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2" r:id="rId4"/>
  </p:sldMasterIdLst>
  <p:notesMasterIdLst>
    <p:notesMasterId r:id="rId19"/>
  </p:notesMasterIdLst>
  <p:handoutMasterIdLst>
    <p:handoutMasterId r:id="rId20"/>
  </p:handoutMasterIdLst>
  <p:sldIdLst>
    <p:sldId id="1336" r:id="rId5"/>
    <p:sldId id="1346" r:id="rId6"/>
    <p:sldId id="1347" r:id="rId7"/>
    <p:sldId id="1348" r:id="rId8"/>
    <p:sldId id="1349" r:id="rId9"/>
    <p:sldId id="1350" r:id="rId10"/>
    <p:sldId id="1351" r:id="rId11"/>
    <p:sldId id="1352" r:id="rId12"/>
    <p:sldId id="1353" r:id="rId13"/>
    <p:sldId id="1354" r:id="rId14"/>
    <p:sldId id="1355" r:id="rId15"/>
    <p:sldId id="1356" r:id="rId16"/>
    <p:sldId id="1357" r:id="rId17"/>
    <p:sldId id="1248" r:id="rId18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T White Template" id="{5B0B8DFF-57E5-4D4B-BA72-542DF84B8E2F}">
          <p14:sldIdLst>
            <p14:sldId id="1336"/>
            <p14:sldId id="1346"/>
            <p14:sldId id="1347"/>
            <p14:sldId id="1348"/>
            <p14:sldId id="1349"/>
            <p14:sldId id="1350"/>
            <p14:sldId id="1351"/>
            <p14:sldId id="1352"/>
            <p14:sldId id="1353"/>
            <p14:sldId id="1354"/>
            <p14:sldId id="1355"/>
            <p14:sldId id="1356"/>
            <p14:sldId id="1357"/>
            <p14:sldId id="124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786E"/>
    <a:srgbClr val="5D005D"/>
    <a:srgbClr val="476D65"/>
    <a:srgbClr val="517E74"/>
    <a:srgbClr val="534E49"/>
    <a:srgbClr val="004B50"/>
    <a:srgbClr val="008272"/>
    <a:srgbClr val="FFFFFF"/>
    <a:srgbClr val="004B1C"/>
    <a:srgbClr val="00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07" autoAdjust="0"/>
  </p:normalViewPr>
  <p:slideViewPr>
    <p:cSldViewPr snapToGrid="0">
      <p:cViewPr varScale="1">
        <p:scale>
          <a:sx n="85" d="100"/>
          <a:sy n="85" d="100"/>
        </p:scale>
        <p:origin x="426" y="84"/>
      </p:cViewPr>
      <p:guideLst/>
    </p:cSldViewPr>
  </p:slideViewPr>
  <p:outlineViewPr>
    <p:cViewPr>
      <p:scale>
        <a:sx n="33" d="100"/>
        <a:sy n="33" d="100"/>
      </p:scale>
      <p:origin x="0" y="-14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03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10/23/2016 8:30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10/23/2016 8:30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3E44BDE-2AB0-49D2-8E67-B5D3E7155170}" type="datetime8">
              <a:rPr lang="en-US" smtClean="0">
                <a:solidFill>
                  <a:prstClr val="black"/>
                </a:solidFill>
              </a:rPr>
              <a:t>10/23/2016 8:30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9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0152" r="11255" b="15085"/>
          <a:stretch/>
        </p:blipFill>
        <p:spPr>
          <a:xfrm>
            <a:off x="1" y="1"/>
            <a:ext cx="12436474" cy="699452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1" y="-1"/>
            <a:ext cx="5395285" cy="6994525"/>
          </a:xfrm>
          <a:prstGeom prst="rect">
            <a:avLst/>
          </a:prstGeom>
          <a:gradFill>
            <a:gsLst>
              <a:gs pos="15854">
                <a:srgbClr val="476D65">
                  <a:alpha val="38000"/>
                </a:srgbClr>
              </a:gs>
              <a:gs pos="77000">
                <a:srgbClr val="476D65">
                  <a:alpha val="0"/>
                </a:srgbClr>
              </a:gs>
            </a:gsLst>
            <a:lin ang="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25663"/>
            <a:ext cx="6400800" cy="3566160"/>
          </a:xfrm>
          <a:prstGeom prst="rect">
            <a:avLst/>
          </a:prstGeom>
          <a:solidFill>
            <a:schemeClr val="accent6">
              <a:alpha val="82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25677"/>
            <a:ext cx="6402388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1616">
                      <a:srgbClr val="FFFFFF"/>
                    </a:gs>
                    <a:gs pos="4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57"/>
            <a:ext cx="6402388" cy="1737360"/>
          </a:xfrm>
        </p:spPr>
        <p:txBody>
          <a:bodyPr tIns="109728" bIns="109728">
            <a:no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>
                <a:gradFill>
                  <a:gsLst>
                    <a:gs pos="61616">
                      <a:srgbClr val="FFFFFF"/>
                    </a:gs>
                    <a:gs pos="4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Title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lang="en-US" dirty="0"/>
              <a:t>Microsoft IT</a:t>
            </a:r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 bwMode="black">
          <a:xfrm>
            <a:off x="457200" y="532786"/>
            <a:ext cx="1645920" cy="353359"/>
            <a:chOff x="457200" y="1643393"/>
            <a:chExt cx="4492753" cy="96454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5" name="Freeform 12"/>
            <p:cNvSpPr>
              <a:spLocks noEditPoints="1"/>
            </p:cNvSpPr>
            <p:nvPr/>
          </p:nvSpPr>
          <p:spPr bwMode="black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46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99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31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3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113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2386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159412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75357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5636" r="5482" b="14740"/>
          <a:stretch/>
        </p:blipFill>
        <p:spPr>
          <a:xfrm>
            <a:off x="0" y="0"/>
            <a:ext cx="12436475" cy="699452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0" y="0"/>
            <a:ext cx="4846638" cy="6994525"/>
          </a:xfrm>
          <a:prstGeom prst="rect">
            <a:avLst/>
          </a:prstGeom>
          <a:gradFill>
            <a:gsLst>
              <a:gs pos="55000">
                <a:srgbClr val="81786E">
                  <a:alpha val="0"/>
                </a:srgbClr>
              </a:gs>
              <a:gs pos="13000">
                <a:srgbClr val="81786E">
                  <a:alpha val="78000"/>
                </a:srgbClr>
              </a:gs>
            </a:gsLst>
            <a:lin ang="12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25663"/>
            <a:ext cx="6400800" cy="356616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25677"/>
            <a:ext cx="6402388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1616">
                      <a:srgbClr val="FFFFFF"/>
                    </a:gs>
                    <a:gs pos="4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57"/>
            <a:ext cx="6402388" cy="1737360"/>
          </a:xfrm>
        </p:spPr>
        <p:txBody>
          <a:bodyPr tIns="109728" bIns="109728">
            <a:no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>
                <a:gradFill>
                  <a:gsLst>
                    <a:gs pos="61616">
                      <a:srgbClr val="FFFFFF"/>
                    </a:gs>
                    <a:gs pos="43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lang="en-US" dirty="0"/>
              <a:t>Title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lang="en-US" dirty="0"/>
              <a:t>Microsoft IT</a:t>
            </a:r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 bwMode="black">
          <a:xfrm>
            <a:off x="457200" y="532786"/>
            <a:ext cx="1645920" cy="353359"/>
            <a:chOff x="457200" y="1643393"/>
            <a:chExt cx="4492753" cy="9645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6" name="Freeform 12"/>
            <p:cNvSpPr>
              <a:spLocks noEditPoints="1"/>
            </p:cNvSpPr>
            <p:nvPr/>
          </p:nvSpPr>
          <p:spPr bwMode="black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298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62536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72271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2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450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344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928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32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2888"/>
            <a:ext cx="11856403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2015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96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hot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1972" t="10326" r="10481" b="15920"/>
          <a:stretch/>
        </p:blipFill>
        <p:spPr>
          <a:xfrm>
            <a:off x="-1" y="0"/>
            <a:ext cx="12436476" cy="6994525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 bwMode="auto">
          <a:xfrm>
            <a:off x="-1" y="0"/>
            <a:ext cx="6294475" cy="6994525"/>
          </a:xfrm>
          <a:prstGeom prst="rect">
            <a:avLst/>
          </a:prstGeom>
          <a:gradFill>
            <a:gsLst>
              <a:gs pos="81000">
                <a:srgbClr val="81786E">
                  <a:alpha val="0"/>
                </a:srgbClr>
              </a:gs>
              <a:gs pos="12000">
                <a:srgbClr val="81786E">
                  <a:alpha val="78000"/>
                </a:srgbClr>
              </a:gs>
            </a:gsLst>
            <a:lin ang="12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 bwMode="black">
          <a:xfrm>
            <a:off x="466526" y="459139"/>
            <a:ext cx="1645920" cy="353359"/>
            <a:chOff x="457200" y="1643393"/>
            <a:chExt cx="4492753" cy="9645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2" name="Freeform 12"/>
            <p:cNvSpPr>
              <a:spLocks noEditPoints="1"/>
            </p:cNvSpPr>
            <p:nvPr/>
          </p:nvSpPr>
          <p:spPr bwMode="black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39918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Microsoft IT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02620"/>
            <a:ext cx="6401051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7118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1"/>
            <a:ext cx="12436473" cy="699452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274702" y="1668467"/>
            <a:ext cx="6401051" cy="36576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705808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Microsoft IT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659969"/>
            <a:ext cx="6401051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25610">
                      <a:schemeClr val="tx1"/>
                    </a:gs>
                    <a:gs pos="4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 bwMode="black">
          <a:xfrm>
            <a:off x="9986211" y="6228394"/>
            <a:ext cx="2033773" cy="436626"/>
            <a:chOff x="457200" y="1643393"/>
            <a:chExt cx="4492753" cy="96454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5" name="Freeform 12"/>
            <p:cNvSpPr>
              <a:spLocks noEditPoints="1"/>
            </p:cNvSpPr>
            <p:nvPr/>
          </p:nvSpPr>
          <p:spPr bwMode="black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3306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1907" t="17168" r="3339" b="13799"/>
          <a:stretch/>
        </p:blipFill>
        <p:spPr>
          <a:xfrm>
            <a:off x="0" y="0"/>
            <a:ext cx="12893676" cy="6994526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295238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spc="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Microsoft IT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457946"/>
            <a:ext cx="8229535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Right Triangle 11"/>
          <p:cNvSpPr/>
          <p:nvPr userDrawn="1"/>
        </p:nvSpPr>
        <p:spPr bwMode="auto">
          <a:xfrm>
            <a:off x="0" y="4648200"/>
            <a:ext cx="5981700" cy="2346325"/>
          </a:xfrm>
          <a:prstGeom prst="rtTriangle">
            <a:avLst/>
          </a:prstGeom>
          <a:gradFill>
            <a:gsLst>
              <a:gs pos="12000">
                <a:schemeClr val="tx1">
                  <a:lumMod val="50000"/>
                  <a:alpha val="60000"/>
                </a:schemeClr>
              </a:gs>
              <a:gs pos="45000">
                <a:schemeClr val="tx1">
                  <a:lumMod val="50000"/>
                  <a:alpha val="0"/>
                </a:schemeClr>
              </a:gs>
            </a:gsLst>
            <a:lin ang="180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black">
          <a:xfrm>
            <a:off x="457200" y="6170129"/>
            <a:ext cx="1645920" cy="353359"/>
            <a:chOff x="457200" y="1643393"/>
            <a:chExt cx="4492753" cy="9645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1" name="Freeform 12"/>
            <p:cNvSpPr>
              <a:spLocks noEditPoints="1"/>
            </p:cNvSpPr>
            <p:nvPr/>
          </p:nvSpPr>
          <p:spPr bwMode="black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754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hoto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25553" t="8791" b="28342"/>
          <a:stretch/>
        </p:blipFill>
        <p:spPr>
          <a:xfrm flipH="1">
            <a:off x="-3" y="-1"/>
            <a:ext cx="12436475" cy="69945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0"/>
            <a:ext cx="6974959" cy="6994525"/>
          </a:xfrm>
          <a:prstGeom prst="rect">
            <a:avLst/>
          </a:prstGeom>
          <a:gradFill>
            <a:gsLst>
              <a:gs pos="81000">
                <a:srgbClr val="81786E">
                  <a:alpha val="0"/>
                </a:srgbClr>
              </a:gs>
              <a:gs pos="12000">
                <a:srgbClr val="81786E">
                  <a:alpha val="78000"/>
                </a:srgbClr>
              </a:gs>
            </a:gsLst>
            <a:lin ang="12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black">
          <a:xfrm>
            <a:off x="478465" y="532800"/>
            <a:ext cx="1645920" cy="353359"/>
            <a:chOff x="457200" y="1643393"/>
            <a:chExt cx="4492753" cy="9645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black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2" name="Freeform 12"/>
            <p:cNvSpPr>
              <a:spLocks noEditPoints="1"/>
            </p:cNvSpPr>
            <p:nvPr/>
          </p:nvSpPr>
          <p:spPr bwMode="black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582869"/>
            <a:ext cx="73151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441165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Microsoft IT</a:t>
            </a:r>
          </a:p>
        </p:txBody>
      </p:sp>
    </p:spTree>
    <p:extLst>
      <p:ext uri="{BB962C8B-B14F-4D97-AF65-F5344CB8AC3E}">
        <p14:creationId xmlns:p14="http://schemas.microsoft.com/office/powerpoint/2010/main" val="506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22321">
                      <a:schemeClr val="tx2"/>
                    </a:gs>
                    <a:gs pos="6200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Microsoft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8229535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4702" y="296897"/>
            <a:ext cx="3108670" cy="738664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195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342900" indent="0">
              <a:buNone/>
              <a:defRPr/>
            </a:lvl2pPr>
            <a:lvl3pPr marL="571500" indent="0">
              <a:buNone/>
              <a:defRPr/>
            </a:lvl3pPr>
            <a:lvl4pPr marL="800100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/>
              <a:t>Microsoft IT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7200" y="6169897"/>
            <a:ext cx="1645920" cy="3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8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275" r:id="rId2"/>
    <p:sldLayoutId id="2147484276" r:id="rId3"/>
    <p:sldLayoutId id="2147484267" r:id="rId4"/>
    <p:sldLayoutId id="2147484270" r:id="rId5"/>
    <p:sldLayoutId id="2147484277" r:id="rId6"/>
    <p:sldLayoutId id="2147484167" r:id="rId7"/>
    <p:sldLayoutId id="2147484087" r:id="rId8"/>
    <p:sldLayoutId id="2147484098" r:id="rId9"/>
    <p:sldLayoutId id="2147484107" r:id="rId10"/>
    <p:sldLayoutId id="2147484086" r:id="rId11"/>
    <p:sldLayoutId id="2147484099" r:id="rId12"/>
    <p:sldLayoutId id="2147484100" r:id="rId13"/>
    <p:sldLayoutId id="2147484106" r:id="rId14"/>
    <p:sldLayoutId id="2147484089" r:id="rId15"/>
    <p:sldLayoutId id="2147484092" r:id="rId16"/>
    <p:sldLayoutId id="2147484105" r:id="rId17"/>
    <p:sldLayoutId id="2147484182" r:id="rId18"/>
    <p:sldLayoutId id="2147484130" r:id="rId19"/>
    <p:sldLayoutId id="2147484101" r:id="rId20"/>
    <p:sldLayoutId id="2147484102" r:id="rId21"/>
    <p:sldLayoutId id="2147484093" r:id="rId22"/>
    <p:sldLayoutId id="2147484127" r:id="rId23"/>
    <p:sldLayoutId id="2147484128" r:id="rId24"/>
    <p:sldLayoutId id="2147484129" r:id="rId25"/>
    <p:sldLayoutId id="2147484269" r:id="rId26"/>
    <p:sldLayoutId id="2147484094" r:id="rId27"/>
    <p:sldLayoutId id="2147484195" r:id="rId28"/>
    <p:sldLayoutId id="2147484096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Marcus Keane</a:t>
            </a:r>
          </a:p>
          <a:p>
            <a:r>
              <a:rPr lang="en-US" dirty="0"/>
              <a:t>Network Architect</a:t>
            </a:r>
          </a:p>
          <a:p>
            <a:r>
              <a:rPr lang="en-US" dirty="0"/>
              <a:t>Microsoft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IPv6-only at Microsoft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Microsoft IT</a:t>
            </a:r>
          </a:p>
        </p:txBody>
      </p:sp>
    </p:spTree>
    <p:extLst>
      <p:ext uri="{BB962C8B-B14F-4D97-AF65-F5344CB8AC3E}">
        <p14:creationId xmlns:p14="http://schemas.microsoft.com/office/powerpoint/2010/main" val="340391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issues remain…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730252"/>
          </a:xfrm>
        </p:spPr>
        <p:txBody>
          <a:bodyPr/>
          <a:lstStyle/>
          <a:p>
            <a:r>
              <a:rPr lang="en-GB" dirty="0"/>
              <a:t>Most WAN connectivity is carrier L3VPN</a:t>
            </a:r>
          </a:p>
          <a:p>
            <a:pPr lvl="1"/>
            <a:r>
              <a:rPr lang="en-GB" dirty="0"/>
              <a:t>MPLS EVPN not possible</a:t>
            </a:r>
          </a:p>
          <a:p>
            <a:pPr lvl="1"/>
            <a:r>
              <a:rPr lang="en-GB" dirty="0"/>
              <a:t>VXLAN a possibility in sites with supporting hardware</a:t>
            </a:r>
          </a:p>
          <a:p>
            <a:r>
              <a:rPr lang="en-GB" dirty="0"/>
              <a:t>Some LAN routers will never support RDNSS</a:t>
            </a:r>
          </a:p>
          <a:p>
            <a:pPr lvl="1"/>
            <a:r>
              <a:rPr lang="en-GB" dirty="0"/>
              <a:t>We can use centralised DG model but…</a:t>
            </a:r>
          </a:p>
          <a:p>
            <a:pPr lvl="1"/>
            <a:r>
              <a:rPr lang="en-GB" dirty="0"/>
              <a:t>These devices don’t support EVPN either.</a:t>
            </a:r>
          </a:p>
          <a:p>
            <a:pPr lvl="1"/>
            <a:r>
              <a:rPr lang="en-GB" dirty="0"/>
              <a:t>A solution with </a:t>
            </a:r>
            <a:r>
              <a:rPr lang="en-GB" dirty="0" err="1"/>
              <a:t>pseudowires</a:t>
            </a:r>
            <a:r>
              <a:rPr lang="en-GB" dirty="0"/>
              <a:t> is a possibility.</a:t>
            </a:r>
          </a:p>
          <a:p>
            <a:pPr lvl="1"/>
            <a:r>
              <a:rPr lang="en-GB" dirty="0"/>
              <a:t>Redundancy is tricky</a:t>
            </a:r>
          </a:p>
        </p:txBody>
      </p:sp>
    </p:spTree>
    <p:extLst>
      <p:ext uri="{BB962C8B-B14F-4D97-AF65-F5344CB8AC3E}">
        <p14:creationId xmlns:p14="http://schemas.microsoft.com/office/powerpoint/2010/main" val="49489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213187"/>
          </a:xfrm>
        </p:spPr>
        <p:txBody>
          <a:bodyPr/>
          <a:lstStyle/>
          <a:p>
            <a:r>
              <a:rPr lang="en-GB" dirty="0"/>
              <a:t>Redmond test equipment being replaced by production equipment</a:t>
            </a:r>
          </a:p>
          <a:p>
            <a:r>
              <a:rPr lang="en-GB" dirty="0"/>
              <a:t>NAT64/DNS64 being deployed in Europe</a:t>
            </a:r>
          </a:p>
          <a:p>
            <a:r>
              <a:rPr lang="en-GB" dirty="0"/>
              <a:t>Single centralised DG deployed for RDNSS support</a:t>
            </a:r>
          </a:p>
          <a:p>
            <a:pPr lvl="1"/>
            <a:r>
              <a:rPr lang="en-GB" dirty="0"/>
              <a:t>Redmond</a:t>
            </a:r>
          </a:p>
          <a:p>
            <a:pPr lvl="1"/>
            <a:r>
              <a:rPr lang="en-GB"/>
              <a:t>Europe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Existing status</a:t>
            </a:r>
          </a:p>
        </p:txBody>
      </p:sp>
    </p:spTree>
    <p:extLst>
      <p:ext uri="{BB962C8B-B14F-4D97-AF65-F5344CB8AC3E}">
        <p14:creationId xmlns:p14="http://schemas.microsoft.com/office/powerpoint/2010/main" val="1139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323987"/>
          </a:xfrm>
        </p:spPr>
        <p:txBody>
          <a:bodyPr/>
          <a:lstStyle/>
          <a:p>
            <a:r>
              <a:rPr lang="en-GB" dirty="0"/>
              <a:t>Deploy redundant NAT64/DNS64 to other regions</a:t>
            </a:r>
          </a:p>
          <a:p>
            <a:r>
              <a:rPr lang="en-GB" dirty="0"/>
              <a:t>Expand centralised DG solution to the other regions</a:t>
            </a:r>
          </a:p>
          <a:p>
            <a:r>
              <a:rPr lang="en-GB" dirty="0"/>
              <a:t>Start piloting IPv6-only on corporate networks</a:t>
            </a:r>
          </a:p>
          <a:p>
            <a:pPr lvl="1"/>
            <a:r>
              <a:rPr lang="en-GB" dirty="0"/>
              <a:t>Redmond and Europe probably first targets</a:t>
            </a:r>
          </a:p>
          <a:p>
            <a:r>
              <a:rPr lang="en-GB" dirty="0"/>
              <a:t>Start thinking </a:t>
            </a:r>
            <a:r>
              <a:rPr lang="en-GB"/>
              <a:t>about our Internet </a:t>
            </a:r>
            <a:r>
              <a:rPr lang="en-GB" dirty="0"/>
              <a:t>First strategy</a:t>
            </a:r>
          </a:p>
          <a:p>
            <a:pPr lvl="1"/>
            <a:r>
              <a:rPr lang="en-GB" dirty="0"/>
              <a:t>This will require a rethink of NAT64/DNS64.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37969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6780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3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120854"/>
          </a:xfrm>
        </p:spPr>
        <p:txBody>
          <a:bodyPr/>
          <a:lstStyle/>
          <a:p>
            <a:r>
              <a:rPr lang="en-GB" dirty="0"/>
              <a:t>Network Overview</a:t>
            </a:r>
          </a:p>
          <a:p>
            <a:r>
              <a:rPr lang="en-GB" dirty="0"/>
              <a:t>IPv6 Dual-Stack Status</a:t>
            </a:r>
          </a:p>
          <a:p>
            <a:r>
              <a:rPr lang="en-GB" dirty="0"/>
              <a:t>The move to IPv6-only</a:t>
            </a:r>
          </a:p>
          <a:p>
            <a:r>
              <a:rPr lang="en-GB" dirty="0"/>
              <a:t>Problems encountered</a:t>
            </a:r>
          </a:p>
          <a:p>
            <a:r>
              <a:rPr lang="en-GB" dirty="0"/>
              <a:t>Future directions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809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36517"/>
          </a:xfrm>
        </p:spPr>
        <p:txBody>
          <a:bodyPr/>
          <a:lstStyle/>
          <a:p>
            <a:r>
              <a:rPr lang="en-GB" dirty="0"/>
              <a:t>Main Redmond campus - 100+ Buildings</a:t>
            </a:r>
          </a:p>
          <a:p>
            <a:r>
              <a:rPr lang="en-GB" dirty="0"/>
              <a:t>Three regions with smaller campuses and tail sites</a:t>
            </a:r>
          </a:p>
          <a:p>
            <a:pPr lvl="1"/>
            <a:r>
              <a:rPr lang="en-GB" dirty="0"/>
              <a:t>EMEA, Asia and North America</a:t>
            </a:r>
          </a:p>
          <a:p>
            <a:r>
              <a:rPr lang="en-GB" dirty="0"/>
              <a:t>10+ On-premise data centres</a:t>
            </a:r>
          </a:p>
          <a:p>
            <a:r>
              <a:rPr lang="en-GB" dirty="0"/>
              <a:t>Most tail-site WAN is carrier MPLS</a:t>
            </a:r>
          </a:p>
          <a:p>
            <a:r>
              <a:rPr lang="en-GB" dirty="0"/>
              <a:t>775+ locations in total</a:t>
            </a:r>
          </a:p>
          <a:p>
            <a:r>
              <a:rPr lang="en-GB" dirty="0"/>
              <a:t>~1.2m devices hitting the network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Overview</a:t>
            </a:r>
          </a:p>
        </p:txBody>
      </p:sp>
    </p:spTree>
    <p:extLst>
      <p:ext uri="{BB962C8B-B14F-4D97-AF65-F5344CB8AC3E}">
        <p14:creationId xmlns:p14="http://schemas.microsoft.com/office/powerpoint/2010/main" val="21166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635115"/>
          </a:xfrm>
        </p:spPr>
        <p:txBody>
          <a:bodyPr/>
          <a:lstStyle/>
          <a:p>
            <a:r>
              <a:rPr lang="en-GB" dirty="0"/>
              <a:t>First configured on network in 1993</a:t>
            </a:r>
          </a:p>
          <a:p>
            <a:r>
              <a:rPr lang="en-GB" dirty="0"/>
              <a:t>More broadly deployed in 2006 using mixture of ISATAP and native</a:t>
            </a:r>
          </a:p>
          <a:p>
            <a:r>
              <a:rPr lang="en-GB" dirty="0"/>
              <a:t>Internet peering enabled in US and regions</a:t>
            </a:r>
          </a:p>
          <a:p>
            <a:pPr lvl="1"/>
            <a:r>
              <a:rPr lang="en-GB" dirty="0"/>
              <a:t>Mostly with AS8075</a:t>
            </a:r>
          </a:p>
          <a:p>
            <a:r>
              <a:rPr lang="en-GB" dirty="0"/>
              <a:t>All new networks deployed with IPv6</a:t>
            </a:r>
          </a:p>
          <a:p>
            <a:r>
              <a:rPr lang="en-GB" dirty="0"/>
              <a:t>Recent retrofit pushed native to all corporate networks</a:t>
            </a:r>
          </a:p>
          <a:p>
            <a:r>
              <a:rPr lang="en-GB" dirty="0"/>
              <a:t>Labs and co-managed networks now in scope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IPv6 Dual-Stack Status</a:t>
            </a:r>
          </a:p>
        </p:txBody>
      </p:sp>
    </p:spTree>
    <p:extLst>
      <p:ext uri="{BB962C8B-B14F-4D97-AF65-F5344CB8AC3E}">
        <p14:creationId xmlns:p14="http://schemas.microsoft.com/office/powerpoint/2010/main" val="36294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323987"/>
          </a:xfrm>
        </p:spPr>
        <p:txBody>
          <a:bodyPr/>
          <a:lstStyle/>
          <a:p>
            <a:r>
              <a:rPr lang="en-GB" dirty="0"/>
              <a:t>Exhaustion of IPv4 space – including RFC1918 space</a:t>
            </a:r>
          </a:p>
          <a:p>
            <a:r>
              <a:rPr lang="en-GB" dirty="0"/>
              <a:t>Overlapping RFC1918 space</a:t>
            </a:r>
          </a:p>
          <a:p>
            <a:pPr lvl="1"/>
            <a:r>
              <a:rPr lang="en-GB" dirty="0"/>
              <a:t>Azure</a:t>
            </a:r>
          </a:p>
          <a:p>
            <a:pPr lvl="1"/>
            <a:r>
              <a:rPr lang="en-GB" dirty="0"/>
              <a:t>Acquisitions</a:t>
            </a:r>
          </a:p>
          <a:p>
            <a:r>
              <a:rPr lang="en-GB" dirty="0"/>
              <a:t>Operational complexity of dual-stack</a:t>
            </a:r>
          </a:p>
          <a:p>
            <a:r>
              <a:rPr lang="en-GB" dirty="0"/>
              <a:t>Strategic Goal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IPv6-Only – why?</a:t>
            </a:r>
          </a:p>
        </p:txBody>
      </p:sp>
    </p:spTree>
    <p:extLst>
      <p:ext uri="{BB962C8B-B14F-4D97-AF65-F5344CB8AC3E}">
        <p14:creationId xmlns:p14="http://schemas.microsoft.com/office/powerpoint/2010/main" val="247452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745915"/>
          </a:xfrm>
        </p:spPr>
        <p:txBody>
          <a:bodyPr/>
          <a:lstStyle/>
          <a:p>
            <a:r>
              <a:rPr lang="en-GB" dirty="0"/>
              <a:t>Two test networks in Seattle</a:t>
            </a:r>
          </a:p>
          <a:p>
            <a:pPr lvl="1"/>
            <a:r>
              <a:rPr lang="en-GB" dirty="0"/>
              <a:t>Wireless Guest</a:t>
            </a:r>
          </a:p>
          <a:p>
            <a:pPr lvl="1"/>
            <a:r>
              <a:rPr lang="en-GB" dirty="0"/>
              <a:t>Wired and wireless network on the corporate network</a:t>
            </a:r>
          </a:p>
          <a:p>
            <a:r>
              <a:rPr lang="en-GB" dirty="0"/>
              <a:t>Both networks opt-in</a:t>
            </a:r>
          </a:p>
          <a:p>
            <a:r>
              <a:rPr lang="en-GB" dirty="0"/>
              <a:t>Non-redundant NAT64/DNS64</a:t>
            </a:r>
          </a:p>
          <a:p>
            <a:r>
              <a:rPr lang="en-GB" dirty="0"/>
              <a:t>Tested different address acquisition schemes</a:t>
            </a:r>
          </a:p>
          <a:p>
            <a:pPr lvl="1"/>
            <a:r>
              <a:rPr lang="en-GB" dirty="0"/>
              <a:t>SLAAC on wireless guest</a:t>
            </a:r>
          </a:p>
          <a:p>
            <a:pPr lvl="1"/>
            <a:r>
              <a:rPr lang="en-GB" dirty="0"/>
              <a:t>DHCPv6 </a:t>
            </a:r>
            <a:r>
              <a:rPr lang="en-GB" dirty="0" err="1"/>
              <a:t>stateful</a:t>
            </a:r>
            <a:r>
              <a:rPr lang="en-GB" dirty="0"/>
              <a:t> and SLAAC for the corporate network</a:t>
            </a:r>
          </a:p>
          <a:p>
            <a:r>
              <a:rPr lang="en-GB" dirty="0"/>
              <a:t>For guest network - DHCPv6 stateless + RDNSS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IPv6-only – part 1</a:t>
            </a:r>
          </a:p>
        </p:txBody>
      </p:sp>
    </p:spTree>
    <p:extLst>
      <p:ext uri="{BB962C8B-B14F-4D97-AF65-F5344CB8AC3E}">
        <p14:creationId xmlns:p14="http://schemas.microsoft.com/office/powerpoint/2010/main" val="217130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323987"/>
          </a:xfrm>
        </p:spPr>
        <p:txBody>
          <a:bodyPr/>
          <a:lstStyle/>
          <a:p>
            <a:r>
              <a:rPr lang="en-GB" dirty="0"/>
              <a:t>Target production networks</a:t>
            </a:r>
          </a:p>
          <a:p>
            <a:r>
              <a:rPr lang="en-GB" dirty="0"/>
              <a:t>Initial focus on wireless guest</a:t>
            </a:r>
          </a:p>
          <a:p>
            <a:r>
              <a:rPr lang="en-GB" dirty="0"/>
              <a:t>Rebuilt network to current redundancy standards</a:t>
            </a:r>
          </a:p>
          <a:p>
            <a:pPr lvl="1"/>
            <a:r>
              <a:rPr lang="en-GB" dirty="0"/>
              <a:t>VRRP</a:t>
            </a:r>
          </a:p>
          <a:p>
            <a:pPr lvl="1"/>
            <a:r>
              <a:rPr lang="en-GB" dirty="0"/>
              <a:t>Redundant NAT64/DNS64</a:t>
            </a:r>
          </a:p>
          <a:p>
            <a:r>
              <a:rPr lang="en-GB" dirty="0"/>
              <a:t>Extended network to other buildings on campus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IPv6-only – part 2</a:t>
            </a:r>
          </a:p>
        </p:txBody>
      </p:sp>
    </p:spTree>
    <p:extLst>
      <p:ext uri="{BB962C8B-B14F-4D97-AF65-F5344CB8AC3E}">
        <p14:creationId xmlns:p14="http://schemas.microsoft.com/office/powerpoint/2010/main" val="422619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355312"/>
          </a:xfrm>
        </p:spPr>
        <p:txBody>
          <a:bodyPr/>
          <a:lstStyle/>
          <a:p>
            <a:r>
              <a:rPr lang="en-GB" dirty="0"/>
              <a:t>DNS name resolution</a:t>
            </a:r>
          </a:p>
          <a:p>
            <a:pPr lvl="1"/>
            <a:r>
              <a:rPr lang="en-GB" dirty="0"/>
              <a:t>Windows only supports DHCPv6</a:t>
            </a:r>
          </a:p>
          <a:p>
            <a:pPr lvl="1"/>
            <a:r>
              <a:rPr lang="en-GB" dirty="0"/>
              <a:t>Android only supports RDNSS</a:t>
            </a:r>
          </a:p>
          <a:p>
            <a:r>
              <a:rPr lang="en-GB" dirty="0"/>
              <a:t>Need to support both</a:t>
            </a:r>
          </a:p>
          <a:p>
            <a:r>
              <a:rPr lang="en-GB" dirty="0"/>
              <a:t>Parallel DHCPv6 infrastructure</a:t>
            </a:r>
          </a:p>
          <a:p>
            <a:r>
              <a:rPr lang="en-GB" dirty="0"/>
              <a:t>Not all routers support RDNSS</a:t>
            </a:r>
          </a:p>
          <a:p>
            <a:pPr lvl="1"/>
            <a:r>
              <a:rPr lang="en-GB" dirty="0"/>
              <a:t>Platform support coming</a:t>
            </a:r>
          </a:p>
          <a:p>
            <a:r>
              <a:rPr lang="en-GB" dirty="0"/>
              <a:t>Solution – centralised default gateway</a:t>
            </a:r>
          </a:p>
          <a:p>
            <a:pPr lvl="1"/>
            <a:r>
              <a:rPr lang="en-GB" dirty="0"/>
              <a:t>L2VPN(EVPN) overlay</a:t>
            </a:r>
          </a:p>
          <a:p>
            <a:pPr lvl="1"/>
            <a:r>
              <a:rPr lang="en-GB" dirty="0"/>
              <a:t>Run RDNSS and DHCPv6 relay on central router pair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– DNS resolver</a:t>
            </a:r>
          </a:p>
        </p:txBody>
      </p:sp>
    </p:spTree>
    <p:extLst>
      <p:ext uri="{BB962C8B-B14F-4D97-AF65-F5344CB8AC3E}">
        <p14:creationId xmlns:p14="http://schemas.microsoft.com/office/powerpoint/2010/main" val="10811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882" y="133921"/>
            <a:ext cx="620744" cy="6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ecoffey\AppData\Local\Temp\Rar$DRa0.608\30080_Device_switch_unknown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07" y="814050"/>
            <a:ext cx="749721" cy="74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02" y="152409"/>
            <a:ext cx="620744" cy="6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ecoffey\AppData\Local\Temp\Rar$DRa0.608\30080_Device_switch_unknown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53" y="814050"/>
            <a:ext cx="749721" cy="74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ecoffey\AppData\Local\Temp\Rar$DRa0.608\30080_Device_switch_unknown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08" y="5013802"/>
            <a:ext cx="749721" cy="74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ecoffey\AppData\Local\Temp\Rar$DRa0.608\30080_Device_switch_unknown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54" y="5013802"/>
            <a:ext cx="749721" cy="74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756" y="4248214"/>
            <a:ext cx="620744" cy="6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41" y="4248214"/>
            <a:ext cx="620744" cy="6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13"/>
          <p:cNvSpPr/>
          <p:nvPr/>
        </p:nvSpPr>
        <p:spPr>
          <a:xfrm>
            <a:off x="3806697" y="2440642"/>
            <a:ext cx="2702566" cy="162709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36" dirty="0"/>
              <a:t>EVPN</a:t>
            </a:r>
          </a:p>
        </p:txBody>
      </p:sp>
      <p:cxnSp>
        <p:nvCxnSpPr>
          <p:cNvPr id="16" name="Straight Connector 15"/>
          <p:cNvCxnSpPr>
            <a:stCxn id="5" idx="3"/>
            <a:endCxn id="9" idx="1"/>
          </p:cNvCxnSpPr>
          <p:nvPr/>
        </p:nvCxnSpPr>
        <p:spPr>
          <a:xfrm>
            <a:off x="4491928" y="1188911"/>
            <a:ext cx="14131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117066" y="471667"/>
            <a:ext cx="1" cy="6118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79913" y="503678"/>
            <a:ext cx="1" cy="51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279913" y="4558586"/>
            <a:ext cx="1" cy="899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17068" y="5458107"/>
            <a:ext cx="2162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117066" y="4558586"/>
            <a:ext cx="1" cy="897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756" y="1755411"/>
            <a:ext cx="620744" cy="6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02" y="1755411"/>
            <a:ext cx="620744" cy="6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ecoffey\AppData\Local\Temp\Rar$DRa0.423\30103_Device_wireless_router_unreachable_64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69C4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34" y="6134464"/>
            <a:ext cx="757988" cy="7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:\Users\ecoffey\AppData\Local\Temp\Rar$DRa0.423\30103_Device_wireless_router_unreachable_64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69C4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80" y="6134464"/>
            <a:ext cx="757988" cy="7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/>
          <p:nvPr/>
        </p:nvCxnSpPr>
        <p:spPr>
          <a:xfrm flipH="1">
            <a:off x="4103127" y="5526170"/>
            <a:ext cx="13939" cy="987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279913" y="5600473"/>
            <a:ext cx="0" cy="981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 flipV="1">
            <a:off x="4103127" y="3806030"/>
            <a:ext cx="207894" cy="568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 flipH="1" flipV="1">
            <a:off x="5806549" y="3781698"/>
            <a:ext cx="470551" cy="613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142985" y="2231648"/>
            <a:ext cx="331030" cy="413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955602" y="2161438"/>
            <a:ext cx="310371" cy="395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103127" y="1335662"/>
            <a:ext cx="0" cy="608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279913" y="1335662"/>
            <a:ext cx="0" cy="730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991205" y="5763523"/>
            <a:ext cx="1076694" cy="2542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20" dirty="0"/>
              <a:t>Trunk(752)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34674" y="5712979"/>
            <a:ext cx="1076694" cy="2542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20" dirty="0"/>
              <a:t>Trunk(752)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15378" y="1327127"/>
            <a:ext cx="1076694" cy="2542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20" dirty="0"/>
              <a:t>Trunk(900)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5170920" y="1221741"/>
            <a:ext cx="22843" cy="237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64" idx="0"/>
          </p:cNvCxnSpPr>
          <p:nvPr/>
        </p:nvCxnSpPr>
        <p:spPr>
          <a:xfrm flipH="1" flipV="1">
            <a:off x="5173130" y="5491995"/>
            <a:ext cx="99892" cy="220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44" idx="0"/>
          </p:cNvCxnSpPr>
          <p:nvPr/>
        </p:nvCxnSpPr>
        <p:spPr>
          <a:xfrm flipH="1">
            <a:off x="6265974" y="5964101"/>
            <a:ext cx="834456" cy="170362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91644" y="67381"/>
            <a:ext cx="1830667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Default Gateways</a:t>
            </a:r>
          </a:p>
          <a:p>
            <a:r>
              <a:rPr lang="en-GB" sz="1100" dirty="0"/>
              <a:t>VRRP</a:t>
            </a:r>
          </a:p>
          <a:p>
            <a:r>
              <a:rPr lang="en-GB" sz="1100" dirty="0"/>
              <a:t>Q-in-Q on </a:t>
            </a:r>
            <a:r>
              <a:rPr lang="en-GB" sz="1100" dirty="0" err="1"/>
              <a:t>subinterfaces</a:t>
            </a:r>
            <a:endParaRPr lang="en-GB" sz="1100" dirty="0"/>
          </a:p>
          <a:p>
            <a:r>
              <a:rPr lang="en-GB" sz="1100" b="1" dirty="0">
                <a:solidFill>
                  <a:srgbClr val="FF0000"/>
                </a:solidFill>
              </a:rPr>
              <a:t>RDNSS + DHCPv6 Relay</a:t>
            </a:r>
          </a:p>
        </p:txBody>
      </p:sp>
      <p:cxnSp>
        <p:nvCxnSpPr>
          <p:cNvPr id="20" name="Straight Arrow Connector 19"/>
          <p:cNvCxnSpPr>
            <a:cxnSpLocks/>
            <a:stCxn id="75" idx="3"/>
          </p:cNvCxnSpPr>
          <p:nvPr/>
        </p:nvCxnSpPr>
        <p:spPr>
          <a:xfrm>
            <a:off x="2422311" y="452102"/>
            <a:ext cx="1668851" cy="240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785" y="4618159"/>
            <a:ext cx="2576866" cy="2616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Building switches</a:t>
            </a:r>
          </a:p>
        </p:txBody>
      </p:sp>
      <p:cxnSp>
        <p:nvCxnSpPr>
          <p:cNvPr id="23" name="Straight Arrow Connector 22"/>
          <p:cNvCxnSpPr>
            <a:cxnSpLocks/>
            <a:stCxn id="87" idx="3"/>
            <a:endCxn id="10" idx="1"/>
          </p:cNvCxnSpPr>
          <p:nvPr/>
        </p:nvCxnSpPr>
        <p:spPr>
          <a:xfrm>
            <a:off x="2579651" y="4748964"/>
            <a:ext cx="1162557" cy="639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807742" y="4294196"/>
            <a:ext cx="2576866" cy="2616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Impose Q-in-Q tag</a:t>
            </a:r>
          </a:p>
        </p:txBody>
      </p:sp>
      <p:cxnSp>
        <p:nvCxnSpPr>
          <p:cNvPr id="25" name="Straight Arrow Connector 24"/>
          <p:cNvCxnSpPr>
            <a:cxnSpLocks/>
            <a:stCxn id="89" idx="1"/>
          </p:cNvCxnSpPr>
          <p:nvPr/>
        </p:nvCxnSpPr>
        <p:spPr>
          <a:xfrm flipH="1">
            <a:off x="6315348" y="4425001"/>
            <a:ext cx="1492394" cy="337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785" y="3354946"/>
            <a:ext cx="2356839" cy="2616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/>
              <a:t>Building Routers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13499" y="1335662"/>
            <a:ext cx="4258073" cy="59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590285" y="1327127"/>
            <a:ext cx="2081824" cy="567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55" idx="3"/>
          </p:cNvCxnSpPr>
          <p:nvPr/>
        </p:nvCxnSpPr>
        <p:spPr>
          <a:xfrm>
            <a:off x="2359624" y="3485751"/>
            <a:ext cx="3545430" cy="956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stCxn id="55" idx="3"/>
          </p:cNvCxnSpPr>
          <p:nvPr/>
        </p:nvCxnSpPr>
        <p:spPr>
          <a:xfrm>
            <a:off x="2359624" y="3485751"/>
            <a:ext cx="1447073" cy="929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87" idx="3"/>
            <a:endCxn id="11" idx="1"/>
          </p:cNvCxnSpPr>
          <p:nvPr/>
        </p:nvCxnSpPr>
        <p:spPr>
          <a:xfrm>
            <a:off x="2579651" y="4748964"/>
            <a:ext cx="3325403" cy="639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671572" y="1210332"/>
            <a:ext cx="2356839" cy="23359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18" dirty="0"/>
              <a:t>Hub Routers</a:t>
            </a:r>
          </a:p>
        </p:txBody>
      </p:sp>
      <p:cxnSp>
        <p:nvCxnSpPr>
          <p:cNvPr id="65" name="Straight Arrow Connector 64"/>
          <p:cNvCxnSpPr>
            <a:cxnSpLocks/>
            <a:stCxn id="75" idx="3"/>
          </p:cNvCxnSpPr>
          <p:nvPr/>
        </p:nvCxnSpPr>
        <p:spPr>
          <a:xfrm>
            <a:off x="2422311" y="452102"/>
            <a:ext cx="3777153" cy="225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16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 TEMPLATE">
  <a:themeElements>
    <a:clrScheme name="Custom 83">
      <a:dk1>
        <a:srgbClr val="505050"/>
      </a:dk1>
      <a:lt1>
        <a:srgbClr val="FFFFFF"/>
      </a:lt1>
      <a:dk2>
        <a:srgbClr val="008272"/>
      </a:dk2>
      <a:lt2>
        <a:srgbClr val="D5F7F6"/>
      </a:lt2>
      <a:accent1>
        <a:srgbClr val="008272"/>
      </a:accent1>
      <a:accent2>
        <a:srgbClr val="002050"/>
      </a:accent2>
      <a:accent3>
        <a:srgbClr val="0078D7"/>
      </a:accent3>
      <a:accent4>
        <a:srgbClr val="5C2D91"/>
      </a:accent4>
      <a:accent5>
        <a:srgbClr val="B4009E"/>
      </a:accent5>
      <a:accent6>
        <a:srgbClr val="004B50"/>
      </a:accent6>
      <a:hlink>
        <a:srgbClr val="00B0F0"/>
      </a:hlink>
      <a:folHlink>
        <a:srgbClr val="B4009E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ITTemplate16-9WHITE [Read-Only]" id="{3EB41444-F612-44D3-B049-7CF8769ADF8E}" vid="{6E2A9604-0873-4FFE-BADE-334932AF3E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E9BC7E81B51242BB90B7AC8B867C27" ma:contentTypeVersion="2" ma:contentTypeDescription="Create a new document." ma:contentTypeScope="" ma:versionID="bca9d0e743f5fac45b15dd812505e2ae">
  <xsd:schema xmlns:xsd="http://www.w3.org/2001/XMLSchema" xmlns:xs="http://www.w3.org/2001/XMLSchema" xmlns:p="http://schemas.microsoft.com/office/2006/metadata/properties" xmlns:ns2="15bd87d4-fd86-4466-8fa5-0ddd0607e0e4" targetNamespace="http://schemas.microsoft.com/office/2006/metadata/properties" ma:root="true" ma:fieldsID="f8b2bf60424701f22fbf6b99fd1b355b" ns2:_="">
    <xsd:import namespace="15bd87d4-fd86-4466-8fa5-0ddd0607e0e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d87d4-fd86-4466-8fa5-0ddd0607e0e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ED55FD-8238-4897-927F-4FE8103BC3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bd87d4-fd86-4466-8fa5-0ddd0607e0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630a2e83-186a-4a0f-ab27-bee8a8096ab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MicrosoftITTemplate16-9WHITE</Template>
  <TotalTime>1366</TotalTime>
  <Words>465</Words>
  <Application>Microsoft Office PowerPoint</Application>
  <PresentationFormat>Custom</PresentationFormat>
  <Paragraphs>100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Consolas</vt:lpstr>
      <vt:lpstr>Segoe UI</vt:lpstr>
      <vt:lpstr>Segoe UI Light</vt:lpstr>
      <vt:lpstr>Wingdings</vt:lpstr>
      <vt:lpstr>WHITE TEMPLATE</vt:lpstr>
      <vt:lpstr>IPv6-only at Microsoft</vt:lpstr>
      <vt:lpstr>Agenda</vt:lpstr>
      <vt:lpstr>Network Overview</vt:lpstr>
      <vt:lpstr>IPv6 Dual-Stack Status</vt:lpstr>
      <vt:lpstr>IPv6-Only – why?</vt:lpstr>
      <vt:lpstr>IPv6-only – part 1</vt:lpstr>
      <vt:lpstr>IPv6-only – part 2</vt:lpstr>
      <vt:lpstr>Problems – DNS resolver</vt:lpstr>
      <vt:lpstr>PowerPoint Presentation</vt:lpstr>
      <vt:lpstr>Some issues remain…</vt:lpstr>
      <vt:lpstr>Existing status</vt:lpstr>
      <vt:lpstr>Future Plans</vt:lpstr>
      <vt:lpstr>Questions?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goes here</dc:title>
  <dc:subject>&lt;Speech title here&gt;</dc:subject>
  <dc:creator>Marcus Keane</dc:creator>
  <cp:keywords>MSVID, Brand Guidelines, Branding, Visual Identity, grid</cp:keywords>
  <dc:description>Template: Maryfj_x000d_
Formatting:_x000d_
Audience Type: l</dc:description>
  <cp:lastModifiedBy>Marcus Keane</cp:lastModifiedBy>
  <cp:revision>64</cp:revision>
  <dcterms:created xsi:type="dcterms:W3CDTF">2016-10-14T09:14:08Z</dcterms:created>
  <dcterms:modified xsi:type="dcterms:W3CDTF">2016-10-23T18:31:05Z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0x0101005DE9BC7E81B51242BB90B7AC8B867C27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</Properties>
</file>