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8" r:id="rId1"/>
    <p:sldMasterId id="2147483698" r:id="rId2"/>
    <p:sldMasterId id="2147483708" r:id="rId3"/>
    <p:sldMasterId id="2147483718" r:id="rId4"/>
  </p:sldMasterIdLst>
  <p:notesMasterIdLst>
    <p:notesMasterId r:id="rId27"/>
  </p:notesMasterIdLst>
  <p:handoutMasterIdLst>
    <p:handoutMasterId r:id="rId28"/>
  </p:handoutMasterIdLst>
  <p:sldIdLst>
    <p:sldId id="256" r:id="rId5"/>
    <p:sldId id="258" r:id="rId6"/>
    <p:sldId id="286" r:id="rId7"/>
    <p:sldId id="260" r:id="rId8"/>
    <p:sldId id="273" r:id="rId9"/>
    <p:sldId id="274" r:id="rId10"/>
    <p:sldId id="261" r:id="rId11"/>
    <p:sldId id="263" r:id="rId12"/>
    <p:sldId id="264" r:id="rId13"/>
    <p:sldId id="276" r:id="rId14"/>
    <p:sldId id="266" r:id="rId15"/>
    <p:sldId id="277" r:id="rId16"/>
    <p:sldId id="278" r:id="rId17"/>
    <p:sldId id="279" r:id="rId18"/>
    <p:sldId id="280" r:id="rId19"/>
    <p:sldId id="281" r:id="rId20"/>
    <p:sldId id="272" r:id="rId21"/>
    <p:sldId id="282" r:id="rId22"/>
    <p:sldId id="285" r:id="rId23"/>
    <p:sldId id="287" r:id="rId24"/>
    <p:sldId id="283" r:id="rId25"/>
    <p:sldId id="284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177" autoAdjust="0"/>
    <p:restoredTop sz="94707" autoAdjust="0"/>
  </p:normalViewPr>
  <p:slideViewPr>
    <p:cSldViewPr snapToGrid="0">
      <p:cViewPr varScale="1">
        <p:scale>
          <a:sx n="99" d="100"/>
          <a:sy n="99" d="100"/>
        </p:scale>
        <p:origin x="192" y="7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786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D45CD0-5213-4A66-8769-AD863ED429F3}" type="datetimeFigureOut">
              <a:rPr lang="en-US" smtClean="0"/>
              <a:t>10/27/16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5B2FC8-AB6B-44F7-BCE3-1F5C688A5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0643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0975DE-7D5D-44C7-98F4-56162628EC01}" type="datetimeFigureOut">
              <a:rPr lang="en-US" smtClean="0"/>
              <a:t>10/27/16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29AE8A-625E-450B-9D75-FF4EBC450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6760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9AE8A-625E-450B-9D75-FF4EBC4502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2599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9AE8A-625E-450B-9D75-FF4EBC4502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847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Relationship Id="rId3" Type="http://schemas.openxmlformats.org/officeDocument/2006/relationships/image" Target="../media/image8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Relationship Id="rId3" Type="http://schemas.openxmlformats.org/officeDocument/2006/relationships/image" Target="../media/image8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Relationship Id="rId3" Type="http://schemas.openxmlformats.org/officeDocument/2006/relationships/image" Target="../media/image8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Relationship Id="rId3" Type="http://schemas.openxmlformats.org/officeDocument/2006/relationships/image" Target="../media/image10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0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Relationship Id="rId3" Type="http://schemas.openxmlformats.org/officeDocument/2006/relationships/image" Target="../media/image10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42837" y="1669773"/>
            <a:ext cx="7885007" cy="1840189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en-US" dirty="0" smtClean="0"/>
              <a:t>ADD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42837" y="3586037"/>
            <a:ext cx="7879559" cy="1160891"/>
          </a:xfrm>
        </p:spPr>
        <p:txBody>
          <a:bodyPr/>
          <a:lstStyle>
            <a:lvl1pPr marL="0" indent="0" algn="l">
              <a:buNone/>
              <a:defRPr sz="2400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Add date, location, presenter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3702" y="291275"/>
            <a:ext cx="1683570" cy="7085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953" y="0"/>
            <a:ext cx="1655067" cy="240792"/>
          </a:xfrm>
          <a:prstGeom prst="rect">
            <a:avLst/>
          </a:prstGeom>
        </p:spPr>
      </p:pic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480903" y="6522720"/>
            <a:ext cx="1304014" cy="3025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RIPE 73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790" y="6522720"/>
            <a:ext cx="3681454" cy="2993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In the search of resolvers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40576" y="6522720"/>
            <a:ext cx="976134" cy="3082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BD8B18-5CB0-4F84-8271-67BA7B8E4F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995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Magen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42837" y="1669773"/>
            <a:ext cx="7885007" cy="1840189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en-US" dirty="0" smtClean="0"/>
              <a:t>ADD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42837" y="3586037"/>
            <a:ext cx="7879559" cy="1160891"/>
          </a:xfrm>
        </p:spPr>
        <p:txBody>
          <a:bodyPr/>
          <a:lstStyle>
            <a:lvl1pPr marL="0" indent="0" algn="l">
              <a:buNone/>
              <a:defRPr sz="2400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Add date, location, presenter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3702" y="291275"/>
            <a:ext cx="1683570" cy="7085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329" y="0"/>
            <a:ext cx="1655067" cy="240792"/>
          </a:xfrm>
          <a:prstGeom prst="rect">
            <a:avLst/>
          </a:prstGeom>
        </p:spPr>
      </p:pic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438572" y="6522720"/>
            <a:ext cx="1304014" cy="3025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RIPE 73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01459" y="6522720"/>
            <a:ext cx="3681454" cy="2993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In the search of resolvers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98245" y="6522720"/>
            <a:ext cx="976134" cy="3082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2"/>
                </a:solidFill>
              </a:defRPr>
            </a:lvl1pPr>
          </a:lstStyle>
          <a:p>
            <a:fld id="{CDBD8B18-5CB0-4F84-8271-67BA7B8E4F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5454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ew Section Title Magen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42837" y="1669773"/>
            <a:ext cx="7885007" cy="1840189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 dirty="0" smtClean="0"/>
              <a:t>NEW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42837" y="3586037"/>
            <a:ext cx="7879559" cy="1160891"/>
          </a:xfrm>
        </p:spPr>
        <p:txBody>
          <a:bodyPr/>
          <a:lstStyle>
            <a:lvl1pPr marL="0" indent="0" algn="l">
              <a:buNone/>
              <a:defRPr sz="2400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Add Description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329" y="0"/>
            <a:ext cx="1655067" cy="240792"/>
          </a:xfrm>
          <a:prstGeom prst="rect">
            <a:avLst/>
          </a:prstGeom>
        </p:spPr>
      </p:pic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438572" y="6522720"/>
            <a:ext cx="1304014" cy="3025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RIPE 73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01459" y="6522720"/>
            <a:ext cx="3681454" cy="2993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In the search of resolvers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98245" y="6522720"/>
            <a:ext cx="976134" cy="3082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2"/>
                </a:solidFill>
              </a:defRPr>
            </a:lvl1pPr>
          </a:lstStyle>
          <a:p>
            <a:fld id="{CDBD8B18-5CB0-4F84-8271-67BA7B8E4F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644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Presentation Magen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183898" y="4894092"/>
            <a:ext cx="5312918" cy="355690"/>
          </a:xfrm>
        </p:spPr>
        <p:txBody>
          <a:bodyPr>
            <a:normAutofit/>
          </a:bodyPr>
          <a:lstStyle>
            <a:lvl1pPr>
              <a:defRPr sz="20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Add email/contact details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3702" y="5825563"/>
            <a:ext cx="1658695" cy="698115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862716" y="4849672"/>
            <a:ext cx="15524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5"/>
                </a:solidFill>
              </a:rPr>
              <a:t>Contact:</a:t>
            </a:r>
            <a:endParaRPr lang="en-US" sz="2000" b="1" dirty="0">
              <a:solidFill>
                <a:schemeClr val="accent5"/>
              </a:solidFill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863712" y="5167527"/>
            <a:ext cx="29638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5"/>
                </a:solidFill>
              </a:rPr>
              <a:t>www.nzrs.net.nz</a:t>
            </a:r>
            <a:endParaRPr lang="en-US" sz="2000" b="1" dirty="0">
              <a:solidFill>
                <a:schemeClr val="accent5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330" y="6617208"/>
            <a:ext cx="1655067" cy="240792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842837" y="1669773"/>
            <a:ext cx="7885007" cy="1840189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42837" y="3586037"/>
            <a:ext cx="7879559" cy="1160891"/>
          </a:xfrm>
        </p:spPr>
        <p:txBody>
          <a:bodyPr>
            <a:normAutofit/>
          </a:bodyPr>
          <a:lstStyle>
            <a:lvl1pPr marL="0" indent="0" algn="l">
              <a:buNone/>
              <a:defRPr sz="2800" baseline="0">
                <a:solidFill>
                  <a:schemeClr val="accent5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Any 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747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42837" y="1669773"/>
            <a:ext cx="7885007" cy="1840189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en-US" dirty="0" smtClean="0"/>
              <a:t>ADD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42837" y="3586037"/>
            <a:ext cx="7879559" cy="1160891"/>
          </a:xfrm>
        </p:spPr>
        <p:txBody>
          <a:bodyPr/>
          <a:lstStyle>
            <a:lvl1pPr marL="0" indent="0" algn="l">
              <a:buNone/>
              <a:defRPr sz="2400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Add date, location, presenter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3702" y="291275"/>
            <a:ext cx="1683570" cy="7085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3702" y="291275"/>
            <a:ext cx="1683570" cy="7085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3702" y="-11283"/>
            <a:ext cx="1655067" cy="240792"/>
          </a:xfrm>
          <a:prstGeom prst="rect">
            <a:avLst/>
          </a:prstGeom>
        </p:spPr>
      </p:pic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438569" y="6522720"/>
            <a:ext cx="1304014" cy="3025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r>
              <a:rPr lang="en-US" smtClean="0"/>
              <a:t>RIPE 73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01456" y="6522720"/>
            <a:ext cx="3681454" cy="2993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r>
              <a:rPr lang="en-US" smtClean="0"/>
              <a:t>In the search of resolvers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98242" y="6522720"/>
            <a:ext cx="976134" cy="3082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CDBD8B18-5CB0-4F84-8271-67BA7B8E4F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758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ew Section Titl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42837" y="1669773"/>
            <a:ext cx="7885007" cy="1840189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 dirty="0" smtClean="0"/>
              <a:t>NEW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42837" y="3586037"/>
            <a:ext cx="7879559" cy="1160891"/>
          </a:xfrm>
        </p:spPr>
        <p:txBody>
          <a:bodyPr/>
          <a:lstStyle>
            <a:lvl1pPr marL="0" indent="0" algn="l">
              <a:buNone/>
              <a:defRPr sz="2400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Add Description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953" y="0"/>
            <a:ext cx="1655067" cy="2407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3702" y="-11283"/>
            <a:ext cx="1655067" cy="240792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6438569" y="6522720"/>
            <a:ext cx="1304014" cy="3025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r>
              <a:rPr lang="en-US" smtClean="0"/>
              <a:t>RIPE 73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01456" y="6522720"/>
            <a:ext cx="3681454" cy="2993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r>
              <a:rPr lang="en-US" smtClean="0"/>
              <a:t>In the search of resolvers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98242" y="6522720"/>
            <a:ext cx="976134" cy="3082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CDBD8B18-5CB0-4F84-8271-67BA7B8E4F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6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Presentation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3702" y="5825563"/>
            <a:ext cx="1658695" cy="6981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330" y="6617208"/>
            <a:ext cx="1655067" cy="240792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862716" y="4849672"/>
            <a:ext cx="15524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5"/>
                </a:solidFill>
              </a:rPr>
              <a:t>Contact:</a:t>
            </a:r>
            <a:endParaRPr lang="en-US" sz="2000" b="1" dirty="0">
              <a:solidFill>
                <a:schemeClr val="accent5"/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863712" y="5167527"/>
            <a:ext cx="29638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5"/>
                </a:solidFill>
              </a:rPr>
              <a:t>www.nzrs.net.nz</a:t>
            </a:r>
            <a:endParaRPr lang="en-US" sz="2000" b="1" dirty="0">
              <a:solidFill>
                <a:schemeClr val="accent5"/>
              </a:solidFill>
            </a:endParaRP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183898" y="4894092"/>
            <a:ext cx="5312918" cy="355690"/>
          </a:xfrm>
        </p:spPr>
        <p:txBody>
          <a:bodyPr>
            <a:normAutofit/>
          </a:bodyPr>
          <a:lstStyle>
            <a:lvl1pPr>
              <a:defRPr sz="20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Add email/contact details</a:t>
            </a: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842837" y="1669773"/>
            <a:ext cx="7885007" cy="1840189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42837" y="3586037"/>
            <a:ext cx="7879559" cy="1160891"/>
          </a:xfrm>
        </p:spPr>
        <p:txBody>
          <a:bodyPr>
            <a:normAutofit/>
          </a:bodyPr>
          <a:lstStyle>
            <a:lvl1pPr marL="0" indent="0" algn="l">
              <a:buNone/>
              <a:defRPr sz="2800" baseline="0">
                <a:solidFill>
                  <a:schemeClr val="accent5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Any 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718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42837" y="1669773"/>
            <a:ext cx="7885007" cy="1840189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en-US" dirty="0" smtClean="0"/>
              <a:t>ADD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42837" y="3586037"/>
            <a:ext cx="7879559" cy="1160891"/>
          </a:xfrm>
        </p:spPr>
        <p:txBody>
          <a:bodyPr/>
          <a:lstStyle>
            <a:lvl1pPr marL="0" indent="0" algn="l">
              <a:buNone/>
              <a:defRPr sz="2400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Add date, location, presenter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3702" y="291275"/>
            <a:ext cx="1683570" cy="7085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3702" y="0"/>
            <a:ext cx="1655067" cy="240792"/>
          </a:xfrm>
          <a:prstGeom prst="rect">
            <a:avLst/>
          </a:prstGeom>
        </p:spPr>
      </p:pic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438569" y="6522720"/>
            <a:ext cx="1304014" cy="3025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4"/>
                </a:solidFill>
              </a:defRPr>
            </a:lvl1pPr>
          </a:lstStyle>
          <a:p>
            <a:r>
              <a:rPr lang="en-US" smtClean="0"/>
              <a:t>RIPE 73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01456" y="6522720"/>
            <a:ext cx="3681454" cy="2993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4"/>
                </a:solidFill>
              </a:defRPr>
            </a:lvl1pPr>
          </a:lstStyle>
          <a:p>
            <a:r>
              <a:rPr lang="en-US" smtClean="0"/>
              <a:t>In the search of resolvers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98242" y="6522720"/>
            <a:ext cx="976134" cy="3082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4"/>
                </a:solidFill>
              </a:defRPr>
            </a:lvl1pPr>
          </a:lstStyle>
          <a:p>
            <a:fld id="{CDBD8B18-5CB0-4F84-8271-67BA7B8E4F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086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ew Section Title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42837" y="1669773"/>
            <a:ext cx="7885007" cy="1840189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en-US" dirty="0" smtClean="0"/>
              <a:t>NEW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42837" y="3586037"/>
            <a:ext cx="7879559" cy="1160891"/>
          </a:xfrm>
        </p:spPr>
        <p:txBody>
          <a:bodyPr/>
          <a:lstStyle>
            <a:lvl1pPr marL="0" indent="0" algn="l">
              <a:buNone/>
              <a:defRPr sz="2400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Add Description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3702" y="0"/>
            <a:ext cx="1655067" cy="240792"/>
          </a:xfrm>
          <a:prstGeom prst="rect">
            <a:avLst/>
          </a:prstGeom>
        </p:spPr>
      </p:pic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438569" y="6522720"/>
            <a:ext cx="1304014" cy="3025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4"/>
                </a:solidFill>
              </a:defRPr>
            </a:lvl1pPr>
          </a:lstStyle>
          <a:p>
            <a:r>
              <a:rPr lang="en-US" smtClean="0"/>
              <a:t>RIPE 73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01456" y="6522720"/>
            <a:ext cx="3681454" cy="2993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4"/>
                </a:solidFill>
              </a:defRPr>
            </a:lvl1pPr>
          </a:lstStyle>
          <a:p>
            <a:r>
              <a:rPr lang="en-US" smtClean="0"/>
              <a:t>In the search of resolvers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98242" y="6522720"/>
            <a:ext cx="976134" cy="3082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4"/>
                </a:solidFill>
              </a:defRPr>
            </a:lvl1pPr>
          </a:lstStyle>
          <a:p>
            <a:fld id="{CDBD8B18-5CB0-4F84-8271-67BA7B8E4F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1311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Presentation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3702" y="5825563"/>
            <a:ext cx="1658695" cy="69811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62716" y="4849672"/>
            <a:ext cx="15524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5"/>
                </a:solidFill>
              </a:rPr>
              <a:t>Contact:</a:t>
            </a:r>
            <a:endParaRPr lang="en-US" sz="2000" b="1" dirty="0">
              <a:solidFill>
                <a:schemeClr val="accent5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63712" y="5167527"/>
            <a:ext cx="29638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5"/>
                </a:solidFill>
              </a:rPr>
              <a:t>www.nzrs.net.nz</a:t>
            </a:r>
            <a:endParaRPr lang="en-US" sz="2000" b="1" dirty="0">
              <a:solidFill>
                <a:schemeClr val="accent5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330" y="6617208"/>
            <a:ext cx="1655067" cy="240792"/>
          </a:xfrm>
          <a:prstGeom prst="rect">
            <a:avLst/>
          </a:prstGeom>
        </p:spPr>
      </p:pic>
      <p:sp>
        <p:nvSpPr>
          <p:cNvPr id="9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183898" y="4894092"/>
            <a:ext cx="5312918" cy="355690"/>
          </a:xfrm>
        </p:spPr>
        <p:txBody>
          <a:bodyPr>
            <a:normAutofit/>
          </a:bodyPr>
          <a:lstStyle>
            <a:lvl1pPr>
              <a:defRPr sz="2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Add email/contact details</a:t>
            </a:r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842837" y="1669773"/>
            <a:ext cx="7885007" cy="1840189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42837" y="3586037"/>
            <a:ext cx="7879559" cy="1160891"/>
          </a:xfrm>
        </p:spPr>
        <p:txBody>
          <a:bodyPr>
            <a:normAutofit/>
          </a:bodyPr>
          <a:lstStyle>
            <a:lvl1pPr marL="0" indent="0" algn="l">
              <a:buNone/>
              <a:defRPr sz="2800" baseline="0">
                <a:solidFill>
                  <a:schemeClr val="accent5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Any 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4538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ew Section Titl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42837" y="1669773"/>
            <a:ext cx="7885007" cy="1840189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 dirty="0" smtClean="0"/>
              <a:t>NEW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42837" y="3586037"/>
            <a:ext cx="7879559" cy="1160891"/>
          </a:xfrm>
        </p:spPr>
        <p:txBody>
          <a:bodyPr/>
          <a:lstStyle>
            <a:lvl1pPr marL="0" indent="0" algn="l">
              <a:buNone/>
              <a:defRPr sz="2400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Add Description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953" y="0"/>
            <a:ext cx="1655067" cy="240792"/>
          </a:xfrm>
          <a:prstGeom prst="rect">
            <a:avLst/>
          </a:prstGeom>
        </p:spPr>
      </p:pic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6480903" y="6522720"/>
            <a:ext cx="1304014" cy="3025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RIPE 73</a:t>
            </a:r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790" y="6522720"/>
            <a:ext cx="3681454" cy="2993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In the search of resolvers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40576" y="6522720"/>
            <a:ext cx="976134" cy="3082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BD8B18-5CB0-4F84-8271-67BA7B8E4F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81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486968"/>
            <a:ext cx="8265196" cy="4689995"/>
          </a:xfrm>
        </p:spPr>
        <p:txBody>
          <a:bodyPr/>
          <a:lstStyle>
            <a:lvl1pPr marL="457200" indent="-457200">
              <a:buClr>
                <a:schemeClr val="tx2"/>
              </a:buClr>
              <a:buFont typeface="Arial" panose="020B0604020202020204" pitchFamily="34" charset="0"/>
              <a:buChar char="•"/>
              <a:defRPr baseline="0">
                <a:solidFill>
                  <a:schemeClr val="accent5"/>
                </a:solidFill>
              </a:defRPr>
            </a:lvl1pPr>
            <a:lvl2pPr marL="457200" indent="0">
              <a:buClr>
                <a:schemeClr val="accent3"/>
              </a:buClr>
              <a:buFont typeface="Arial" panose="020B0604020202020204" pitchFamily="34" charset="0"/>
              <a:buNone/>
              <a:defRPr baseline="0"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 smtClean="0"/>
              <a:t>Click to add content</a:t>
            </a:r>
          </a:p>
          <a:p>
            <a:pPr lvl="0"/>
            <a:endParaRPr lang="en-US" dirty="0" smtClean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365126"/>
            <a:ext cx="8265196" cy="875277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88" y="6555312"/>
            <a:ext cx="680476" cy="208359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774154" y="6486627"/>
            <a:ext cx="797079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953" y="0"/>
            <a:ext cx="1655067" cy="240792"/>
          </a:xfrm>
          <a:prstGeom prst="rect">
            <a:avLst/>
          </a:prstGeom>
        </p:spPr>
      </p:pic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6480903" y="6522720"/>
            <a:ext cx="1304014" cy="3025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RIPE 73</a:t>
            </a:r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790" y="6522720"/>
            <a:ext cx="3681454" cy="2993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In the search of resolvers</a:t>
            </a:r>
            <a:endParaRPr lang="en-US" dirty="0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40576" y="6522720"/>
            <a:ext cx="976134" cy="3082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BD8B18-5CB0-4F84-8271-67BA7B8E4F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939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65667" y="1495514"/>
            <a:ext cx="4013199" cy="4681449"/>
          </a:xfrm>
        </p:spPr>
        <p:txBody>
          <a:bodyPr/>
          <a:lstStyle>
            <a:lvl1pPr marL="457200" indent="-457200"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 smtClean="0"/>
              <a:t>Click to add content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63534" y="1495514"/>
            <a:ext cx="4158862" cy="4681449"/>
          </a:xfrm>
        </p:spPr>
        <p:txBody>
          <a:bodyPr/>
          <a:lstStyle>
            <a:lvl1pPr marL="457200" indent="-457200"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 smtClean="0"/>
              <a:t>Click to add content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88" y="6555312"/>
            <a:ext cx="680476" cy="208359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774154" y="6486627"/>
            <a:ext cx="794824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465667" y="365126"/>
            <a:ext cx="8256729" cy="875277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953" y="0"/>
            <a:ext cx="1655067" cy="240792"/>
          </a:xfrm>
          <a:prstGeom prst="rect">
            <a:avLst/>
          </a:prstGeom>
        </p:spPr>
      </p:pic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6480903" y="6522720"/>
            <a:ext cx="1304014" cy="3025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RIPE 73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790" y="6522720"/>
            <a:ext cx="3681454" cy="2993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In the search of resolvers</a:t>
            </a:r>
            <a:endParaRPr lang="en-US" dirty="0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40576" y="6522720"/>
            <a:ext cx="976134" cy="3082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BD8B18-5CB0-4F84-8271-67BA7B8E4F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3793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65667" y="1495514"/>
            <a:ext cx="8256729" cy="4681449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 smtClean="0"/>
              <a:t>Click to add a chart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88" y="6555312"/>
            <a:ext cx="680476" cy="208359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774154" y="6486627"/>
            <a:ext cx="794824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465667" y="365126"/>
            <a:ext cx="8256729" cy="875277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 smtClean="0"/>
              <a:t>Chart Slide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953" y="0"/>
            <a:ext cx="1655067" cy="240792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80903" y="6522720"/>
            <a:ext cx="1304014" cy="3025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RIPE 73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790" y="6522720"/>
            <a:ext cx="3681454" cy="2993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In the search of resolvers</a:t>
            </a:r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40576" y="6522720"/>
            <a:ext cx="976134" cy="3082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BD8B18-5CB0-4F84-8271-67BA7B8E4F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260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65667" y="365126"/>
            <a:ext cx="8256729" cy="875277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88" y="6555312"/>
            <a:ext cx="680476" cy="208359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774154" y="6486627"/>
            <a:ext cx="794824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953" y="0"/>
            <a:ext cx="1655067" cy="240792"/>
          </a:xfrm>
          <a:prstGeom prst="rect">
            <a:avLst/>
          </a:prstGeom>
        </p:spPr>
      </p:pic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480903" y="6522720"/>
            <a:ext cx="1304014" cy="3025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RIPE 73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790" y="6522720"/>
            <a:ext cx="3681454" cy="2993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In the search of resolvers</a:t>
            </a:r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40576" y="6522720"/>
            <a:ext cx="976134" cy="3082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BD8B18-5CB0-4F84-8271-67BA7B8E4F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7705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88" y="6555312"/>
            <a:ext cx="680476" cy="208359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774154" y="6486627"/>
            <a:ext cx="794824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480903" y="6522720"/>
            <a:ext cx="1304014" cy="3025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RIPE 73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790" y="6522720"/>
            <a:ext cx="3681454" cy="2993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In the search of resolvers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40576" y="6522720"/>
            <a:ext cx="976134" cy="3082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BD8B18-5CB0-4F84-8271-67BA7B8E4F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2009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Presentatio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183898" y="4894092"/>
            <a:ext cx="5312918" cy="355690"/>
          </a:xfrm>
        </p:spPr>
        <p:txBody>
          <a:bodyPr>
            <a:normAutofit/>
          </a:bodyPr>
          <a:lstStyle>
            <a:lvl1pPr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Add email/contact details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3702" y="5825563"/>
            <a:ext cx="1658695" cy="698115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862716" y="4849672"/>
            <a:ext cx="15524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5"/>
                </a:solidFill>
              </a:rPr>
              <a:t>Contact:</a:t>
            </a:r>
            <a:endParaRPr lang="en-US" sz="2000" b="1" dirty="0">
              <a:solidFill>
                <a:schemeClr val="accent5"/>
              </a:solidFill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863712" y="5167527"/>
            <a:ext cx="29638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5"/>
                </a:solidFill>
              </a:rPr>
              <a:t>www.nzrs.net.nz</a:t>
            </a:r>
            <a:endParaRPr lang="en-US" sz="2000" b="1" dirty="0">
              <a:solidFill>
                <a:schemeClr val="accent5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330" y="6617208"/>
            <a:ext cx="1655067" cy="240792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842837" y="1669773"/>
            <a:ext cx="7885007" cy="1840189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42837" y="3586037"/>
            <a:ext cx="7879559" cy="1160891"/>
          </a:xfrm>
        </p:spPr>
        <p:txBody>
          <a:bodyPr>
            <a:normAutofit/>
          </a:bodyPr>
          <a:lstStyle>
            <a:lvl1pPr marL="0" indent="0" algn="l">
              <a:buNone/>
              <a:defRPr sz="2800" baseline="0">
                <a:solidFill>
                  <a:schemeClr val="accent5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Any 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6562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xfrm>
            <a:off x="4437983" y="6505277"/>
            <a:ext cx="259104" cy="267891"/>
          </a:xfrm>
          <a:prstGeom prst="rect">
            <a:avLst/>
          </a:prstGeom>
        </p:spPr>
        <p:txBody>
          <a:bodyPr lIns="64291" tIns="32146" rIns="64291" bIns="32146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1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4" Type="http://schemas.openxmlformats.org/officeDocument/2006/relationships/theme" Target="../theme/theme2.xml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10.xml"/><Relationship Id="rId2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4" Type="http://schemas.openxmlformats.org/officeDocument/2006/relationships/theme" Target="../theme/theme3.xml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4" Type="http://schemas.openxmlformats.org/officeDocument/2006/relationships/theme" Target="../theme/theme4.xml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mi-NZ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29538"/>
            <a:ext cx="4690882" cy="4626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148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4" r:id="rId5"/>
    <p:sldLayoutId id="2147483695" r:id="rId6"/>
    <p:sldLayoutId id="2147483696" r:id="rId7"/>
    <p:sldLayoutId id="2147483697" r:id="rId8"/>
    <p:sldLayoutId id="2147483731" r:id="rId9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lang="en-US" sz="2800" kern="1200" dirty="0" smtClean="0">
          <a:solidFill>
            <a:schemeClr val="accent5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31127"/>
            <a:ext cx="4690882" cy="4626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831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29" r:id="rId3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lang="en-US" sz="2800" kern="1200" dirty="0" smtClean="0">
          <a:solidFill>
            <a:schemeClr val="accent5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77703" y="6522720"/>
            <a:ext cx="1304014" cy="3025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r>
              <a:rPr lang="en-US" smtClean="0"/>
              <a:t>RIPE 73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40590" y="6522720"/>
            <a:ext cx="3681454" cy="2993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r>
              <a:rPr lang="en-US" smtClean="0"/>
              <a:t>In the search of resolvers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37376" y="6522720"/>
            <a:ext cx="976134" cy="3082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CDBD8B18-5CB0-4F84-8271-67BA7B8E4F0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" y="2231127"/>
            <a:ext cx="4690882" cy="4626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730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28" r:id="rId3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lang="en-US" sz="2800" kern="1200" dirty="0" smtClean="0">
          <a:solidFill>
            <a:schemeClr val="accent5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09969" y="6522720"/>
            <a:ext cx="1304014" cy="3025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4"/>
                </a:solidFill>
              </a:defRPr>
            </a:lvl1pPr>
          </a:lstStyle>
          <a:p>
            <a:r>
              <a:rPr lang="en-US" smtClean="0"/>
              <a:t>RIPE 73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2856" y="6522720"/>
            <a:ext cx="3681454" cy="2993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4"/>
                </a:solidFill>
              </a:defRPr>
            </a:lvl1pPr>
          </a:lstStyle>
          <a:p>
            <a:r>
              <a:rPr lang="en-US" smtClean="0"/>
              <a:t>In the search of resolvers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69642" y="6522720"/>
            <a:ext cx="976134" cy="3082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4"/>
                </a:solidFill>
              </a:defRPr>
            </a:lvl1pPr>
          </a:lstStyle>
          <a:p>
            <a:fld id="{CDBD8B18-5CB0-4F84-8271-67BA7B8E4F0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31127"/>
            <a:ext cx="4690882" cy="4626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672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7" r:id="rId3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lang="en-US" sz="2800" kern="1200" dirty="0" smtClean="0">
          <a:solidFill>
            <a:schemeClr val="accent5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hyperlink" Target="mailto:jing@nzrs.net.nz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://blog.nzrs.net.nz/characterization-of-popular-resolvers-from-our-point-of-view-2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30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 the search of resolvers</a:t>
            </a:r>
            <a:endParaRPr lang="en-US" dirty="0"/>
          </a:p>
        </p:txBody>
      </p:sp>
      <p:sp>
        <p:nvSpPr>
          <p:cNvPr id="32" name="Subtitle 31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Jing </a:t>
            </a:r>
            <a:r>
              <a:rPr lang="en-US" dirty="0" err="1" smtClean="0"/>
              <a:t>Qiao</a:t>
            </a:r>
            <a:r>
              <a:rPr lang="en-US" dirty="0" smtClean="0"/>
              <a:t> </a:t>
            </a:r>
            <a:r>
              <a:rPr lang="zh-TW" altLang="en-US" dirty="0" smtClean="0"/>
              <a:t>乔婧</a:t>
            </a:r>
            <a:r>
              <a:rPr lang="en-US" dirty="0" smtClean="0"/>
              <a:t>, Sebastian Castro – NZRS</a:t>
            </a:r>
          </a:p>
          <a:p>
            <a:endParaRPr lang="en-US" dirty="0" smtClean="0"/>
          </a:p>
          <a:p>
            <a:r>
              <a:rPr lang="en-US" dirty="0" smtClean="0"/>
              <a:t>DNS-WG, RIPE 73, Madrid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79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if we let a classifier to learn the structure instead of imposing</a:t>
            </a:r>
          </a:p>
          <a:p>
            <a:r>
              <a:rPr lang="en-US" dirty="0"/>
              <a:t>The same 14 features, 1 day’s DNS traffic</a:t>
            </a:r>
          </a:p>
          <a:p>
            <a:r>
              <a:rPr lang="en-US" dirty="0"/>
              <a:t>Ignore clients that send less than 10 queries</a:t>
            </a:r>
          </a:p>
          <a:p>
            <a:pPr lvl="1"/>
            <a:r>
              <a:rPr lang="en-US" dirty="0" smtClean="0"/>
              <a:t>Reduce the noise</a:t>
            </a:r>
          </a:p>
          <a:p>
            <a:r>
              <a:rPr lang="en-US" dirty="0"/>
              <a:t>Run K-Means Algorithm with K=</a:t>
            </a:r>
            <a:r>
              <a:rPr lang="en-US" dirty="0" smtClean="0"/>
              <a:t>6</a:t>
            </a:r>
          </a:p>
          <a:p>
            <a:pPr lvl="1"/>
            <a:r>
              <a:rPr lang="en-US" dirty="0" smtClean="0"/>
              <a:t>Inspired by </a:t>
            </a:r>
            <a:r>
              <a:rPr lang="en-US" dirty="0" err="1" smtClean="0"/>
              <a:t>Verisign</a:t>
            </a:r>
            <a:r>
              <a:rPr lang="en-US" dirty="0"/>
              <a:t> </a:t>
            </a:r>
            <a:r>
              <a:rPr lang="en-US" dirty="0" smtClean="0"/>
              <a:t>work from 2013</a:t>
            </a:r>
          </a:p>
          <a:p>
            <a:r>
              <a:rPr lang="en-US" dirty="0"/>
              <a:t>Calculate the percentage of clients distributed across </a:t>
            </a:r>
            <a:r>
              <a:rPr lang="en-US" dirty="0" smtClean="0"/>
              <a:t>clusters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Unsupervised classifier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RIPE 73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In the search of resolvers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BD8B18-5CB0-4F84-8271-67BA7B8E4F0B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64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7" name="Shape 14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x-none" dirty="0" smtClean="0"/>
              <a:t>K-Means </a:t>
            </a:r>
            <a:r>
              <a:rPr dirty="0" smtClean="0"/>
              <a:t>Cost </a:t>
            </a:r>
            <a:r>
              <a:rPr dirty="0"/>
              <a:t>Curve</a:t>
            </a:r>
          </a:p>
        </p:txBody>
      </p:sp>
      <p:pic>
        <p:nvPicPr>
          <p:cNvPr id="148" name="cost function curv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03683" y="1866604"/>
            <a:ext cx="6056153" cy="3884115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RIPE 73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In the search of resolvers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BD8B18-5CB0-4F84-8271-67BA7B8E4F0B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Query Type Profile per cluster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12</a:t>
            </a:fld>
            <a:endParaRPr lang="uk-UA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qtype_oarc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52286" y="1514924"/>
            <a:ext cx="7121301" cy="4680856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RIPE 73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In the search of resolvers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628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Rcode</a:t>
            </a:r>
            <a:r>
              <a:rPr lang="en-US" dirty="0" smtClean="0"/>
              <a:t> profile per cluster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13</a:t>
            </a:fld>
            <a:endParaRPr lang="uk-UA"/>
          </a:p>
        </p:txBody>
      </p:sp>
      <p:pic>
        <p:nvPicPr>
          <p:cNvPr id="7" name="rcode_oarc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66882" y="1481265"/>
            <a:ext cx="7233664" cy="4695774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RIPE 73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In the search of resolvers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20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Flag profile per cluster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RIPE 73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In the search of resolvers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BD8B18-5CB0-4F84-8271-67BA7B8E4F0B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7" name="dns_flag oarc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00542" y="1510953"/>
            <a:ext cx="6992989" cy="465761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614833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How many known resolvers fall in the same cluster?</a:t>
            </a:r>
          </a:p>
          <a:p>
            <a:pPr lvl="1"/>
            <a:r>
              <a:rPr lang="en-US" dirty="0" smtClean="0"/>
              <a:t>How many known non-resolvers?</a:t>
            </a:r>
          </a:p>
          <a:p>
            <a:r>
              <a:rPr lang="en-US" dirty="0"/>
              <a:t>Tested on both week day and weekend, 98% ~ 99% known resolvers fit in the same </a:t>
            </a:r>
            <a:r>
              <a:rPr lang="en-US" dirty="0" smtClean="0"/>
              <a:t>cluster</a:t>
            </a:r>
            <a:endParaRPr lang="en-US" dirty="0"/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Clustering accuracy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15</a:t>
            </a:fld>
            <a:endParaRPr lang="uk-UA"/>
          </a:p>
        </p:txBody>
      </p:sp>
      <p:pic>
        <p:nvPicPr>
          <p:cNvPr id="6" name="resolver_oarc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51592" y="1499158"/>
            <a:ext cx="3496465" cy="2419699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nonres_oarc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962071" y="4090201"/>
            <a:ext cx="3318091" cy="2078365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RIPE 73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In the search of resolvers</a:t>
            </a:r>
            <a:endParaRPr lang="en-US" dirty="0"/>
          </a:p>
        </p:txBody>
      </p:sp>
      <p:sp>
        <p:nvSpPr>
          <p:cNvPr id="2" name="Frame 1"/>
          <p:cNvSpPr/>
          <p:nvPr/>
        </p:nvSpPr>
        <p:spPr>
          <a:xfrm>
            <a:off x="4962071" y="2255520"/>
            <a:ext cx="3318091" cy="47752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Frame 10"/>
          <p:cNvSpPr/>
          <p:nvPr/>
        </p:nvSpPr>
        <p:spPr>
          <a:xfrm>
            <a:off x="5012751" y="4937760"/>
            <a:ext cx="3166049" cy="39624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ame 11"/>
          <p:cNvSpPr/>
          <p:nvPr/>
        </p:nvSpPr>
        <p:spPr>
          <a:xfrm>
            <a:off x="5012751" y="5283517"/>
            <a:ext cx="3166049" cy="396240"/>
          </a:xfrm>
          <a:prstGeom prst="fram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983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Another differentiating factor could be client persistence</a:t>
            </a:r>
          </a:p>
          <a:p>
            <a:r>
              <a:rPr lang="en-US" dirty="0"/>
              <a:t>Within a </a:t>
            </a:r>
            <a:r>
              <a:rPr lang="en-US" dirty="0" smtClean="0"/>
              <a:t>10-day rolling window, count </a:t>
            </a:r>
            <a:r>
              <a:rPr lang="en-US" dirty="0"/>
              <a:t>the </a:t>
            </a:r>
            <a:r>
              <a:rPr lang="en-US" dirty="0" smtClean="0"/>
              <a:t>addresses </a:t>
            </a:r>
            <a:r>
              <a:rPr lang="en-US" dirty="0"/>
              <a:t>seen on specific number of </a:t>
            </a:r>
            <a:r>
              <a:rPr lang="en-US" dirty="0" smtClean="0"/>
              <a:t>days</a:t>
            </a:r>
          </a:p>
          <a:p>
            <a:r>
              <a:rPr lang="en-US" dirty="0"/>
              <a:t>Addresses sending traffic all the time will fit into known resolvers and monitoring roles</a:t>
            </a:r>
          </a:p>
          <a:p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Client persistence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RIPE 73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In the search of resolvers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BD8B18-5CB0-4F84-8271-67BA7B8E4F0B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75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7" name="Shape 16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Client Persistence</a:t>
            </a:r>
          </a:p>
        </p:txBody>
      </p:sp>
      <p:pic>
        <p:nvPicPr>
          <p:cNvPr id="168" name="client persistence oarc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3816" y="1476399"/>
            <a:ext cx="7795535" cy="4692171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RIPE 73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In the search of resolvers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BD8B18-5CB0-4F84-8271-67BA7B8E4F0B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Resolvers persistence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RIPE 73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In the search of resolvers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BD8B18-5CB0-4F84-8271-67BA7B8E4F0B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 the known resolvers addresses fall into the hypothesis of persistence?</a:t>
            </a:r>
          </a:p>
          <a:p>
            <a:r>
              <a:rPr lang="en-US" dirty="0" smtClean="0"/>
              <a:t>What if we check their presence in different levels?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40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resolvers persistence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634" r="-5634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Resolvers persistence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RIPE 73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In the search of resolvers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BD8B18-5CB0-4F84-8271-67BA7B8E4F0B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65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anchor="t"/>
          <a:lstStyle/>
          <a:p>
            <a:r>
              <a:rPr dirty="0"/>
              <a:t>Domain Popularity </a:t>
            </a:r>
            <a:r>
              <a:rPr lang="en-US" dirty="0" smtClean="0"/>
              <a:t>Ranking</a:t>
            </a:r>
          </a:p>
          <a:p>
            <a:pPr lvl="1"/>
            <a:r>
              <a:rPr lang="en-US" dirty="0" smtClean="0"/>
              <a:t>Derive Domain Popularity by mining DNS data</a:t>
            </a:r>
          </a:p>
          <a:p>
            <a:pPr lvl="1"/>
            <a:r>
              <a:rPr lang="en-US" dirty="0" smtClean="0"/>
              <a:t>Noisy nature of DNS data</a:t>
            </a:r>
          </a:p>
          <a:p>
            <a:pPr lvl="1"/>
            <a:r>
              <a:rPr lang="en-US" dirty="0" smtClean="0"/>
              <a:t>Certain source addresses represent resolvers, the rest a variety of behavior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Can we pinpoint the resolvers?</a:t>
            </a:r>
          </a:p>
          <a:p>
            <a:pPr lvl="1"/>
            <a:endParaRPr dirty="0"/>
          </a:p>
        </p:txBody>
      </p:sp>
      <p:sp>
        <p:nvSpPr>
          <p:cNvPr id="122" name="Shape 12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Background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RIPE 73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In the search of resolvers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BD8B18-5CB0-4F84-8271-67BA7B8E4F0B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Identify unknown resolvers by checking membership to the “resolver like” cluster</a:t>
            </a:r>
          </a:p>
          <a:p>
            <a:r>
              <a:rPr lang="en-US" dirty="0" smtClean="0"/>
              <a:t>Exchange information with other operators about known resolvers.</a:t>
            </a:r>
          </a:p>
          <a:p>
            <a:endParaRPr lang="en-US" dirty="0"/>
          </a:p>
          <a:p>
            <a:r>
              <a:rPr lang="en-US" dirty="0" smtClean="0"/>
              <a:t>Potential uses: curated list of addresses, white listing, others.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RIPE 73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In the search of resolvers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BD8B18-5CB0-4F84-8271-67BA7B8E4F0B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53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analysis can be repeated by other </a:t>
            </a:r>
            <a:r>
              <a:rPr lang="en-US" dirty="0" err="1" smtClean="0"/>
              <a:t>ccTLDs</a:t>
            </a:r>
            <a:r>
              <a:rPr lang="en-US" dirty="0" smtClean="0"/>
              <a:t> using authoritative DNS data</a:t>
            </a:r>
          </a:p>
          <a:p>
            <a:r>
              <a:rPr lang="en-US" dirty="0" smtClean="0"/>
              <a:t>Using open source tools</a:t>
            </a:r>
          </a:p>
          <a:p>
            <a:pPr lvl="1"/>
            <a:r>
              <a:rPr lang="en-US" dirty="0" err="1" smtClean="0"/>
              <a:t>Hadoop</a:t>
            </a:r>
            <a:r>
              <a:rPr lang="en-US" dirty="0" smtClean="0"/>
              <a:t> + Python</a:t>
            </a:r>
          </a:p>
          <a:p>
            <a:r>
              <a:rPr lang="en-US" dirty="0" smtClean="0"/>
              <a:t>Code analysis will be made available</a:t>
            </a:r>
          </a:p>
          <a:p>
            <a:r>
              <a:rPr lang="en-US" dirty="0" smtClean="0"/>
              <a:t>Easily adaptable to use ENTRADA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RIPE 73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In the search of resolvers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BD8B18-5CB0-4F84-8271-67BA7B8E4F0B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06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hlinkClick r:id="rId2"/>
              </a:rPr>
              <a:t>jing@nzrs.net.nz</a:t>
            </a:r>
            <a:r>
              <a:rPr lang="en-US" dirty="0" smtClean="0"/>
              <a:t>, </a:t>
            </a:r>
            <a:r>
              <a:rPr lang="en-US" dirty="0" err="1" smtClean="0"/>
              <a:t>sebastian@nzrs.net.nz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167688" y="6523038"/>
            <a:ext cx="976312" cy="307975"/>
          </a:xfrm>
          <a:prstGeom prst="rect">
            <a:avLst/>
          </a:prstGeom>
        </p:spPr>
        <p:txBody>
          <a:bodyPr/>
          <a:lstStyle/>
          <a:p>
            <a:fld id="{CDBD8B18-5CB0-4F84-8271-67BA7B8E4F0B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11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Long tail of addresses sending a few queries on a given day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Noisy DNS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RIPE 73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In the search of resolvers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BD8B18-5CB0-4F84-8271-67BA7B8E4F0B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193" y="2333177"/>
            <a:ext cx="8128647" cy="4144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676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anchor="t"/>
          <a:lstStyle/>
          <a:p>
            <a:r>
              <a:rPr lang="en-US" dirty="0" smtClean="0"/>
              <a:t>To identify resolvers, we need some data</a:t>
            </a:r>
          </a:p>
          <a:p>
            <a:r>
              <a:rPr lang="x-none" dirty="0" smtClean="0"/>
              <a:t>Base curated data</a:t>
            </a:r>
          </a:p>
          <a:p>
            <a:pPr lvl="1"/>
            <a:r>
              <a:rPr dirty="0" smtClean="0"/>
              <a:t>836 </a:t>
            </a:r>
            <a:r>
              <a:rPr dirty="0"/>
              <a:t>known resolvers </a:t>
            </a:r>
            <a:r>
              <a:rPr dirty="0" smtClean="0"/>
              <a:t>addresse</a:t>
            </a:r>
            <a:r>
              <a:rPr lang="en-US" dirty="0" smtClean="0"/>
              <a:t>s</a:t>
            </a:r>
            <a:endParaRPr dirty="0"/>
          </a:p>
          <a:p>
            <a:pPr lvl="2"/>
            <a:r>
              <a:rPr dirty="0" smtClean="0"/>
              <a:t>Local </a:t>
            </a:r>
            <a:r>
              <a:rPr dirty="0"/>
              <a:t>ISPs, Google DNS, OpenDNS</a:t>
            </a:r>
          </a:p>
          <a:p>
            <a:pPr lvl="1"/>
            <a:r>
              <a:rPr dirty="0"/>
              <a:t>276 known non-resolvers addresses</a:t>
            </a:r>
          </a:p>
          <a:p>
            <a:pPr lvl="2"/>
            <a:r>
              <a:rPr dirty="0" smtClean="0"/>
              <a:t>Monitoring </a:t>
            </a:r>
            <a:r>
              <a:rPr dirty="0"/>
              <a:t>addresses from </a:t>
            </a:r>
            <a:r>
              <a:rPr dirty="0" smtClean="0"/>
              <a:t>ICANN</a:t>
            </a:r>
            <a:endParaRPr lang="x-none" dirty="0" smtClean="0"/>
          </a:p>
          <a:p>
            <a:pPr lvl="3"/>
            <a:r>
              <a:rPr lang="x-none" dirty="0" smtClean="0"/>
              <a:t>Asking for </a:t>
            </a:r>
            <a:r>
              <a:rPr lang="en-US" dirty="0" err="1"/>
              <a:t>www.zz</a:t>
            </a:r>
            <a:r>
              <a:rPr lang="en-US" dirty="0"/>
              <a:t>--</a:t>
            </a:r>
            <a:r>
              <a:rPr lang="en-US" dirty="0" err="1"/>
              <a:t>icann-sla-monitoring.nz</a:t>
            </a:r>
            <a:endParaRPr dirty="0"/>
          </a:p>
          <a:p>
            <a:pPr lvl="2"/>
            <a:r>
              <a:rPr dirty="0"/>
              <a:t>Addresses sending only NS queries</a:t>
            </a:r>
          </a:p>
        </p:txBody>
      </p:sp>
      <p:sp>
        <p:nvSpPr>
          <p:cNvPr id="128" name="Shape 12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x-none" dirty="0" smtClean="0"/>
              <a:t>Data Collection</a:t>
            </a:r>
            <a:endParaRPr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RIPE 73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In the search of resolvers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BD8B18-5CB0-4F84-8271-67BA7B8E4F0B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 all resolvers behave in a similar way</a:t>
            </a:r>
          </a:p>
          <a:p>
            <a:pPr lvl="1"/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://blog.nzrs.net.nz/characterization-of-popular-resolvers-from-our-point-of-view-2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Conclusions</a:t>
            </a:r>
          </a:p>
          <a:p>
            <a:pPr lvl="1"/>
            <a:r>
              <a:rPr lang="en-US" dirty="0" smtClean="0"/>
              <a:t>There are some patterns</a:t>
            </a:r>
          </a:p>
          <a:p>
            <a:pPr lvl="2"/>
            <a:r>
              <a:rPr lang="en-US" dirty="0" smtClean="0"/>
              <a:t>Primary/secondary address</a:t>
            </a:r>
          </a:p>
          <a:p>
            <a:pPr lvl="2"/>
            <a:r>
              <a:rPr lang="en-US" dirty="0" smtClean="0"/>
              <a:t>Validating resolvers</a:t>
            </a:r>
          </a:p>
          <a:p>
            <a:pPr lvl="2"/>
            <a:r>
              <a:rPr lang="en-US" dirty="0" smtClean="0"/>
              <a:t>Resolvers in front of mail servers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Exploratory Analysis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RIPE 73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In the search of resolvers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BD8B18-5CB0-4F84-8271-67BA7B8E4F0B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1944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Can we predict if a source address is a resolver?</a:t>
            </a:r>
          </a:p>
          <a:p>
            <a:r>
              <a:rPr lang="en-US" dirty="0" smtClean="0"/>
              <a:t>14 features per day per address</a:t>
            </a:r>
          </a:p>
          <a:p>
            <a:pPr lvl="1"/>
            <a:r>
              <a:rPr lang="en-US" dirty="0" smtClean="0"/>
              <a:t>Fraction of </a:t>
            </a:r>
            <a:r>
              <a:rPr lang="en-US" dirty="0"/>
              <a:t>A, AAAA, MX, TXT, SPF, DS, DNSKEY, NS, SRV, </a:t>
            </a:r>
            <a:r>
              <a:rPr lang="en-US" dirty="0" smtClean="0"/>
              <a:t>SOA</a:t>
            </a:r>
          </a:p>
          <a:p>
            <a:pPr lvl="1"/>
            <a:r>
              <a:rPr lang="en-US" dirty="0" smtClean="0"/>
              <a:t>Fraction of </a:t>
            </a:r>
            <a:r>
              <a:rPr lang="en-US" dirty="0" err="1" smtClean="0"/>
              <a:t>NoError</a:t>
            </a:r>
            <a:r>
              <a:rPr lang="en-US" dirty="0" smtClean="0"/>
              <a:t> and </a:t>
            </a:r>
            <a:r>
              <a:rPr lang="en-US" dirty="0" err="1" smtClean="0"/>
              <a:t>NxDomain</a:t>
            </a:r>
            <a:r>
              <a:rPr lang="en-US" dirty="0" smtClean="0"/>
              <a:t> responses</a:t>
            </a:r>
          </a:p>
          <a:p>
            <a:pPr lvl="1"/>
            <a:r>
              <a:rPr lang="en-US" dirty="0" smtClean="0"/>
              <a:t>Fraction of CD and RD queries</a:t>
            </a:r>
          </a:p>
          <a:p>
            <a:r>
              <a:rPr lang="en-US" dirty="0" smtClean="0"/>
              <a:t>Training data</a:t>
            </a:r>
          </a:p>
          <a:p>
            <a:pPr lvl="1"/>
            <a:r>
              <a:rPr lang="en-US" dirty="0" smtClean="0"/>
              <a:t>Extract 1 day of DNS traffic (653,232 unique source addresses</a:t>
            </a:r>
            <a:r>
              <a:rPr lang="en-US" dirty="0"/>
              <a:t>)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Supervised classifier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RIPE 73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In the search of resolvers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BD8B18-5CB0-4F84-8271-67BA7B8E4F0B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12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Training Model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2644" y="1070429"/>
            <a:ext cx="8264070" cy="4947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68408">
              <a:lnSpc>
                <a:spcPct val="30000"/>
              </a:lnSpc>
              <a:spcBef>
                <a:spcPts val="1195"/>
              </a:spcBef>
              <a:defRPr sz="1476"/>
            </a:pPr>
            <a:r>
              <a:rPr lang="en-US" sz="1400" dirty="0" err="1">
                <a:solidFill>
                  <a:schemeClr val="tx1">
                    <a:lumMod val="75000"/>
                  </a:schemeClr>
                </a:solidFill>
                <a:latin typeface="Courier"/>
                <a:cs typeface="Courier"/>
              </a:rPr>
              <a:t>LinearSVC</a:t>
            </a:r>
            <a:endParaRPr lang="en-US" sz="1400" dirty="0">
              <a:solidFill>
                <a:schemeClr val="tx1">
                  <a:lumMod val="75000"/>
                </a:schemeClr>
              </a:solidFill>
              <a:latin typeface="Courier"/>
              <a:cs typeface="Courier"/>
            </a:endParaRPr>
          </a:p>
          <a:p>
            <a:pPr defTabSz="168408">
              <a:lnSpc>
                <a:spcPct val="30000"/>
              </a:lnSpc>
              <a:spcBef>
                <a:spcPts val="1195"/>
              </a:spcBef>
              <a:defRPr sz="1476"/>
            </a:pPr>
            <a:r>
              <a:rPr lang="en-US" sz="1400" dirty="0" smtClean="0">
                <a:solidFill>
                  <a:schemeClr val="tx1">
                    <a:lumMod val="75000"/>
                  </a:schemeClr>
                </a:solidFill>
                <a:latin typeface="Courier"/>
                <a:cs typeface="Courier"/>
              </a:rPr>
              <a:t>__________________________________________________________________________</a:t>
            </a:r>
            <a:endParaRPr lang="en-US" sz="1400" dirty="0">
              <a:solidFill>
                <a:schemeClr val="tx1">
                  <a:lumMod val="75000"/>
                </a:schemeClr>
              </a:solidFill>
              <a:latin typeface="Courier"/>
              <a:cs typeface="Courier"/>
            </a:endParaRPr>
          </a:p>
          <a:p>
            <a:pPr defTabSz="168408">
              <a:lnSpc>
                <a:spcPct val="30000"/>
              </a:lnSpc>
              <a:spcBef>
                <a:spcPts val="1195"/>
              </a:spcBef>
              <a:defRPr sz="1476"/>
            </a:pPr>
            <a:r>
              <a:rPr lang="en-US" sz="1400" dirty="0">
                <a:solidFill>
                  <a:schemeClr val="tx1">
                    <a:lumMod val="75000"/>
                  </a:schemeClr>
                </a:solidFill>
                <a:latin typeface="Courier"/>
                <a:cs typeface="Courier"/>
              </a:rPr>
              <a:t>Training: </a:t>
            </a:r>
          </a:p>
          <a:p>
            <a:pPr defTabSz="168408">
              <a:lnSpc>
                <a:spcPct val="30000"/>
              </a:lnSpc>
              <a:spcBef>
                <a:spcPts val="1195"/>
              </a:spcBef>
              <a:defRPr sz="1476"/>
            </a:pPr>
            <a:r>
              <a:rPr lang="en-US" sz="1400" dirty="0" err="1">
                <a:solidFill>
                  <a:schemeClr val="tx1">
                    <a:lumMod val="75000"/>
                  </a:schemeClr>
                </a:solidFill>
                <a:latin typeface="Courier"/>
                <a:cs typeface="Courier"/>
              </a:rPr>
              <a:t>LinearSVC</a:t>
            </a:r>
            <a:r>
              <a:rPr lang="en-US" sz="1400" dirty="0">
                <a:solidFill>
                  <a:schemeClr val="tx1">
                    <a:lumMod val="75000"/>
                  </a:schemeClr>
                </a:solidFill>
                <a:latin typeface="Courier"/>
                <a:cs typeface="Courier"/>
              </a:rPr>
              <a:t>(C=1.0, </a:t>
            </a:r>
            <a:r>
              <a:rPr lang="en-US" sz="1400" dirty="0" err="1">
                <a:solidFill>
                  <a:schemeClr val="tx1">
                    <a:lumMod val="75000"/>
                  </a:schemeClr>
                </a:solidFill>
                <a:latin typeface="Courier"/>
                <a:cs typeface="Courier"/>
              </a:rPr>
              <a:t>class_weight</a:t>
            </a:r>
            <a:r>
              <a:rPr lang="en-US" sz="1400" dirty="0">
                <a:solidFill>
                  <a:schemeClr val="tx1">
                    <a:lumMod val="75000"/>
                  </a:schemeClr>
                </a:solidFill>
                <a:latin typeface="Courier"/>
                <a:cs typeface="Courier"/>
              </a:rPr>
              <a:t>='balanced', dual=True, </a:t>
            </a:r>
            <a:r>
              <a:rPr lang="en-US" sz="1400" dirty="0" err="1">
                <a:solidFill>
                  <a:schemeClr val="tx1">
                    <a:lumMod val="75000"/>
                  </a:schemeClr>
                </a:solidFill>
                <a:latin typeface="Courier"/>
                <a:cs typeface="Courier"/>
              </a:rPr>
              <a:t>fit_intercept</a:t>
            </a:r>
            <a:r>
              <a:rPr lang="en-US" sz="1400" dirty="0">
                <a:solidFill>
                  <a:schemeClr val="tx1">
                    <a:lumMod val="75000"/>
                  </a:schemeClr>
                </a:solidFill>
                <a:latin typeface="Courier"/>
                <a:cs typeface="Courier"/>
              </a:rPr>
              <a:t>=True,</a:t>
            </a:r>
          </a:p>
          <a:p>
            <a:pPr defTabSz="168408">
              <a:lnSpc>
                <a:spcPct val="30000"/>
              </a:lnSpc>
              <a:spcBef>
                <a:spcPts val="1195"/>
              </a:spcBef>
              <a:defRPr sz="1476"/>
            </a:pPr>
            <a:r>
              <a:rPr lang="en-US" sz="1400" dirty="0">
                <a:solidFill>
                  <a:schemeClr val="tx1">
                    <a:lumMod val="75000"/>
                  </a:schemeClr>
                </a:solidFill>
                <a:latin typeface="Courier"/>
                <a:cs typeface="Courier"/>
              </a:rPr>
              <a:t>     </a:t>
            </a:r>
            <a:r>
              <a:rPr lang="en-US" sz="1400" dirty="0" err="1">
                <a:solidFill>
                  <a:schemeClr val="tx1">
                    <a:lumMod val="75000"/>
                  </a:schemeClr>
                </a:solidFill>
                <a:latin typeface="Courier"/>
                <a:cs typeface="Courier"/>
              </a:rPr>
              <a:t>intercept_scaling</a:t>
            </a:r>
            <a:r>
              <a:rPr lang="en-US" sz="1400" dirty="0">
                <a:solidFill>
                  <a:schemeClr val="tx1">
                    <a:lumMod val="75000"/>
                  </a:schemeClr>
                </a:solidFill>
                <a:latin typeface="Courier"/>
                <a:cs typeface="Courier"/>
              </a:rPr>
              <a:t>=1, loss='</a:t>
            </a:r>
            <a:r>
              <a:rPr lang="en-US" sz="1400" dirty="0" err="1">
                <a:solidFill>
                  <a:schemeClr val="tx1">
                    <a:lumMod val="75000"/>
                  </a:schemeClr>
                </a:solidFill>
                <a:latin typeface="Courier"/>
                <a:cs typeface="Courier"/>
              </a:rPr>
              <a:t>squared_hinge</a:t>
            </a:r>
            <a:r>
              <a:rPr lang="en-US" sz="1400" dirty="0">
                <a:solidFill>
                  <a:schemeClr val="tx1">
                    <a:lumMod val="75000"/>
                  </a:schemeClr>
                </a:solidFill>
                <a:latin typeface="Courier"/>
                <a:cs typeface="Courier"/>
              </a:rPr>
              <a:t>', </a:t>
            </a:r>
            <a:r>
              <a:rPr lang="en-US" sz="1400" dirty="0" err="1">
                <a:solidFill>
                  <a:schemeClr val="tx1">
                    <a:lumMod val="75000"/>
                  </a:schemeClr>
                </a:solidFill>
                <a:latin typeface="Courier"/>
                <a:cs typeface="Courier"/>
              </a:rPr>
              <a:t>max_iter</a:t>
            </a:r>
            <a:r>
              <a:rPr lang="en-US" sz="1400" dirty="0">
                <a:solidFill>
                  <a:schemeClr val="tx1">
                    <a:lumMod val="75000"/>
                  </a:schemeClr>
                </a:solidFill>
                <a:latin typeface="Courier"/>
                <a:cs typeface="Courier"/>
              </a:rPr>
              <a:t>=1000,</a:t>
            </a:r>
          </a:p>
          <a:p>
            <a:pPr defTabSz="168408">
              <a:lnSpc>
                <a:spcPct val="30000"/>
              </a:lnSpc>
              <a:spcBef>
                <a:spcPts val="1195"/>
              </a:spcBef>
              <a:defRPr sz="1476"/>
            </a:pPr>
            <a:r>
              <a:rPr lang="en-US" sz="1400" dirty="0">
                <a:solidFill>
                  <a:schemeClr val="tx1">
                    <a:lumMod val="75000"/>
                  </a:schemeClr>
                </a:solidFill>
                <a:latin typeface="Courier"/>
                <a:cs typeface="Courier"/>
              </a:rPr>
              <a:t>     </a:t>
            </a:r>
            <a:r>
              <a:rPr lang="en-US" sz="1400" dirty="0" err="1">
                <a:solidFill>
                  <a:schemeClr val="tx1">
                    <a:lumMod val="75000"/>
                  </a:schemeClr>
                </a:solidFill>
                <a:latin typeface="Courier"/>
                <a:cs typeface="Courier"/>
              </a:rPr>
              <a:t>multi_class</a:t>
            </a:r>
            <a:r>
              <a:rPr lang="en-US" sz="1400" dirty="0">
                <a:solidFill>
                  <a:schemeClr val="tx1">
                    <a:lumMod val="75000"/>
                  </a:schemeClr>
                </a:solidFill>
                <a:latin typeface="Courier"/>
                <a:cs typeface="Courier"/>
              </a:rPr>
              <a:t>='</a:t>
            </a:r>
            <a:r>
              <a:rPr lang="en-US" sz="1400" dirty="0" err="1">
                <a:solidFill>
                  <a:schemeClr val="tx1">
                    <a:lumMod val="75000"/>
                  </a:schemeClr>
                </a:solidFill>
                <a:latin typeface="Courier"/>
                <a:cs typeface="Courier"/>
              </a:rPr>
              <a:t>ovr</a:t>
            </a:r>
            <a:r>
              <a:rPr lang="en-US" sz="1400" dirty="0">
                <a:solidFill>
                  <a:schemeClr val="tx1">
                    <a:lumMod val="75000"/>
                  </a:schemeClr>
                </a:solidFill>
                <a:latin typeface="Courier"/>
                <a:cs typeface="Courier"/>
              </a:rPr>
              <a:t>', penalty='l2', </a:t>
            </a:r>
            <a:r>
              <a:rPr lang="en-US" sz="1400" dirty="0" err="1">
                <a:solidFill>
                  <a:schemeClr val="tx1">
                    <a:lumMod val="75000"/>
                  </a:schemeClr>
                </a:solidFill>
                <a:latin typeface="Courier"/>
                <a:cs typeface="Courier"/>
              </a:rPr>
              <a:t>random_state</a:t>
            </a:r>
            <a:r>
              <a:rPr lang="en-US" sz="1400" dirty="0">
                <a:solidFill>
                  <a:schemeClr val="tx1">
                    <a:lumMod val="75000"/>
                  </a:schemeClr>
                </a:solidFill>
                <a:latin typeface="Courier"/>
                <a:cs typeface="Courier"/>
              </a:rPr>
              <a:t>=None, </a:t>
            </a:r>
            <a:r>
              <a:rPr lang="en-US" sz="1400" dirty="0" err="1">
                <a:solidFill>
                  <a:schemeClr val="tx1">
                    <a:lumMod val="75000"/>
                  </a:schemeClr>
                </a:solidFill>
                <a:latin typeface="Courier"/>
                <a:cs typeface="Courier"/>
              </a:rPr>
              <a:t>tol</a:t>
            </a:r>
            <a:r>
              <a:rPr lang="en-US" sz="1400" dirty="0">
                <a:solidFill>
                  <a:schemeClr val="tx1">
                    <a:lumMod val="75000"/>
                  </a:schemeClr>
                </a:solidFill>
                <a:latin typeface="Courier"/>
                <a:cs typeface="Courier"/>
              </a:rPr>
              <a:t>=0.0001,</a:t>
            </a:r>
          </a:p>
          <a:p>
            <a:pPr defTabSz="168408">
              <a:lnSpc>
                <a:spcPct val="30000"/>
              </a:lnSpc>
              <a:spcBef>
                <a:spcPts val="1195"/>
              </a:spcBef>
              <a:defRPr sz="1476"/>
            </a:pPr>
            <a:r>
              <a:rPr lang="en-US" sz="1400" dirty="0">
                <a:solidFill>
                  <a:schemeClr val="tx1">
                    <a:lumMod val="75000"/>
                  </a:schemeClr>
                </a:solidFill>
                <a:latin typeface="Courier"/>
                <a:cs typeface="Courier"/>
              </a:rPr>
              <a:t>     verbose=0)</a:t>
            </a:r>
          </a:p>
          <a:p>
            <a:pPr defTabSz="168408">
              <a:lnSpc>
                <a:spcPct val="30000"/>
              </a:lnSpc>
              <a:spcBef>
                <a:spcPts val="1195"/>
              </a:spcBef>
              <a:defRPr sz="1476"/>
            </a:pPr>
            <a:r>
              <a:rPr lang="en-US" sz="1400" dirty="0">
                <a:solidFill>
                  <a:schemeClr val="tx1">
                    <a:lumMod val="75000"/>
                  </a:schemeClr>
                </a:solidFill>
                <a:latin typeface="Courier"/>
                <a:cs typeface="Courier"/>
              </a:rPr>
              <a:t>train time: 0.003s</a:t>
            </a:r>
          </a:p>
          <a:p>
            <a:pPr defTabSz="168408">
              <a:lnSpc>
                <a:spcPct val="30000"/>
              </a:lnSpc>
              <a:spcBef>
                <a:spcPts val="1195"/>
              </a:spcBef>
              <a:defRPr sz="1476"/>
            </a:pPr>
            <a:r>
              <a:rPr lang="en-US" sz="1400" dirty="0">
                <a:solidFill>
                  <a:schemeClr val="tx1">
                    <a:lumMod val="75000"/>
                  </a:schemeClr>
                </a:solidFill>
                <a:latin typeface="Courier"/>
                <a:cs typeface="Courier"/>
              </a:rPr>
              <a:t>Cross-validating: </a:t>
            </a:r>
          </a:p>
          <a:p>
            <a:pPr defTabSz="168408">
              <a:lnSpc>
                <a:spcPct val="30000"/>
              </a:lnSpc>
              <a:spcBef>
                <a:spcPts val="1195"/>
              </a:spcBef>
              <a:defRPr sz="1476"/>
            </a:pPr>
            <a:r>
              <a:rPr lang="en-US" sz="1400" dirty="0">
                <a:solidFill>
                  <a:schemeClr val="tx1">
                    <a:lumMod val="75000"/>
                  </a:schemeClr>
                </a:solidFill>
                <a:latin typeface="Courier"/>
                <a:cs typeface="Courier"/>
              </a:rPr>
              <a:t>Accuracy: </a:t>
            </a:r>
            <a:r>
              <a:rPr lang="en-US" sz="1400" b="1" dirty="0">
                <a:solidFill>
                  <a:schemeClr val="tx1">
                    <a:lumMod val="75000"/>
                  </a:schemeClr>
                </a:solidFill>
                <a:latin typeface="Courier"/>
                <a:cs typeface="Courier"/>
              </a:rPr>
              <a:t>1.00 (+/- 0.00)</a:t>
            </a:r>
          </a:p>
          <a:p>
            <a:pPr defTabSz="168408">
              <a:lnSpc>
                <a:spcPct val="30000"/>
              </a:lnSpc>
              <a:spcBef>
                <a:spcPts val="1195"/>
              </a:spcBef>
              <a:defRPr sz="1476"/>
            </a:pPr>
            <a:r>
              <a:rPr lang="en-US" sz="1400" dirty="0">
                <a:solidFill>
                  <a:schemeClr val="tx1">
                    <a:lumMod val="75000"/>
                  </a:schemeClr>
                </a:solidFill>
                <a:latin typeface="Courier"/>
                <a:cs typeface="Courier"/>
              </a:rPr>
              <a:t>CV time: 0.056s</a:t>
            </a:r>
          </a:p>
          <a:p>
            <a:pPr defTabSz="168408">
              <a:lnSpc>
                <a:spcPct val="30000"/>
              </a:lnSpc>
              <a:spcBef>
                <a:spcPts val="1195"/>
              </a:spcBef>
              <a:defRPr sz="1476"/>
            </a:pPr>
            <a:r>
              <a:rPr lang="en-US" sz="1400" dirty="0">
                <a:solidFill>
                  <a:schemeClr val="tx1">
                    <a:lumMod val="75000"/>
                  </a:schemeClr>
                </a:solidFill>
                <a:latin typeface="Courier"/>
                <a:cs typeface="Courier"/>
              </a:rPr>
              <a:t>test time:  0.000s</a:t>
            </a:r>
          </a:p>
          <a:p>
            <a:pPr defTabSz="168408">
              <a:lnSpc>
                <a:spcPct val="30000"/>
              </a:lnSpc>
              <a:spcBef>
                <a:spcPts val="1195"/>
              </a:spcBef>
              <a:defRPr sz="1476"/>
            </a:pPr>
            <a:r>
              <a:rPr lang="en-US" sz="1400" dirty="0">
                <a:solidFill>
                  <a:schemeClr val="tx1">
                    <a:lumMod val="75000"/>
                  </a:schemeClr>
                </a:solidFill>
                <a:latin typeface="Courier"/>
                <a:cs typeface="Courier"/>
              </a:rPr>
              <a:t>accuracy:   1.000</a:t>
            </a:r>
          </a:p>
          <a:p>
            <a:pPr defTabSz="168408">
              <a:lnSpc>
                <a:spcPct val="30000"/>
              </a:lnSpc>
              <a:spcBef>
                <a:spcPts val="1195"/>
              </a:spcBef>
              <a:defRPr sz="1476"/>
            </a:pPr>
            <a:r>
              <a:rPr lang="en-US" sz="1400" dirty="0">
                <a:solidFill>
                  <a:schemeClr val="tx1">
                    <a:lumMod val="75000"/>
                  </a:schemeClr>
                </a:solidFill>
                <a:latin typeface="Courier"/>
                <a:cs typeface="Courier"/>
              </a:rPr>
              <a:t>dimensionality: 14</a:t>
            </a:r>
          </a:p>
          <a:p>
            <a:pPr defTabSz="168408">
              <a:lnSpc>
                <a:spcPct val="30000"/>
              </a:lnSpc>
              <a:spcBef>
                <a:spcPts val="1195"/>
              </a:spcBef>
              <a:defRPr sz="1476"/>
            </a:pPr>
            <a:r>
              <a:rPr lang="en-US" sz="1400" dirty="0">
                <a:solidFill>
                  <a:schemeClr val="tx1">
                    <a:lumMod val="75000"/>
                  </a:schemeClr>
                </a:solidFill>
                <a:latin typeface="Courier"/>
                <a:cs typeface="Courier"/>
              </a:rPr>
              <a:t>density: 1.000000</a:t>
            </a:r>
          </a:p>
          <a:p>
            <a:pPr defTabSz="168408">
              <a:lnSpc>
                <a:spcPct val="30000"/>
              </a:lnSpc>
              <a:spcBef>
                <a:spcPts val="1195"/>
              </a:spcBef>
              <a:defRPr sz="1476"/>
            </a:pPr>
            <a:r>
              <a:rPr lang="en-US" sz="1400" dirty="0">
                <a:solidFill>
                  <a:schemeClr val="tx1">
                    <a:lumMod val="75000"/>
                  </a:schemeClr>
                </a:solidFill>
                <a:latin typeface="Courier"/>
                <a:cs typeface="Courier"/>
              </a:rPr>
              <a:t>classification report:</a:t>
            </a:r>
          </a:p>
          <a:p>
            <a:pPr defTabSz="168408">
              <a:lnSpc>
                <a:spcPct val="30000"/>
              </a:lnSpc>
              <a:spcBef>
                <a:spcPts val="1195"/>
              </a:spcBef>
              <a:defRPr sz="1476"/>
            </a:pPr>
            <a:r>
              <a:rPr lang="en-US" sz="1400" dirty="0">
                <a:solidFill>
                  <a:schemeClr val="tx1">
                    <a:lumMod val="75000"/>
                  </a:schemeClr>
                </a:solidFill>
                <a:latin typeface="Courier"/>
                <a:cs typeface="Courier"/>
              </a:rPr>
              <a:t>             precision    recall  f1-score   support</a:t>
            </a:r>
          </a:p>
          <a:p>
            <a:pPr defTabSz="168408">
              <a:lnSpc>
                <a:spcPct val="30000"/>
              </a:lnSpc>
              <a:spcBef>
                <a:spcPts val="1195"/>
              </a:spcBef>
              <a:defRPr sz="1476"/>
            </a:pPr>
            <a:endParaRPr lang="en-US" sz="1400" dirty="0">
              <a:solidFill>
                <a:schemeClr val="tx1">
                  <a:lumMod val="75000"/>
                </a:schemeClr>
              </a:solidFill>
              <a:latin typeface="Courier"/>
              <a:cs typeface="Courier"/>
            </a:endParaRPr>
          </a:p>
          <a:p>
            <a:pPr defTabSz="168408">
              <a:lnSpc>
                <a:spcPct val="30000"/>
              </a:lnSpc>
              <a:spcBef>
                <a:spcPts val="1195"/>
              </a:spcBef>
              <a:defRPr sz="1476"/>
            </a:pPr>
            <a:r>
              <a:rPr lang="en-US" sz="1400" dirty="0">
                <a:solidFill>
                  <a:schemeClr val="tx1">
                    <a:lumMod val="75000"/>
                  </a:schemeClr>
                </a:solidFill>
                <a:latin typeface="Courier"/>
                <a:cs typeface="Courier"/>
              </a:rPr>
              <a:t>          0       1.00      1.00      1.00        73</a:t>
            </a:r>
          </a:p>
          <a:p>
            <a:pPr defTabSz="168408">
              <a:lnSpc>
                <a:spcPct val="30000"/>
              </a:lnSpc>
              <a:spcBef>
                <a:spcPts val="1195"/>
              </a:spcBef>
              <a:defRPr sz="1476"/>
            </a:pPr>
            <a:r>
              <a:rPr lang="en-US" sz="1400" dirty="0">
                <a:solidFill>
                  <a:schemeClr val="tx1">
                    <a:lumMod val="75000"/>
                  </a:schemeClr>
                </a:solidFill>
                <a:latin typeface="Courier"/>
                <a:cs typeface="Courier"/>
              </a:rPr>
              <a:t>          1       1.00      1.00      1.00       206</a:t>
            </a:r>
          </a:p>
          <a:p>
            <a:pPr defTabSz="168408">
              <a:lnSpc>
                <a:spcPct val="30000"/>
              </a:lnSpc>
              <a:spcBef>
                <a:spcPts val="1195"/>
              </a:spcBef>
              <a:defRPr sz="1476"/>
            </a:pPr>
            <a:endParaRPr lang="en-US" sz="1400" dirty="0">
              <a:solidFill>
                <a:schemeClr val="tx1">
                  <a:lumMod val="75000"/>
                </a:schemeClr>
              </a:solidFill>
              <a:latin typeface="Courier"/>
              <a:cs typeface="Courier"/>
            </a:endParaRPr>
          </a:p>
          <a:p>
            <a:pPr defTabSz="168408">
              <a:lnSpc>
                <a:spcPct val="30000"/>
              </a:lnSpc>
              <a:spcBef>
                <a:spcPts val="1195"/>
              </a:spcBef>
              <a:defRPr sz="1476"/>
            </a:pPr>
            <a:r>
              <a:rPr lang="en-US" sz="1400" dirty="0" err="1">
                <a:solidFill>
                  <a:schemeClr val="tx1">
                    <a:lumMod val="75000"/>
                  </a:schemeClr>
                </a:solidFill>
                <a:latin typeface="Courier"/>
                <a:cs typeface="Courier"/>
              </a:rPr>
              <a:t>avg</a:t>
            </a:r>
            <a:r>
              <a:rPr lang="en-US" sz="1400" dirty="0">
                <a:solidFill>
                  <a:schemeClr val="tx1">
                    <a:lumMod val="75000"/>
                  </a:schemeClr>
                </a:solidFill>
                <a:latin typeface="Courier"/>
                <a:cs typeface="Courier"/>
              </a:rPr>
              <a:t> / total       1.00      1.00      1.00       279</a:t>
            </a:r>
          </a:p>
          <a:p>
            <a:endParaRPr lang="en-US" sz="1400" dirty="0">
              <a:solidFill>
                <a:schemeClr val="tx1">
                  <a:lumMod val="75000"/>
                </a:schemeClr>
              </a:solidFill>
              <a:latin typeface="Courier"/>
              <a:cs typeface="Courier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RIPE 73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In the search of resolvers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BD8B18-5CB0-4F84-8271-67BA7B8E4F0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Line Callout 1 (No Border) 6"/>
          <p:cNvSpPr/>
          <p:nvPr/>
        </p:nvSpPr>
        <p:spPr>
          <a:xfrm>
            <a:off x="3729182" y="2424545"/>
            <a:ext cx="2124364" cy="577273"/>
          </a:xfrm>
          <a:prstGeom prst="callout1">
            <a:avLst>
              <a:gd name="adj1" fmla="val 18750"/>
              <a:gd name="adj2" fmla="val -8333"/>
              <a:gd name="adj3" fmla="val 88500"/>
              <a:gd name="adj4" fmla="val -5681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100% Accuracy! Success!</a:t>
            </a:r>
            <a:endParaRPr lang="en-US" dirty="0"/>
          </a:p>
        </p:txBody>
      </p:sp>
      <p:sp>
        <p:nvSpPr>
          <p:cNvPr id="11" name="Line Callout 1 (No Border) 10"/>
          <p:cNvSpPr/>
          <p:nvPr/>
        </p:nvSpPr>
        <p:spPr>
          <a:xfrm>
            <a:off x="6294582" y="2426854"/>
            <a:ext cx="2124364" cy="577273"/>
          </a:xfrm>
          <a:prstGeom prst="callout1">
            <a:avLst>
              <a:gd name="adj1" fmla="val 30750"/>
              <a:gd name="adj2" fmla="val -8333"/>
              <a:gd name="adj3" fmla="val 34500"/>
              <a:gd name="adj4" fmla="val -1985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Random Forest:</a:t>
            </a:r>
          </a:p>
          <a:p>
            <a:pPr algn="ctr"/>
            <a:r>
              <a:rPr lang="en-US" dirty="0" smtClean="0"/>
              <a:t>100% accuracy! </a:t>
            </a:r>
            <a:endParaRPr lang="en-US" dirty="0"/>
          </a:p>
        </p:txBody>
      </p:sp>
      <p:sp>
        <p:nvSpPr>
          <p:cNvPr id="12" name="Line Callout 1 (No Border) 11"/>
          <p:cNvSpPr/>
          <p:nvPr/>
        </p:nvSpPr>
        <p:spPr>
          <a:xfrm>
            <a:off x="6296891" y="3318163"/>
            <a:ext cx="2124364" cy="577273"/>
          </a:xfrm>
          <a:prstGeom prst="callout1">
            <a:avLst>
              <a:gd name="adj1" fmla="val -7250"/>
              <a:gd name="adj2" fmla="val 46558"/>
              <a:gd name="adj3" fmla="val -53500"/>
              <a:gd name="adj4" fmla="val 4699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 Neighbors:</a:t>
            </a:r>
          </a:p>
          <a:p>
            <a:pPr algn="ctr"/>
            <a:r>
              <a:rPr lang="en-US" dirty="0" smtClean="0"/>
              <a:t>100% accuracy! </a:t>
            </a:r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anchor="t"/>
          <a:lstStyle>
            <a:lvl1pPr marL="444500" indent="-444500">
              <a:defRPr sz="3100"/>
            </a:lvl1pPr>
          </a:lstStyle>
          <a:p>
            <a:r>
              <a:rPr lang="en-US" dirty="0" smtClean="0"/>
              <a:t>Use the model with different days</a:t>
            </a:r>
          </a:p>
          <a:p>
            <a:pPr lvl="1"/>
            <a:r>
              <a:rPr dirty="0" smtClean="0"/>
              <a:t>Resolver </a:t>
            </a:r>
            <a:r>
              <a:rPr dirty="0"/>
              <a:t>is represented as 1, and non-resolver as 0.</a:t>
            </a:r>
          </a:p>
        </p:txBody>
      </p:sp>
      <p:sp>
        <p:nvSpPr>
          <p:cNvPr id="137" name="Shape 13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Test the model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88786" y="3147786"/>
            <a:ext cx="454478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10751">
              <a:defRPr sz="2200"/>
            </a:pPr>
            <a:r>
              <a:rPr lang="en-US" sz="1400" dirty="0" err="1">
                <a:latin typeface="Courier"/>
                <a:cs typeface="Courier"/>
              </a:rPr>
              <a:t>d</a:t>
            </a:r>
            <a:r>
              <a:rPr lang="en-US" sz="1400" dirty="0" err="1" smtClean="0">
                <a:latin typeface="Courier"/>
                <a:cs typeface="Courier"/>
              </a:rPr>
              <a:t>f</a:t>
            </a:r>
            <a:r>
              <a:rPr lang="en-US" sz="1400" dirty="0" smtClean="0">
                <a:latin typeface="Courier"/>
                <a:cs typeface="Courier"/>
              </a:rPr>
              <a:t> = </a:t>
            </a:r>
            <a:r>
              <a:rPr lang="en-US" sz="1400" dirty="0" err="1" smtClean="0">
                <a:latin typeface="Courier"/>
                <a:cs typeface="Courier"/>
              </a:rPr>
              <a:t>predict_result</a:t>
            </a:r>
            <a:r>
              <a:rPr lang="en-US" sz="1400" dirty="0">
                <a:latin typeface="Courier"/>
                <a:cs typeface="Courier"/>
              </a:rPr>
              <a:t>(model, "20160301")</a:t>
            </a:r>
          </a:p>
          <a:p>
            <a:pPr defTabSz="410751">
              <a:defRPr sz="2200"/>
            </a:pPr>
            <a:r>
              <a:rPr lang="en-US" sz="1400" dirty="0" err="1">
                <a:latin typeface="Courier"/>
                <a:cs typeface="Courier"/>
              </a:rPr>
              <a:t>df.isresolver_predict.value_counts</a:t>
            </a:r>
            <a:r>
              <a:rPr lang="en-US" sz="1400" dirty="0">
                <a:latin typeface="Courier"/>
                <a:cs typeface="Courier"/>
              </a:rPr>
              <a:t>()</a:t>
            </a:r>
          </a:p>
          <a:p>
            <a:pPr defTabSz="410751">
              <a:defRPr sz="2200"/>
            </a:pPr>
            <a:r>
              <a:rPr lang="en-US" sz="1400" dirty="0">
                <a:latin typeface="Courier"/>
                <a:cs typeface="Courier"/>
              </a:rPr>
              <a:t>1    645060</a:t>
            </a:r>
          </a:p>
          <a:p>
            <a:pPr defTabSz="410751">
              <a:defRPr sz="2200"/>
            </a:pPr>
            <a:r>
              <a:rPr lang="en-US" sz="1400" dirty="0">
                <a:latin typeface="Courier"/>
                <a:cs typeface="Courier"/>
              </a:rPr>
              <a:t>0      8172</a:t>
            </a:r>
          </a:p>
          <a:p>
            <a:pPr defTabSz="410751">
              <a:defRPr sz="2200"/>
            </a:pPr>
            <a:endParaRPr lang="en-US" sz="1400" dirty="0">
              <a:latin typeface="Courier"/>
              <a:cs typeface="Courier"/>
            </a:endParaRPr>
          </a:p>
          <a:p>
            <a:pPr defTabSz="410751">
              <a:defRPr sz="2200"/>
            </a:pPr>
            <a:r>
              <a:rPr lang="en-US" sz="1400" dirty="0" err="1">
                <a:latin typeface="Courier"/>
                <a:cs typeface="Courier"/>
              </a:rPr>
              <a:t>df</a:t>
            </a:r>
            <a:r>
              <a:rPr lang="en-US" sz="1400" dirty="0">
                <a:latin typeface="Courier"/>
                <a:cs typeface="Courier"/>
              </a:rPr>
              <a:t> = </a:t>
            </a:r>
            <a:r>
              <a:rPr lang="en-US" sz="1400" dirty="0" err="1">
                <a:latin typeface="Courier"/>
                <a:cs typeface="Courier"/>
              </a:rPr>
              <a:t>predict_result</a:t>
            </a:r>
            <a:r>
              <a:rPr lang="en-US" sz="1400" dirty="0">
                <a:latin typeface="Courier"/>
                <a:cs typeface="Courier"/>
              </a:rPr>
              <a:t>(model,"20160429")</a:t>
            </a:r>
          </a:p>
          <a:p>
            <a:pPr defTabSz="410751">
              <a:defRPr sz="2200"/>
            </a:pPr>
            <a:r>
              <a:rPr lang="en-US" sz="1400" dirty="0" err="1">
                <a:latin typeface="Courier"/>
                <a:cs typeface="Courier"/>
              </a:rPr>
              <a:t>df.isresolver_predict.value_counts</a:t>
            </a:r>
            <a:r>
              <a:rPr lang="en-US" sz="1400" dirty="0">
                <a:latin typeface="Courier"/>
                <a:cs typeface="Courier"/>
              </a:rPr>
              <a:t>()</a:t>
            </a:r>
          </a:p>
          <a:p>
            <a:pPr defTabSz="410751">
              <a:defRPr sz="2200"/>
            </a:pPr>
            <a:r>
              <a:rPr lang="en-US" sz="1400" dirty="0">
                <a:latin typeface="Courier"/>
                <a:cs typeface="Courier"/>
              </a:rPr>
              <a:t>1    529757</a:t>
            </a:r>
          </a:p>
          <a:p>
            <a:pPr defTabSz="410751">
              <a:defRPr sz="2200"/>
            </a:pPr>
            <a:r>
              <a:rPr lang="en-US" sz="1400" dirty="0">
                <a:latin typeface="Courier"/>
                <a:cs typeface="Courier"/>
              </a:rPr>
              <a:t>0      6243</a:t>
            </a:r>
          </a:p>
          <a:p>
            <a:pPr defTabSz="410751">
              <a:defRPr sz="2200"/>
            </a:pPr>
            <a:endParaRPr lang="en-US" sz="1400" dirty="0">
              <a:latin typeface="Courier"/>
              <a:cs typeface="Courier"/>
            </a:endParaRPr>
          </a:p>
          <a:p>
            <a:pPr defTabSz="410751">
              <a:defRPr sz="2200"/>
            </a:pPr>
            <a:r>
              <a:rPr lang="en-US" sz="1400" dirty="0" err="1">
                <a:latin typeface="Courier"/>
                <a:cs typeface="Courier"/>
              </a:rPr>
              <a:t>df</a:t>
            </a:r>
            <a:r>
              <a:rPr lang="en-US" sz="1400" dirty="0">
                <a:latin typeface="Courier"/>
                <a:cs typeface="Courier"/>
              </a:rPr>
              <a:t> = </a:t>
            </a:r>
            <a:r>
              <a:rPr lang="en-US" sz="1400" dirty="0" err="1">
                <a:latin typeface="Courier"/>
                <a:cs typeface="Courier"/>
              </a:rPr>
              <a:t>predict_result</a:t>
            </a:r>
            <a:r>
              <a:rPr lang="en-US" sz="1400" dirty="0">
                <a:latin typeface="Courier"/>
                <a:cs typeface="Courier"/>
              </a:rPr>
              <a:t>(model,"20151212")</a:t>
            </a:r>
          </a:p>
          <a:p>
            <a:pPr defTabSz="410751">
              <a:defRPr sz="2200"/>
            </a:pPr>
            <a:r>
              <a:rPr lang="en-US" sz="1400" dirty="0" err="1">
                <a:latin typeface="Courier"/>
                <a:cs typeface="Courier"/>
              </a:rPr>
              <a:t>df.isresolver_predict.value_counts</a:t>
            </a:r>
            <a:r>
              <a:rPr lang="en-US" sz="1400" dirty="0">
                <a:latin typeface="Courier"/>
                <a:cs typeface="Courier"/>
              </a:rPr>
              <a:t>()</a:t>
            </a:r>
          </a:p>
          <a:p>
            <a:pPr defTabSz="410751">
              <a:defRPr sz="2200"/>
            </a:pPr>
            <a:r>
              <a:rPr lang="en-US" sz="1400" dirty="0">
                <a:latin typeface="Courier"/>
                <a:cs typeface="Courier"/>
              </a:rPr>
              <a:t>1    453640</a:t>
            </a:r>
          </a:p>
          <a:p>
            <a:pPr defTabSz="410751">
              <a:defRPr sz="2200"/>
            </a:pPr>
            <a:r>
              <a:rPr lang="en-US" sz="1400" dirty="0">
                <a:latin typeface="Courier"/>
                <a:cs typeface="Courier"/>
              </a:rPr>
              <a:t>0      9279</a:t>
            </a:r>
          </a:p>
          <a:p>
            <a:endParaRPr lang="en-US" sz="1400" dirty="0">
              <a:latin typeface="Courier"/>
              <a:cs typeface="Courier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RIPE 73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In the search of resolvers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BD8B18-5CB0-4F84-8271-67BA7B8E4F0B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Line Callout 1 (No Border) 5"/>
          <p:cNvSpPr/>
          <p:nvPr/>
        </p:nvSpPr>
        <p:spPr>
          <a:xfrm>
            <a:off x="6003636" y="3890818"/>
            <a:ext cx="2482273" cy="1062182"/>
          </a:xfrm>
          <a:prstGeom prst="callout1">
            <a:avLst>
              <a:gd name="adj1" fmla="val 18750"/>
              <a:gd name="adj2" fmla="val -8333"/>
              <a:gd name="adj3" fmla="val -5978"/>
              <a:gd name="adj4" fmla="val -133217"/>
            </a:avLst>
          </a:prstGeom>
          <a:ln>
            <a:headEnd type="arrow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Very high proportion of resolvers?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2782455" y="4502727"/>
            <a:ext cx="3117272" cy="496455"/>
          </a:xfrm>
          <a:prstGeom prst="line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2897909" y="5022273"/>
            <a:ext cx="3024909" cy="115454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anchor="t"/>
          <a:lstStyle/>
          <a:p>
            <a:r>
              <a:rPr dirty="0"/>
              <a:t>Most of the addresses </a:t>
            </a:r>
            <a:r>
              <a:rPr dirty="0" smtClean="0"/>
              <a:t>classified </a:t>
            </a:r>
            <a:r>
              <a:rPr dirty="0"/>
              <a:t>as </a:t>
            </a:r>
            <a:r>
              <a:rPr dirty="0" smtClean="0"/>
              <a:t>resolvers</a:t>
            </a:r>
            <a:endParaRPr lang="en-US" dirty="0"/>
          </a:p>
          <a:p>
            <a:pPr lvl="1"/>
            <a:r>
              <a:rPr lang="en-US" dirty="0"/>
              <a:t>L</a:t>
            </a:r>
            <a:r>
              <a:rPr dirty="0" smtClean="0"/>
              <a:t>ist </a:t>
            </a:r>
            <a:r>
              <a:rPr dirty="0"/>
              <a:t>of non-resolvers show a very specific </a:t>
            </a:r>
            <a:r>
              <a:rPr dirty="0" smtClean="0"/>
              <a:t>behaviour</a:t>
            </a:r>
            <a:endParaRPr lang="x-none" dirty="0" smtClean="0"/>
          </a:p>
          <a:p>
            <a:pPr lvl="1"/>
            <a:r>
              <a:rPr lang="en-US" dirty="0" smtClean="0"/>
              <a:t>	</a:t>
            </a:r>
            <a:r>
              <a:rPr lang="x-none" dirty="0" smtClean="0"/>
              <a:t>Model </a:t>
            </a:r>
            <a:r>
              <a:rPr lang="en-US" dirty="0" smtClean="0"/>
              <a:t>is </a:t>
            </a:r>
            <a:r>
              <a:rPr lang="x-none" dirty="0" smtClean="0"/>
              <a:t>fitting </a:t>
            </a:r>
            <a:r>
              <a:rPr lang="en-US" dirty="0" smtClean="0"/>
              <a:t>that </a:t>
            </a:r>
            <a:r>
              <a:rPr dirty="0" smtClean="0"/>
              <a:t>specific </a:t>
            </a:r>
            <a:r>
              <a:rPr dirty="0" err="1" smtClean="0"/>
              <a:t>behaviour</a:t>
            </a:r>
            <a:endParaRPr dirty="0"/>
          </a:p>
          <a:p>
            <a:r>
              <a:rPr lang="en-US" dirty="0"/>
              <a:t>I</a:t>
            </a:r>
            <a:r>
              <a:rPr dirty="0" smtClean="0"/>
              <a:t>mprove </a:t>
            </a:r>
            <a:r>
              <a:rPr dirty="0"/>
              <a:t>the training data to include different patterns.</a:t>
            </a:r>
          </a:p>
        </p:txBody>
      </p:sp>
      <p:sp>
        <p:nvSpPr>
          <p:cNvPr id="141" name="Shape 14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x-none" dirty="0" smtClean="0"/>
              <a:t>Preliminary Analysis</a:t>
            </a:r>
            <a:endParaRPr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RIPE 73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In the search of resolvers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BD8B18-5CB0-4F84-8271-67BA7B8E4F0B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ZRS-Template (1)">
  <a:themeElements>
    <a:clrScheme name="NZRS Colours">
      <a:dk1>
        <a:srgbClr val="43B6E8"/>
      </a:dk1>
      <a:lt1>
        <a:srgbClr val="FFFFFF"/>
      </a:lt1>
      <a:dk2>
        <a:srgbClr val="43B6E8"/>
      </a:dk2>
      <a:lt2>
        <a:srgbClr val="FFFFFF"/>
      </a:lt2>
      <a:accent1>
        <a:srgbClr val="43B6E8"/>
      </a:accent1>
      <a:accent2>
        <a:srgbClr val="ED1D7A"/>
      </a:accent2>
      <a:accent3>
        <a:srgbClr val="B2C452"/>
      </a:accent3>
      <a:accent4>
        <a:srgbClr val="FEE52C"/>
      </a:accent4>
      <a:accent5>
        <a:srgbClr val="333333"/>
      </a:accent5>
      <a:accent6>
        <a:srgbClr val="ED1D7A"/>
      </a:accent6>
      <a:hlink>
        <a:srgbClr val="ED1D7A"/>
      </a:hlink>
      <a:folHlink>
        <a:srgbClr val="FEE52C"/>
      </a:folHlink>
    </a:clrScheme>
    <a:fontScheme name="Custom 2">
      <a:majorFont>
        <a:latin typeface="Gotham Rounded Bold"/>
        <a:ea typeface=""/>
        <a:cs typeface=""/>
      </a:majorFont>
      <a:minorFont>
        <a:latin typeface="Gotham Book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51B45660-5972-446D-99B0-38F3477ECA3E}" vid="{346C0A33-C547-4CC3-A844-3F36531FCDC8}"/>
    </a:ext>
  </a:extLst>
</a:theme>
</file>

<file path=ppt/theme/theme2.xml><?xml version="1.0" encoding="utf-8"?>
<a:theme xmlns:a="http://schemas.openxmlformats.org/drawingml/2006/main" name="NZRS_Magenta">
  <a:themeElements>
    <a:clrScheme name="NZRS Colours">
      <a:dk1>
        <a:srgbClr val="43B6E8"/>
      </a:dk1>
      <a:lt1>
        <a:srgbClr val="FFFFFF"/>
      </a:lt1>
      <a:dk2>
        <a:srgbClr val="43B6E8"/>
      </a:dk2>
      <a:lt2>
        <a:srgbClr val="FFFFFF"/>
      </a:lt2>
      <a:accent1>
        <a:srgbClr val="43B6E8"/>
      </a:accent1>
      <a:accent2>
        <a:srgbClr val="ED1D7A"/>
      </a:accent2>
      <a:accent3>
        <a:srgbClr val="B2C452"/>
      </a:accent3>
      <a:accent4>
        <a:srgbClr val="FEE52C"/>
      </a:accent4>
      <a:accent5>
        <a:srgbClr val="333333"/>
      </a:accent5>
      <a:accent6>
        <a:srgbClr val="ED1D7A"/>
      </a:accent6>
      <a:hlink>
        <a:srgbClr val="ED1D7A"/>
      </a:hlink>
      <a:folHlink>
        <a:srgbClr val="FEE52C"/>
      </a:folHlink>
    </a:clrScheme>
    <a:fontScheme name="Custom 2">
      <a:majorFont>
        <a:latin typeface="Gotham Rounded Bold"/>
        <a:ea typeface=""/>
        <a:cs typeface=""/>
      </a:majorFont>
      <a:minorFont>
        <a:latin typeface="Gotham Book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51B45660-5972-446D-99B0-38F3477ECA3E}" vid="{442E478F-A052-40B4-862E-056A7B2005BF}"/>
    </a:ext>
  </a:extLst>
</a:theme>
</file>

<file path=ppt/theme/theme3.xml><?xml version="1.0" encoding="utf-8"?>
<a:theme xmlns:a="http://schemas.openxmlformats.org/drawingml/2006/main" name="NZRS_Green">
  <a:themeElements>
    <a:clrScheme name="NZRS Colours">
      <a:dk1>
        <a:srgbClr val="43B6E8"/>
      </a:dk1>
      <a:lt1>
        <a:srgbClr val="FFFFFF"/>
      </a:lt1>
      <a:dk2>
        <a:srgbClr val="43B6E8"/>
      </a:dk2>
      <a:lt2>
        <a:srgbClr val="FFFFFF"/>
      </a:lt2>
      <a:accent1>
        <a:srgbClr val="43B6E8"/>
      </a:accent1>
      <a:accent2>
        <a:srgbClr val="ED1D7A"/>
      </a:accent2>
      <a:accent3>
        <a:srgbClr val="B2C452"/>
      </a:accent3>
      <a:accent4>
        <a:srgbClr val="FEE52C"/>
      </a:accent4>
      <a:accent5>
        <a:srgbClr val="333333"/>
      </a:accent5>
      <a:accent6>
        <a:srgbClr val="ED1D7A"/>
      </a:accent6>
      <a:hlink>
        <a:srgbClr val="ED1D7A"/>
      </a:hlink>
      <a:folHlink>
        <a:srgbClr val="FEE52C"/>
      </a:folHlink>
    </a:clrScheme>
    <a:fontScheme name="Custom 2">
      <a:majorFont>
        <a:latin typeface="Gotham Rounded Bold"/>
        <a:ea typeface=""/>
        <a:cs typeface=""/>
      </a:majorFont>
      <a:minorFont>
        <a:latin typeface="Gotham Book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51B45660-5972-446D-99B0-38F3477ECA3E}" vid="{F5EA2F64-31D1-49A5-A53D-F0D758A22D5B}"/>
    </a:ext>
  </a:extLst>
</a:theme>
</file>

<file path=ppt/theme/theme4.xml><?xml version="1.0" encoding="utf-8"?>
<a:theme xmlns:a="http://schemas.openxmlformats.org/drawingml/2006/main" name="NZRS_Yellow">
  <a:themeElements>
    <a:clrScheme name="NZRS Colours">
      <a:dk1>
        <a:srgbClr val="43B6E8"/>
      </a:dk1>
      <a:lt1>
        <a:srgbClr val="FFFFFF"/>
      </a:lt1>
      <a:dk2>
        <a:srgbClr val="43B6E8"/>
      </a:dk2>
      <a:lt2>
        <a:srgbClr val="FFFFFF"/>
      </a:lt2>
      <a:accent1>
        <a:srgbClr val="43B6E8"/>
      </a:accent1>
      <a:accent2>
        <a:srgbClr val="ED1D7A"/>
      </a:accent2>
      <a:accent3>
        <a:srgbClr val="B2C452"/>
      </a:accent3>
      <a:accent4>
        <a:srgbClr val="FEE52C"/>
      </a:accent4>
      <a:accent5>
        <a:srgbClr val="333333"/>
      </a:accent5>
      <a:accent6>
        <a:srgbClr val="ED1D7A"/>
      </a:accent6>
      <a:hlink>
        <a:srgbClr val="ED1D7A"/>
      </a:hlink>
      <a:folHlink>
        <a:srgbClr val="FEE52C"/>
      </a:folHlink>
    </a:clrScheme>
    <a:fontScheme name="Custom 2">
      <a:majorFont>
        <a:latin typeface="Gotham Rounded Bold"/>
        <a:ea typeface=""/>
        <a:cs typeface=""/>
      </a:majorFont>
      <a:minorFont>
        <a:latin typeface="Gotham Book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51B45660-5972-446D-99B0-38F3477ECA3E}" vid="{B79E7528-FCD1-4305-9D1D-E17C9A8CF782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NZRS-Template (1).potx</Template>
  <TotalTime>2837</TotalTime>
  <Words>811</Words>
  <Application>Microsoft Macintosh PowerPoint</Application>
  <PresentationFormat>On-screen Show (4:3)</PresentationFormat>
  <Paragraphs>190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Calibri</vt:lpstr>
      <vt:lpstr>Courier</vt:lpstr>
      <vt:lpstr>Gotham Book</vt:lpstr>
      <vt:lpstr>Gotham Rounded Bold</vt:lpstr>
      <vt:lpstr>Arial</vt:lpstr>
      <vt:lpstr>NZRS-Template (1)</vt:lpstr>
      <vt:lpstr>NZRS_Magenta</vt:lpstr>
      <vt:lpstr>NZRS_Green</vt:lpstr>
      <vt:lpstr>NZRS_Yellow</vt:lpstr>
      <vt:lpstr>In the search of resolvers</vt:lpstr>
      <vt:lpstr>Background</vt:lpstr>
      <vt:lpstr>Noisy DNS</vt:lpstr>
      <vt:lpstr>Data Collection</vt:lpstr>
      <vt:lpstr>Exploratory Analysis</vt:lpstr>
      <vt:lpstr>Supervised classifier</vt:lpstr>
      <vt:lpstr>Training Model</vt:lpstr>
      <vt:lpstr>Test the model </vt:lpstr>
      <vt:lpstr>Preliminary Analysis</vt:lpstr>
      <vt:lpstr>Unsupervised classifier</vt:lpstr>
      <vt:lpstr>K-Means Cost Curve</vt:lpstr>
      <vt:lpstr>Query Type Profile per cluster</vt:lpstr>
      <vt:lpstr>Rcode profile per cluster</vt:lpstr>
      <vt:lpstr>Flag profile per cluster</vt:lpstr>
      <vt:lpstr>Clustering accuracy</vt:lpstr>
      <vt:lpstr>Client persistence</vt:lpstr>
      <vt:lpstr>Client Persistence</vt:lpstr>
      <vt:lpstr>Resolvers persistence</vt:lpstr>
      <vt:lpstr>Resolvers persistence</vt:lpstr>
      <vt:lpstr>Future work</vt:lpstr>
      <vt:lpstr>Conclusions</vt:lpstr>
      <vt:lpstr>PowerPoint Presentation</vt:lpstr>
    </vt:vector>
  </TitlesOfParts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Maribel</dc:creator>
  <cp:lastModifiedBy>Sebastian Castro</cp:lastModifiedBy>
  <cp:revision>94</cp:revision>
  <cp:lastPrinted>2016-08-19T00:50:31Z</cp:lastPrinted>
  <dcterms:created xsi:type="dcterms:W3CDTF">2015-03-12T03:14:21Z</dcterms:created>
  <dcterms:modified xsi:type="dcterms:W3CDTF">2016-10-27T11:07:53Z</dcterms:modified>
</cp:coreProperties>
</file>