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310" r:id="rId4"/>
    <p:sldId id="311" r:id="rId5"/>
    <p:sldId id="259" r:id="rId6"/>
    <p:sldId id="261" r:id="rId7"/>
    <p:sldId id="313" r:id="rId8"/>
    <p:sldId id="314" r:id="rId9"/>
    <p:sldId id="275" r:id="rId10"/>
    <p:sldId id="280" r:id="rId11"/>
    <p:sldId id="301" r:id="rId12"/>
    <p:sldId id="315" r:id="rId13"/>
    <p:sldId id="307" r:id="rId14"/>
    <p:sldId id="312" r:id="rId15"/>
    <p:sldId id="289" r:id="rId16"/>
    <p:sldId id="290" r:id="rId17"/>
    <p:sldId id="317" r:id="rId18"/>
    <p:sldId id="274" r:id="rId19"/>
    <p:sldId id="266" r:id="rId20"/>
    <p:sldId id="308" r:id="rId21"/>
    <p:sldId id="319" r:id="rId22"/>
    <p:sldId id="316" r:id="rId23"/>
    <p:sldId id="318" r:id="rId24"/>
    <p:sldId id="320" r:id="rId2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4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4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4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4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4E6AC84-B40F-4409-A91A-D8420D02FA1F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61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7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8AFD4169-198A-4D2F-B4F7-386F18281EBE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196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1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D9E39A7F-BE00-43BB-9B56-FADFCA50F8B9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05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E37AA33-0BD5-4E08-811E-C2307645F999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8227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3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445B6A8B-C671-4AE6-A36B-146394C1B8E1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860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9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DA79E2CD-D8BE-4F22-B6BC-8D58CA95B045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891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7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A51B6177-A1F2-4310-93AB-0DD34D8E4128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188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So, normally looking glasses identify users based on their IP address or based on unique HTTP sessions and apply the rate limits per user. In Periscope we need to provide a similar setup for concurrent users. If we put multiple users behind the same looking glass client then we limit multiple users to the querying quota of a single user. To provide the same querying quotas as native access to LGs we need to use a different looking glass client per user which will have a different public IP address. So the question becomes how to provide a different LG client for each user.</a:t>
            </a:r>
          </a:p>
        </p:txBody>
      </p:sp>
      <p:sp>
        <p:nvSpPr>
          <p:cNvPr id="819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92B4990A-3837-4230-99E9-E5239F563074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198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7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83EA7B21-333B-4BC0-B6E1-8BA9568169A5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532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9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5E173C85-BEC4-43CD-8D38-A5B92F2FC661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534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7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83EA7B21-333B-4BC0-B6E1-8BA9568169A5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17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9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DA79E2CD-D8BE-4F22-B6BC-8D58CA95B045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34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9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DA79E2CD-D8BE-4F22-B6BC-8D58CA95B045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1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3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61518AFD-0C5D-40DD-BD0D-7256656D997D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81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7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F29CACFB-59CC-408A-A5AA-6A712BA7A4B6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52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7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F29CACFB-59CC-408A-A5AA-6A712BA7A4B6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26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7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F29CACFB-59CC-408A-A5AA-6A712BA7A4B6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81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1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1A3CA19C-C670-471F-B69D-B18AD88F284D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099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440" cy="377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1" name="CustomShape 2"/>
          <p:cNvSpPr/>
          <p:nvPr/>
        </p:nvSpPr>
        <p:spPr>
          <a:xfrm>
            <a:off x="4143600" y="9119520"/>
            <a:ext cx="316908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D9E39A7F-BE00-43BB-9B56-FADFCA50F8B9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90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360180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360180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360180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360180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829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/>
          <p:cNvPicPr/>
          <p:nvPr/>
        </p:nvPicPr>
        <p:blipFill>
          <a:blip r:embed="rId14"/>
          <a:stretch/>
        </p:blipFill>
        <p:spPr>
          <a:xfrm>
            <a:off x="-135360" y="6240600"/>
            <a:ext cx="825120" cy="572400"/>
          </a:xfrm>
          <a:prstGeom prst="rect">
            <a:avLst/>
          </a:prstGeom>
          <a:ln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giotsas@caida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da.org/tools/utilities/looking-glass-api/" TargetMode="External"/><Relationship Id="rId2" Type="http://schemas.openxmlformats.org/officeDocument/2006/relationships/hyperlink" Target="mailto:periscope-info@caida.or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33840" y="2529360"/>
            <a:ext cx="12123720" cy="199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5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PERISCOPE: Standardizing and Orchestrating Looking Glass Querying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4144320" y="4558320"/>
            <a:ext cx="3902400" cy="2251080"/>
          </a:xfrm>
          <a:prstGeom prst="rect">
            <a:avLst/>
          </a:prstGeom>
          <a:noFill/>
          <a:ln w="54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Vasileios Giotsas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  <a:hlinkClick r:id="rId3"/>
              </a:rPr>
              <a:t>vgiotsas@caida.org</a:t>
            </a: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0611" y="699715"/>
            <a:ext cx="4010778" cy="1909638"/>
            <a:chOff x="4007458" y="699715"/>
            <a:chExt cx="4010778" cy="1909638"/>
          </a:xfrm>
        </p:grpSpPr>
        <p:pic>
          <p:nvPicPr>
            <p:cNvPr id="152" name="Picture 3"/>
            <p:cNvPicPr/>
            <p:nvPr/>
          </p:nvPicPr>
          <p:blipFill>
            <a:blip r:embed="rId4"/>
            <a:stretch/>
          </p:blipFill>
          <p:spPr>
            <a:xfrm>
              <a:off x="4007458" y="699715"/>
              <a:ext cx="2194560" cy="182964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6" name="Picture 2" descr="https://pbs.twimg.com/profile_images/552921041463283713/HUxtsGy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598" y="699715"/>
              <a:ext cx="1909638" cy="1909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CustomShape 1"/>
          <p:cNvSpPr/>
          <p:nvPr/>
        </p:nvSpPr>
        <p:spPr>
          <a:xfrm>
            <a:off x="838080" y="1825560"/>
            <a:ext cx="112852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255600" indent="-329400">
              <a:buClr>
                <a:srgbClr val="FFC000"/>
              </a:buClr>
              <a:buFont typeface="Courier New"/>
              <a:buChar char="o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Periscope sets three custom HTTP headers in every request: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712800" lvl="1" indent="-329400">
              <a:buClr>
                <a:srgbClr val="FFC000"/>
              </a:buClr>
              <a:buFont typeface="Courier New"/>
              <a:buChar char="o"/>
            </a:pPr>
            <a:r>
              <a:rPr lang="en-US" sz="2800" b="1" strike="noStrike" spc="-1" dirty="0"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"X-Request-Origin: periscope"</a:t>
            </a:r>
            <a:r>
              <a:rPr lang="en-US" sz="2800" strike="noStrike" spc="-1" dirty="0"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 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2800" lvl="1" indent="-329400">
              <a:buClr>
                <a:srgbClr val="FFC000"/>
              </a:buClr>
              <a:buFont typeface="Courier New"/>
              <a:buChar char="o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</a:rPr>
              <a:t>"X-Request-For:</a:t>
            </a:r>
            <a:r>
              <a:rPr lang="en-US" sz="2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</a:rPr>
              <a:t>&lt;user-ip&gt;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</a:rPr>
              <a:t>"</a:t>
            </a:r>
          </a:p>
          <a:p>
            <a:pPr marL="712800" lvl="1" indent="-329400">
              <a:buClr>
                <a:srgbClr val="FFC000"/>
              </a:buClr>
              <a:buFont typeface="Courier New"/>
              <a:buChar char="o"/>
            </a:pPr>
            <a:r>
              <a:rPr lang="en-US" sz="2800" b="1" strike="noStrike" spc="-1" dirty="0">
                <a:uFill>
                  <a:solidFill>
                    <a:srgbClr val="FFFFFF"/>
                  </a:solidFill>
                </a:uFill>
                <a:latin typeface="SFNS Display"/>
              </a:rPr>
              <a:t>"X-Request-Client:</a:t>
            </a:r>
            <a:r>
              <a:rPr lang="en-US" sz="2800" b="1" i="1" strike="noStrike" spc="-1" dirty="0">
                <a:uFill>
                  <a:solidFill>
                    <a:srgbClr val="FFFFFF"/>
                  </a:solidFill>
                </a:uFill>
                <a:latin typeface="SFNS Display"/>
              </a:rPr>
              <a:t>&lt;</a:t>
            </a:r>
            <a:r>
              <a:rPr lang="en-US" sz="2800" b="1" i="1" strike="noStrike" spc="-1" dirty="0" err="1" smtClean="0">
                <a:uFill>
                  <a:solidFill>
                    <a:srgbClr val="FFFFFF"/>
                  </a:solidFill>
                </a:uFill>
                <a:latin typeface="SFNS Display"/>
              </a:rPr>
              <a:t>gcloud</a:t>
            </a:r>
            <a:r>
              <a:rPr lang="en-US" sz="2800" b="1" i="1" strike="noStrike" spc="-1" dirty="0" smtClean="0">
                <a:uFill>
                  <a:solidFill>
                    <a:srgbClr val="FFFFFF"/>
                  </a:solidFill>
                </a:uFill>
                <a:latin typeface="SFNS Display"/>
              </a:rPr>
              <a:t> </a:t>
            </a:r>
            <a:r>
              <a:rPr lang="en-US" sz="2800" b="1" i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FNS Display"/>
              </a:rPr>
              <a:t>OR </a:t>
            </a:r>
            <a:r>
              <a:rPr lang="en-US" sz="2800" b="1" i="1" strike="noStrike" spc="-1" dirty="0" err="1" smtClean="0">
                <a:uFill>
                  <a:solidFill>
                    <a:srgbClr val="FFFFFF"/>
                  </a:solidFill>
                </a:uFill>
                <a:latin typeface="SFNS Display"/>
              </a:rPr>
              <a:t>aws</a:t>
            </a:r>
            <a:r>
              <a:rPr lang="en-US" sz="2800" b="1" i="1" strike="noStrike" spc="-1" dirty="0" smtClean="0">
                <a:uFill>
                  <a:solidFill>
                    <a:srgbClr val="FFFFFF"/>
                  </a:solidFill>
                </a:uFill>
                <a:latin typeface="SFNS Display"/>
              </a:rPr>
              <a:t> </a:t>
            </a:r>
            <a:r>
              <a:rPr lang="en-US" sz="2800" b="1" i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FNS Display"/>
              </a:rPr>
              <a:t>OR</a:t>
            </a:r>
            <a:r>
              <a:rPr lang="en-US" sz="2800" b="1" i="1" strike="noStrike" spc="-1" dirty="0" smtClean="0">
                <a:uFill>
                  <a:solidFill>
                    <a:srgbClr val="FFFFFF"/>
                  </a:solidFill>
                </a:uFill>
                <a:latin typeface="SFNS Display"/>
              </a:rPr>
              <a:t> </a:t>
            </a:r>
            <a:r>
              <a:rPr lang="en-US" sz="2800" b="1" i="1" strike="noStrike" spc="-1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SFNS Display"/>
              </a:rPr>
              <a:t>ark</a:t>
            </a:r>
            <a:r>
              <a:rPr lang="en-US" sz="2800" b="1" i="1" strike="noStrike" spc="-1" dirty="0">
                <a:uFill>
                  <a:solidFill>
                    <a:srgbClr val="FFFFFF"/>
                  </a:solidFill>
                </a:uFill>
                <a:latin typeface="SFNS Display"/>
              </a:rPr>
              <a:t>&gt;</a:t>
            </a:r>
            <a:r>
              <a:rPr lang="en-US" sz="2800" b="1" strike="noStrike" spc="-1" dirty="0">
                <a:uFill>
                  <a:solidFill>
                    <a:srgbClr val="FFFFFF"/>
                  </a:solidFill>
                </a:uFill>
                <a:latin typeface="SFNS Display"/>
              </a:rPr>
              <a:t>"</a:t>
            </a:r>
          </a:p>
          <a:p>
            <a:pPr marL="255600" indent="-329400">
              <a:buClr>
                <a:srgbClr val="FFC000"/>
              </a:buClr>
              <a:buFont typeface="Courier New"/>
              <a:buChar char="o"/>
            </a:pPr>
            <a:endParaRPr lang="en-US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Periscope IPs configured with reverse DNS records.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  <a:p>
            <a:pPr marL="355680" indent="-354960"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Periscope 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assigns an LG client with a </a:t>
            </a:r>
            <a:r>
              <a:rPr lang="en-US" sz="32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static 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IP address to each Periscope user to allow persistence </a:t>
            </a:r>
            <a:r>
              <a:rPr lang="en-US" sz="3200" b="0" strike="noStrike" spc="-1" dirty="0" smtClean="0"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identification.</a:t>
            </a:r>
          </a:p>
          <a:p>
            <a:pPr marL="720">
              <a:buClr>
                <a:srgbClr val="E6AF00"/>
              </a:buClr>
              <a:buSzPct val="120000"/>
            </a:pP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</p:txBody>
      </p:sp>
      <p:sp>
        <p:nvSpPr>
          <p:cNvPr id="683" name="CustomShape 2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C4E428A-0A88-423B-B0AC-AF4CF7CA4C5F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CustomShape 3"/>
          <p:cNvSpPr/>
          <p:nvPr/>
        </p:nvSpPr>
        <p:spPr>
          <a:xfrm>
            <a:off x="838080" y="365040"/>
            <a:ext cx="1077732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Transparency</a:t>
            </a:r>
            <a:r>
              <a:rPr lang="en-US" sz="44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 </a:t>
            </a:r>
            <a:r>
              <a:rPr lang="en-US" sz="4400" b="1" spc="-1" dirty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and accountability</a:t>
            </a:r>
            <a:endParaRPr lang="en-US" sz="4400" b="1" spc="-1" dirty="0">
              <a:solidFill>
                <a:srgbClr val="2E75B6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541279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838080" y="198063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Coverage of Periscope LGs</a:t>
            </a:r>
          </a:p>
        </p:txBody>
      </p:sp>
      <p:pic>
        <p:nvPicPr>
          <p:cNvPr id="442" name="Picture 10"/>
          <p:cNvPicPr/>
          <p:nvPr/>
        </p:nvPicPr>
        <p:blipFill>
          <a:blip r:embed="rId3"/>
          <a:stretch/>
        </p:blipFill>
        <p:spPr>
          <a:xfrm>
            <a:off x="297872" y="1690200"/>
            <a:ext cx="5347789" cy="3500509"/>
          </a:xfrm>
          <a:prstGeom prst="rect">
            <a:avLst/>
          </a:prstGeom>
          <a:ln>
            <a:noFill/>
          </a:ln>
        </p:spPr>
      </p:pic>
      <p:sp>
        <p:nvSpPr>
          <p:cNvPr id="443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E0551A9-96B7-46F1-8AE7-56A84B045D18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</a:rPr>
              <a:t>11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4" name="TextShape 3"/>
          <p:cNvSpPr txBox="1"/>
          <p:nvPr/>
        </p:nvSpPr>
        <p:spPr>
          <a:xfrm>
            <a:off x="838080" y="5353669"/>
            <a:ext cx="5291280" cy="8924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</a:rPr>
              <a:t>572 ASNs with 2,951 VPs.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</a:rPr>
              <a:t>77 countries, 492 cities.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Content Placeholder 5"/>
          <p:cNvPicPr/>
          <p:nvPr/>
        </p:nvPicPr>
        <p:blipFill>
          <a:blip r:embed="rId4"/>
          <a:stretch/>
        </p:blipFill>
        <p:spPr>
          <a:xfrm>
            <a:off x="6837218" y="1591965"/>
            <a:ext cx="4944905" cy="3735108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490855" y="5353669"/>
            <a:ext cx="5458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</a:rPr>
              <a:t>&gt; 75% of VPs provide both traceroute and BGP.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</a:rPr>
              <a:t>&gt; 60% of LGs support IPv6.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729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The topology observed by LGs is largely complementary to other platforms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2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F7305E2-AE23-4094-8D2A-55358A9B8DA6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4" name="CustomShape 5"/>
          <p:cNvSpPr/>
          <p:nvPr/>
        </p:nvSpPr>
        <p:spPr>
          <a:xfrm>
            <a:off x="846031" y="5428018"/>
            <a:ext cx="1051488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Queried 2,000 randomly selected IPs from each LG and from each VP available in RIPE Atlas and CAIDA’s Ark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22" y="2070487"/>
            <a:ext cx="9644351" cy="29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835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609480" y="365040"/>
            <a:ext cx="113529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Benefits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03668AF-2EB3-4B6A-8EED-F53292B6DED1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838080" y="1825560"/>
            <a:ext cx="10785960" cy="469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dirty="0" smtClean="0"/>
              <a:t>Easier to discover and query new VPs for reverse paths</a:t>
            </a: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dirty="0"/>
              <a:t>Easier policing of Looking Glass usage through an access-control </a:t>
            </a:r>
            <a:r>
              <a:rPr lang="en-US" sz="3200" dirty="0" smtClean="0"/>
              <a:t>layer</a:t>
            </a:r>
          </a:p>
          <a:p>
            <a:pPr marL="720">
              <a:lnSpc>
                <a:spcPct val="100000"/>
              </a:lnSpc>
              <a:buClr>
                <a:srgbClr val="E6AF00"/>
              </a:buClr>
              <a:buSzPct val="120000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Improved utilization and load distribution</a:t>
            </a: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dirty="0"/>
              <a:t>Avoid redundant measurements by </a:t>
            </a:r>
            <a:r>
              <a:rPr lang="en-US" sz="3200" dirty="0" smtClean="0"/>
              <a:t>archiving and </a:t>
            </a:r>
            <a:r>
              <a:rPr lang="en-US" sz="3200" dirty="0"/>
              <a:t>making public historical measurement data. 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551627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pc="-1" dirty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Request for contributions</a:t>
            </a:r>
            <a:endParaRPr lang="en-US" sz="4000" b="1" spc="-1" dirty="0">
              <a:solidFill>
                <a:srgbClr val="2E75B6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</p:txBody>
      </p:sp>
      <p:sp>
        <p:nvSpPr>
          <p:cNvPr id="720" name="CustomShape 2"/>
          <p:cNvSpPr/>
          <p:nvPr/>
        </p:nvSpPr>
        <p:spPr>
          <a:xfrm>
            <a:off x="838080" y="1825560"/>
            <a:ext cx="10675800" cy="459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Please contribute feedback regarding:</a:t>
            </a:r>
          </a:p>
          <a:p>
            <a:pPr marL="812880" lvl="1" indent="-354960">
              <a:buClr>
                <a:srgbClr val="E6AF00"/>
              </a:buClr>
              <a:buSzPct val="120000"/>
              <a:buFont typeface="+mj-lt"/>
              <a:buAutoNum type="arabicPeriod"/>
            </a:pPr>
            <a:r>
              <a:rPr lang="en-US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Per user query limits</a:t>
            </a:r>
          </a:p>
          <a:p>
            <a:pPr marL="812880" lvl="1" indent="-354960">
              <a:buClr>
                <a:srgbClr val="E6AF00"/>
              </a:buClr>
              <a:buSzPct val="120000"/>
              <a:buFont typeface="+mj-lt"/>
              <a:buAutoNum type="arabicPeriod"/>
            </a:pPr>
            <a:r>
              <a:rPr lang="en-US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Global query limits</a:t>
            </a:r>
          </a:p>
          <a:p>
            <a:pPr marL="812880" lvl="1" indent="-354960">
              <a:buClr>
                <a:srgbClr val="E6AF00"/>
              </a:buClr>
              <a:buSzPct val="120000"/>
              <a:buFont typeface="+mj-lt"/>
              <a:buAutoNum type="arabicPeriod"/>
            </a:pPr>
            <a:r>
              <a:rPr lang="en-US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Opt-in or opt-out </a:t>
            </a: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requests</a:t>
            </a:r>
          </a:p>
          <a:p>
            <a:pPr marL="812880" lvl="1" indent="-354960">
              <a:buClr>
                <a:srgbClr val="E6AF00"/>
              </a:buClr>
              <a:buSzPct val="120000"/>
              <a:buFont typeface="+mj-lt"/>
              <a:buAutoNum type="arabicPeriod"/>
            </a:pPr>
            <a:endParaRPr lang="en-US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Utilization 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statistics and archived queries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.</a:t>
            </a: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endParaRPr lang="en-US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Funding, infrastructure support (VM instances, cloud computing credit).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</p:txBody>
      </p:sp>
      <p:sp>
        <p:nvSpPr>
          <p:cNvPr id="721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37B708B-D88B-442E-BED8-1434D732FE79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Conclusion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3" name="CustomShape 2"/>
          <p:cNvSpPr/>
          <p:nvPr/>
        </p:nvSpPr>
        <p:spPr>
          <a:xfrm>
            <a:off x="838080" y="1598212"/>
            <a:ext cx="10514880" cy="45779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Periscope goals: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Unify LGs under a uniform API.</a:t>
            </a: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Enforce per-user and global query limits.</a:t>
            </a: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Provide Transparency and accountability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 panose="00000500000000000000" pitchFamily="2" charset="0"/>
              </a:rPr>
              <a:t>Access request: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 panose="00000500000000000000" pitchFamily="2" charset="0"/>
                <a:hlinkClick r:id="rId2"/>
              </a:rPr>
              <a:t>periscope-info@caida.org</a:t>
            </a:r>
            <a:endParaRPr lang="en-US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 panose="00000500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 panose="00000500000000000000" pitchFamily="2" charset="0"/>
              </a:rPr>
              <a:t>Documentation:</a:t>
            </a:r>
            <a:endParaRPr lang="en-US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 panose="00000500000000000000" pitchFamily="2" charset="0"/>
            </a:endParaRPr>
          </a:p>
          <a:p>
            <a:pPr>
              <a:buClr>
                <a:srgbClr val="FFC000"/>
              </a:buClr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 panose="00000500000000000000" pitchFamily="2" charset="0"/>
              </a:rPr>
              <a:t>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 panose="00000500000000000000" pitchFamily="2" charset="0"/>
              </a:rPr>
              <a:t> 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://www.caida.org/tools/utilities/looking-glass-api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>
              <a:buClr>
                <a:srgbClr val="FFC000"/>
              </a:buClr>
            </a:pPr>
            <a:endParaRPr lang="en-US" sz="2800" dirty="0"/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4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314CE79-987B-4289-ABA3-6F324FC53BFF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826" y="2122999"/>
            <a:ext cx="2226094" cy="252366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38215" y="5693134"/>
            <a:ext cx="2315570" cy="1109209"/>
            <a:chOff x="4007458" y="699715"/>
            <a:chExt cx="4010778" cy="1909638"/>
          </a:xfrm>
        </p:grpSpPr>
        <p:pic>
          <p:nvPicPr>
            <p:cNvPr id="8" name="Picture 3"/>
            <p:cNvPicPr/>
            <p:nvPr/>
          </p:nvPicPr>
          <p:blipFill>
            <a:blip r:embed="rId5"/>
            <a:stretch/>
          </p:blipFill>
          <p:spPr>
            <a:xfrm>
              <a:off x="4007458" y="699715"/>
              <a:ext cx="2194560" cy="182964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 descr="https://pbs.twimg.com/profile_images/552921041463283713/HUxtsGy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598" y="699715"/>
              <a:ext cx="1909638" cy="1909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86" y="2635137"/>
            <a:ext cx="10972440" cy="1144800"/>
          </a:xfrm>
        </p:spPr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35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Picture 2"/>
          <p:cNvPicPr/>
          <p:nvPr/>
        </p:nvPicPr>
        <p:blipFill>
          <a:blip r:embed="rId3"/>
          <a:stretch/>
        </p:blipFill>
        <p:spPr>
          <a:xfrm>
            <a:off x="6299640" y="2211120"/>
            <a:ext cx="902880" cy="902880"/>
          </a:xfrm>
          <a:prstGeom prst="rect">
            <a:avLst/>
          </a:prstGeom>
          <a:ln>
            <a:noFill/>
          </a:ln>
        </p:spPr>
      </p:pic>
      <p:sp>
        <p:nvSpPr>
          <p:cNvPr id="437" name="CustomShape 1"/>
          <p:cNvSpPr/>
          <p:nvPr/>
        </p:nvSpPr>
        <p:spPr>
          <a:xfrm>
            <a:off x="4966920" y="2244960"/>
            <a:ext cx="47196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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838080" y="33552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Support for multiple concurrent users requires multiple LG clients</a:t>
            </a:r>
          </a:p>
        </p:txBody>
      </p:sp>
      <p:sp>
        <p:nvSpPr>
          <p:cNvPr id="439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92F9BCD-BD9F-4E1D-A911-224BF21B4672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0" name="Picture 2"/>
          <p:cNvPicPr/>
          <p:nvPr/>
        </p:nvPicPr>
        <p:blipFill>
          <a:blip r:embed="rId4"/>
          <a:stretch/>
        </p:blipFill>
        <p:spPr>
          <a:xfrm>
            <a:off x="1010520" y="2265480"/>
            <a:ext cx="884520" cy="884520"/>
          </a:xfrm>
          <a:prstGeom prst="rect">
            <a:avLst/>
          </a:prstGeom>
          <a:ln>
            <a:noFill/>
          </a:ln>
        </p:spPr>
      </p:pic>
      <p:pic>
        <p:nvPicPr>
          <p:cNvPr id="441" name="Picture 4"/>
          <p:cNvPicPr/>
          <p:nvPr/>
        </p:nvPicPr>
        <p:blipFill>
          <a:blip r:embed="rId5"/>
          <a:stretch/>
        </p:blipFill>
        <p:spPr>
          <a:xfrm>
            <a:off x="1944000" y="4220640"/>
            <a:ext cx="347760" cy="347760"/>
          </a:xfrm>
          <a:prstGeom prst="rect">
            <a:avLst/>
          </a:prstGeom>
          <a:ln>
            <a:noFill/>
          </a:ln>
        </p:spPr>
      </p:pic>
      <p:sp>
        <p:nvSpPr>
          <p:cNvPr id="442" name="CustomShape 4"/>
          <p:cNvSpPr/>
          <p:nvPr/>
        </p:nvSpPr>
        <p:spPr>
          <a:xfrm>
            <a:off x="1924560" y="4520880"/>
            <a:ext cx="4626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CustomShape 5"/>
          <p:cNvSpPr/>
          <p:nvPr/>
        </p:nvSpPr>
        <p:spPr>
          <a:xfrm>
            <a:off x="1045080" y="3120840"/>
            <a:ext cx="7628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1.1.1.1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6"/>
          <p:cNvSpPr/>
          <p:nvPr/>
        </p:nvSpPr>
        <p:spPr>
          <a:xfrm>
            <a:off x="2348280" y="3119760"/>
            <a:ext cx="825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1.1.1.2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CustomShape 7"/>
          <p:cNvSpPr/>
          <p:nvPr/>
        </p:nvSpPr>
        <p:spPr>
          <a:xfrm>
            <a:off x="1426680" y="3490200"/>
            <a:ext cx="468360" cy="72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6" name="CustomShape 8"/>
          <p:cNvSpPr/>
          <p:nvPr/>
        </p:nvSpPr>
        <p:spPr>
          <a:xfrm flipH="1">
            <a:off x="2278440" y="3489120"/>
            <a:ext cx="481680" cy="73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7" name="CustomShape 9"/>
          <p:cNvSpPr/>
          <p:nvPr/>
        </p:nvSpPr>
        <p:spPr>
          <a:xfrm>
            <a:off x="524880" y="4995000"/>
            <a:ext cx="3359520" cy="109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LGs use the users’ IP address to impose per-user querying quotas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8" name="Picture 2"/>
          <p:cNvPicPr/>
          <p:nvPr/>
        </p:nvPicPr>
        <p:blipFill>
          <a:blip r:embed="rId3"/>
          <a:stretch/>
        </p:blipFill>
        <p:spPr>
          <a:xfrm>
            <a:off x="2348280" y="2234520"/>
            <a:ext cx="902880" cy="902880"/>
          </a:xfrm>
          <a:prstGeom prst="rect">
            <a:avLst/>
          </a:prstGeom>
          <a:ln>
            <a:noFill/>
          </a:ln>
        </p:spPr>
      </p:pic>
      <p:pic>
        <p:nvPicPr>
          <p:cNvPr id="449" name="Picture 2"/>
          <p:cNvPicPr/>
          <p:nvPr/>
        </p:nvPicPr>
        <p:blipFill>
          <a:blip r:embed="rId4"/>
          <a:stretch/>
        </p:blipFill>
        <p:spPr>
          <a:xfrm>
            <a:off x="8693640" y="2135160"/>
            <a:ext cx="884520" cy="884520"/>
          </a:xfrm>
          <a:prstGeom prst="rect">
            <a:avLst/>
          </a:prstGeom>
          <a:ln>
            <a:noFill/>
          </a:ln>
        </p:spPr>
      </p:pic>
      <p:pic>
        <p:nvPicPr>
          <p:cNvPr id="450" name="Picture 2"/>
          <p:cNvPicPr/>
          <p:nvPr/>
        </p:nvPicPr>
        <p:blipFill>
          <a:blip r:embed="rId3"/>
          <a:stretch/>
        </p:blipFill>
        <p:spPr>
          <a:xfrm>
            <a:off x="10247040" y="2147040"/>
            <a:ext cx="902880" cy="902880"/>
          </a:xfrm>
          <a:prstGeom prst="rect">
            <a:avLst/>
          </a:prstGeom>
          <a:ln>
            <a:noFill/>
          </a:ln>
        </p:spPr>
      </p:pic>
      <p:sp>
        <p:nvSpPr>
          <p:cNvPr id="451" name="CustomShape 10"/>
          <p:cNvSpPr/>
          <p:nvPr/>
        </p:nvSpPr>
        <p:spPr>
          <a:xfrm>
            <a:off x="8377200" y="3364200"/>
            <a:ext cx="3140640" cy="120384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pic>
        <p:nvPicPr>
          <p:cNvPr id="452" name="Picture 4"/>
          <p:cNvPicPr/>
          <p:nvPr/>
        </p:nvPicPr>
        <p:blipFill>
          <a:blip r:embed="rId5"/>
          <a:stretch/>
        </p:blipFill>
        <p:spPr>
          <a:xfrm>
            <a:off x="9774720" y="4775400"/>
            <a:ext cx="347760" cy="347760"/>
          </a:xfrm>
          <a:prstGeom prst="rect">
            <a:avLst/>
          </a:prstGeom>
          <a:ln>
            <a:noFill/>
          </a:ln>
        </p:spPr>
      </p:pic>
      <p:sp>
        <p:nvSpPr>
          <p:cNvPr id="453" name="CustomShape 11"/>
          <p:cNvSpPr/>
          <p:nvPr/>
        </p:nvSpPr>
        <p:spPr>
          <a:xfrm>
            <a:off x="8480520" y="3632400"/>
            <a:ext cx="1361520" cy="634680"/>
          </a:xfrm>
          <a:prstGeom prst="flowChartPreparati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client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12"/>
          <p:cNvSpPr/>
          <p:nvPr/>
        </p:nvSpPr>
        <p:spPr>
          <a:xfrm>
            <a:off x="8737920" y="2921040"/>
            <a:ext cx="825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1.1.1.2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13"/>
          <p:cNvSpPr/>
          <p:nvPr/>
        </p:nvSpPr>
        <p:spPr>
          <a:xfrm>
            <a:off x="10291320" y="2916360"/>
            <a:ext cx="825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1.1.1.2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CustomShape 14"/>
          <p:cNvSpPr/>
          <p:nvPr/>
        </p:nvSpPr>
        <p:spPr>
          <a:xfrm>
            <a:off x="9150840" y="3290400"/>
            <a:ext cx="9720" cy="34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7" name="CustomShape 15"/>
          <p:cNvSpPr/>
          <p:nvPr/>
        </p:nvSpPr>
        <p:spPr>
          <a:xfrm>
            <a:off x="10704240" y="3285720"/>
            <a:ext cx="2880" cy="33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8" name="CustomShape 16"/>
          <p:cNvSpPr/>
          <p:nvPr/>
        </p:nvSpPr>
        <p:spPr>
          <a:xfrm>
            <a:off x="9161640" y="4268160"/>
            <a:ext cx="597960" cy="51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9" name="CustomShape 17"/>
          <p:cNvSpPr/>
          <p:nvPr/>
        </p:nvSpPr>
        <p:spPr>
          <a:xfrm>
            <a:off x="309600" y="1758600"/>
            <a:ext cx="372816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Native LG querying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CustomShape 18"/>
          <p:cNvSpPr/>
          <p:nvPr/>
        </p:nvSpPr>
        <p:spPr>
          <a:xfrm>
            <a:off x="10026720" y="3625200"/>
            <a:ext cx="1361520" cy="634680"/>
          </a:xfrm>
          <a:prstGeom prst="flowChartPreparati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client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CustomShape 19"/>
          <p:cNvSpPr/>
          <p:nvPr/>
        </p:nvSpPr>
        <p:spPr>
          <a:xfrm flipH="1">
            <a:off x="10107720" y="4260600"/>
            <a:ext cx="598680" cy="52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2" name="CustomShape 20"/>
          <p:cNvSpPr/>
          <p:nvPr/>
        </p:nvSpPr>
        <p:spPr>
          <a:xfrm>
            <a:off x="8350920" y="4225680"/>
            <a:ext cx="9572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2.2.2.1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CustomShape 21"/>
          <p:cNvSpPr/>
          <p:nvPr/>
        </p:nvSpPr>
        <p:spPr>
          <a:xfrm>
            <a:off x="10681920" y="4225680"/>
            <a:ext cx="10108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2.2.2.2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CustomShape 22"/>
          <p:cNvSpPr/>
          <p:nvPr/>
        </p:nvSpPr>
        <p:spPr>
          <a:xfrm>
            <a:off x="4917600" y="3424680"/>
            <a:ext cx="2062440" cy="98136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pic>
        <p:nvPicPr>
          <p:cNvPr id="465" name="Picture 4"/>
          <p:cNvPicPr/>
          <p:nvPr/>
        </p:nvPicPr>
        <p:blipFill>
          <a:blip r:embed="rId5"/>
          <a:stretch/>
        </p:blipFill>
        <p:spPr>
          <a:xfrm>
            <a:off x="5753520" y="4691880"/>
            <a:ext cx="347760" cy="347760"/>
          </a:xfrm>
          <a:prstGeom prst="rect">
            <a:avLst/>
          </a:prstGeom>
          <a:ln>
            <a:noFill/>
          </a:ln>
        </p:spPr>
      </p:pic>
      <p:sp>
        <p:nvSpPr>
          <p:cNvPr id="466" name="CustomShape 23"/>
          <p:cNvSpPr/>
          <p:nvPr/>
        </p:nvSpPr>
        <p:spPr>
          <a:xfrm>
            <a:off x="4790520" y="2985120"/>
            <a:ext cx="825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1.1.1.2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CustomShape 24"/>
          <p:cNvSpPr/>
          <p:nvPr/>
        </p:nvSpPr>
        <p:spPr>
          <a:xfrm>
            <a:off x="6343920" y="2994840"/>
            <a:ext cx="825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1.1.1.2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25"/>
          <p:cNvSpPr/>
          <p:nvPr/>
        </p:nvSpPr>
        <p:spPr>
          <a:xfrm>
            <a:off x="5203440" y="3354480"/>
            <a:ext cx="182520" cy="227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9" name="CustomShape 26"/>
          <p:cNvSpPr/>
          <p:nvPr/>
        </p:nvSpPr>
        <p:spPr>
          <a:xfrm flipH="1">
            <a:off x="6476760" y="3364200"/>
            <a:ext cx="278640" cy="237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0" name="CustomShape 27"/>
          <p:cNvSpPr/>
          <p:nvPr/>
        </p:nvSpPr>
        <p:spPr>
          <a:xfrm>
            <a:off x="5225040" y="3498840"/>
            <a:ext cx="1361520" cy="634680"/>
          </a:xfrm>
          <a:prstGeom prst="flowChartPreparati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client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CustomShape 28"/>
          <p:cNvSpPr/>
          <p:nvPr/>
        </p:nvSpPr>
        <p:spPr>
          <a:xfrm>
            <a:off x="5906160" y="4134600"/>
            <a:ext cx="360" cy="52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2" name="CustomShape 29"/>
          <p:cNvSpPr/>
          <p:nvPr/>
        </p:nvSpPr>
        <p:spPr>
          <a:xfrm>
            <a:off x="4222800" y="1797120"/>
            <a:ext cx="372816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Single-client Periscope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CustomShape 30"/>
          <p:cNvSpPr/>
          <p:nvPr/>
        </p:nvSpPr>
        <p:spPr>
          <a:xfrm>
            <a:off x="4862160" y="4102200"/>
            <a:ext cx="9702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2.2.2.1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31"/>
          <p:cNvSpPr/>
          <p:nvPr/>
        </p:nvSpPr>
        <p:spPr>
          <a:xfrm>
            <a:off x="4153320" y="5050440"/>
            <a:ext cx="3984840" cy="14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Putting multiple Periscope users behind the same IP causes all the users to share the quotas of a single user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32"/>
          <p:cNvSpPr/>
          <p:nvPr/>
        </p:nvSpPr>
        <p:spPr>
          <a:xfrm>
            <a:off x="8162280" y="1820160"/>
            <a:ext cx="372816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Multi-client Periscope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33"/>
          <p:cNvSpPr/>
          <p:nvPr/>
        </p:nvSpPr>
        <p:spPr>
          <a:xfrm>
            <a:off x="8281080" y="1829520"/>
            <a:ext cx="3466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✔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CustomShape 34"/>
          <p:cNvSpPr/>
          <p:nvPr/>
        </p:nvSpPr>
        <p:spPr>
          <a:xfrm>
            <a:off x="4238280" y="1812600"/>
            <a:ext cx="3117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✘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CustomShape 35"/>
          <p:cNvSpPr/>
          <p:nvPr/>
        </p:nvSpPr>
        <p:spPr>
          <a:xfrm>
            <a:off x="8138520" y="5074920"/>
            <a:ext cx="3979800" cy="14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Using different client per user allows Periscope to provide the same querying quotas as native querying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36"/>
          <p:cNvSpPr/>
          <p:nvPr/>
        </p:nvSpPr>
        <p:spPr>
          <a:xfrm rot="16200000">
            <a:off x="4166280" y="3733920"/>
            <a:ext cx="12268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Periscope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CustomShape 37"/>
          <p:cNvSpPr/>
          <p:nvPr/>
        </p:nvSpPr>
        <p:spPr>
          <a:xfrm rot="16200000">
            <a:off x="7599240" y="3779640"/>
            <a:ext cx="1213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Periscope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CustomShape 38"/>
          <p:cNvSpPr/>
          <p:nvPr/>
        </p:nvSpPr>
        <p:spPr>
          <a:xfrm>
            <a:off x="6537600" y="2250000"/>
            <a:ext cx="47196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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2" name="Picture 2"/>
          <p:cNvPicPr/>
          <p:nvPr/>
        </p:nvPicPr>
        <p:blipFill>
          <a:blip r:embed="rId4"/>
          <a:stretch/>
        </p:blipFill>
        <p:spPr>
          <a:xfrm>
            <a:off x="4745880" y="2207520"/>
            <a:ext cx="884520" cy="88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662400" y="2376360"/>
            <a:ext cx="1444680" cy="854640"/>
          </a:xfrm>
          <a:prstGeom prst="flowChartMagneticDisk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8" name="CustomShape 2"/>
          <p:cNvSpPr/>
          <p:nvPr/>
        </p:nvSpPr>
        <p:spPr>
          <a:xfrm>
            <a:off x="610920" y="2678400"/>
            <a:ext cx="1570680" cy="3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Traceroute.org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Ingestion Workflow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1958400" y="2376360"/>
            <a:ext cx="1868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5"/>
          <p:cNvSpPr/>
          <p:nvPr/>
        </p:nvSpPr>
        <p:spPr>
          <a:xfrm>
            <a:off x="141480" y="3375360"/>
            <a:ext cx="1959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http://www.phplg.com/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6"/>
          <p:cNvSpPr/>
          <p:nvPr/>
        </p:nvSpPr>
        <p:spPr>
          <a:xfrm>
            <a:off x="132120" y="3668760"/>
            <a:ext cx="36100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https://github.com/Cha0sgr/BGP-Looking-Glass-NG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7"/>
          <p:cNvSpPr/>
          <p:nvPr/>
        </p:nvSpPr>
        <p:spPr>
          <a:xfrm>
            <a:off x="128160" y="4239360"/>
            <a:ext cx="36100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http://sourceforge.net/projects/klg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8"/>
          <p:cNvSpPr/>
          <p:nvPr/>
        </p:nvSpPr>
        <p:spPr>
          <a:xfrm>
            <a:off x="138600" y="4538880"/>
            <a:ext cx="1860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http://mrlg.op-sec.us/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9"/>
          <p:cNvSpPr/>
          <p:nvPr/>
        </p:nvSpPr>
        <p:spPr>
          <a:xfrm>
            <a:off x="662400" y="1662480"/>
            <a:ext cx="1444680" cy="854640"/>
          </a:xfrm>
          <a:prstGeom prst="flowChartMagneticDisk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PeeringDB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10"/>
          <p:cNvSpPr/>
          <p:nvPr/>
        </p:nvSpPr>
        <p:spPr>
          <a:xfrm>
            <a:off x="5514480" y="2376360"/>
            <a:ext cx="480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11"/>
          <p:cNvSpPr/>
          <p:nvPr/>
        </p:nvSpPr>
        <p:spPr>
          <a:xfrm>
            <a:off x="5874840" y="3759840"/>
            <a:ext cx="1686600" cy="893880"/>
          </a:xfrm>
          <a:prstGeom prst="flowChartProcess">
            <a:avLst/>
          </a:prstGeom>
          <a:noFill/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Automatic configuration extraction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12"/>
          <p:cNvSpPr/>
          <p:nvPr/>
        </p:nvSpPr>
        <p:spPr>
          <a:xfrm flipV="1">
            <a:off x="5238720" y="4205880"/>
            <a:ext cx="635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13"/>
          <p:cNvSpPr/>
          <p:nvPr/>
        </p:nvSpPr>
        <p:spPr>
          <a:xfrm>
            <a:off x="6718320" y="2804760"/>
            <a:ext cx="360" cy="95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14"/>
          <p:cNvSpPr/>
          <p:nvPr/>
        </p:nvSpPr>
        <p:spPr>
          <a:xfrm>
            <a:off x="3405600" y="3382560"/>
            <a:ext cx="291600" cy="181548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15"/>
          <p:cNvSpPr/>
          <p:nvPr/>
        </p:nvSpPr>
        <p:spPr>
          <a:xfrm>
            <a:off x="9402480" y="2204640"/>
            <a:ext cx="1686600" cy="893880"/>
          </a:xfrm>
          <a:prstGeom prst="flowChartProcess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Manual inspection needed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16"/>
          <p:cNvSpPr/>
          <p:nvPr/>
        </p:nvSpPr>
        <p:spPr>
          <a:xfrm>
            <a:off x="3827160" y="1993320"/>
            <a:ext cx="1686600" cy="765720"/>
          </a:xfrm>
          <a:prstGeom prst="flowChartProcess">
            <a:avLst/>
          </a:prstGeom>
          <a:ln w="19080">
            <a:solidFill>
              <a:schemeClr val="tx1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Web Crawler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17"/>
          <p:cNvSpPr/>
          <p:nvPr/>
        </p:nvSpPr>
        <p:spPr>
          <a:xfrm>
            <a:off x="2417400" y="2019960"/>
            <a:ext cx="1044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URLs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18"/>
          <p:cNvSpPr/>
          <p:nvPr/>
        </p:nvSpPr>
        <p:spPr>
          <a:xfrm>
            <a:off x="140400" y="4812120"/>
            <a:ext cx="26694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https://www.gw.com/sw/stripes/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19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7EB76F-1D29-4C5B-91B9-0E3EF7D25AFC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0"/>
          <p:cNvSpPr/>
          <p:nvPr/>
        </p:nvSpPr>
        <p:spPr>
          <a:xfrm>
            <a:off x="5995800" y="1949400"/>
            <a:ext cx="1444680" cy="854640"/>
          </a:xfrm>
          <a:prstGeom prst="flowChartMagneticDisk">
            <a:avLst/>
          </a:prstGeom>
          <a:ln>
            <a:solidFill>
              <a:srgbClr val="98B85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HTML forms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21"/>
          <p:cNvSpPr/>
          <p:nvPr/>
        </p:nvSpPr>
        <p:spPr>
          <a:xfrm>
            <a:off x="3793320" y="3713400"/>
            <a:ext cx="1444680" cy="987120"/>
          </a:xfrm>
          <a:prstGeom prst="flowChartMagneticDisk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templates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22"/>
          <p:cNvSpPr/>
          <p:nvPr/>
        </p:nvSpPr>
        <p:spPr>
          <a:xfrm>
            <a:off x="7562160" y="4207320"/>
            <a:ext cx="3672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23"/>
          <p:cNvSpPr/>
          <p:nvPr/>
        </p:nvSpPr>
        <p:spPr>
          <a:xfrm rot="5400000" flipH="1" flipV="1">
            <a:off x="9324000" y="2849040"/>
            <a:ext cx="672120" cy="1170720"/>
          </a:xfrm>
          <a:prstGeom prst="bentConnector3">
            <a:avLst>
              <a:gd name="adj1" fmla="val 50000"/>
            </a:avLst>
          </a:pr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24"/>
          <p:cNvSpPr/>
          <p:nvPr/>
        </p:nvSpPr>
        <p:spPr>
          <a:xfrm>
            <a:off x="9337680" y="3381480"/>
            <a:ext cx="4658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No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25"/>
          <p:cNvSpPr/>
          <p:nvPr/>
        </p:nvSpPr>
        <p:spPr>
          <a:xfrm>
            <a:off x="9523800" y="5271480"/>
            <a:ext cx="1444680" cy="1083960"/>
          </a:xfrm>
          <a:prstGeom prst="flowChartMagneticDisk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attributers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6"/>
          <p:cNvSpPr/>
          <p:nvPr/>
        </p:nvSpPr>
        <p:spPr>
          <a:xfrm rot="16200000" flipH="1">
            <a:off x="9344880" y="4371840"/>
            <a:ext cx="628560" cy="1170720"/>
          </a:xfrm>
          <a:prstGeom prst="bentConnector3">
            <a:avLst>
              <a:gd name="adj1" fmla="val 50000"/>
            </a:avLst>
          </a:pr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27"/>
          <p:cNvSpPr/>
          <p:nvPr/>
        </p:nvSpPr>
        <p:spPr>
          <a:xfrm>
            <a:off x="9291240" y="4652280"/>
            <a:ext cx="551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Yes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28"/>
          <p:cNvSpPr/>
          <p:nvPr/>
        </p:nvSpPr>
        <p:spPr>
          <a:xfrm>
            <a:off x="6902280" y="5430600"/>
            <a:ext cx="1686600" cy="765720"/>
          </a:xfrm>
          <a:prstGeom prst="flowChartProcess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           Health              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checker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5" name="Picture 48"/>
          <p:cNvPicPr/>
          <p:nvPr/>
        </p:nvPicPr>
        <p:blipFill>
          <a:blip r:embed="rId3"/>
          <a:stretch/>
        </p:blipFill>
        <p:spPr>
          <a:xfrm>
            <a:off x="7014960" y="5600880"/>
            <a:ext cx="425160" cy="425160"/>
          </a:xfrm>
          <a:prstGeom prst="rect">
            <a:avLst/>
          </a:prstGeom>
          <a:ln>
            <a:noFill/>
          </a:ln>
        </p:spPr>
      </p:pic>
      <p:sp>
        <p:nvSpPr>
          <p:cNvPr id="266" name="CustomShape 29"/>
          <p:cNvSpPr/>
          <p:nvPr/>
        </p:nvSpPr>
        <p:spPr>
          <a:xfrm>
            <a:off x="8589960" y="5814000"/>
            <a:ext cx="9331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ustomShape 30"/>
          <p:cNvSpPr/>
          <p:nvPr/>
        </p:nvSpPr>
        <p:spPr>
          <a:xfrm>
            <a:off x="7930080" y="3772080"/>
            <a:ext cx="2288520" cy="869400"/>
          </a:xfrm>
          <a:prstGeom prst="flowChartDecision">
            <a:avLst/>
          </a:prstGeom>
          <a:ln>
            <a:solidFill>
              <a:srgbClr val="7D5FA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Successful mapping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662400" y="2376360"/>
            <a:ext cx="1444680" cy="854640"/>
          </a:xfrm>
          <a:prstGeom prst="flowChartMagneticDisk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9" name="CustomShape 2"/>
          <p:cNvSpPr/>
          <p:nvPr/>
        </p:nvSpPr>
        <p:spPr>
          <a:xfrm>
            <a:off x="610920" y="2678400"/>
            <a:ext cx="1570680" cy="3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Traceroute.org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Ingestion Workflow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1958400" y="2376360"/>
            <a:ext cx="1868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5"/>
          <p:cNvSpPr/>
          <p:nvPr/>
        </p:nvSpPr>
        <p:spPr>
          <a:xfrm>
            <a:off x="141480" y="3375360"/>
            <a:ext cx="1959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http://www.phplg.com/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6"/>
          <p:cNvSpPr/>
          <p:nvPr/>
        </p:nvSpPr>
        <p:spPr>
          <a:xfrm>
            <a:off x="132120" y="3668760"/>
            <a:ext cx="36100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https://github.com/Cha0sgr/BGP-Looking-Glass-NG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7"/>
          <p:cNvSpPr/>
          <p:nvPr/>
        </p:nvSpPr>
        <p:spPr>
          <a:xfrm>
            <a:off x="128160" y="4239360"/>
            <a:ext cx="36100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http://sourceforge.net/projects/klg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8"/>
          <p:cNvSpPr/>
          <p:nvPr/>
        </p:nvSpPr>
        <p:spPr>
          <a:xfrm>
            <a:off x="138600" y="4538880"/>
            <a:ext cx="1860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http://mrlg.op-sec.us/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9"/>
          <p:cNvSpPr/>
          <p:nvPr/>
        </p:nvSpPr>
        <p:spPr>
          <a:xfrm>
            <a:off x="662400" y="1662480"/>
            <a:ext cx="1444680" cy="854640"/>
          </a:xfrm>
          <a:prstGeom prst="flowChartMagneticDisk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PeeringDB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10"/>
          <p:cNvSpPr/>
          <p:nvPr/>
        </p:nvSpPr>
        <p:spPr>
          <a:xfrm>
            <a:off x="5514480" y="2376360"/>
            <a:ext cx="480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11"/>
          <p:cNvSpPr/>
          <p:nvPr/>
        </p:nvSpPr>
        <p:spPr>
          <a:xfrm>
            <a:off x="5874840" y="3759840"/>
            <a:ext cx="1686600" cy="893880"/>
          </a:xfrm>
          <a:prstGeom prst="flowChartProcess">
            <a:avLst/>
          </a:prstGeom>
          <a:noFill/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Automatic configuration extraction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12"/>
          <p:cNvSpPr/>
          <p:nvPr/>
        </p:nvSpPr>
        <p:spPr>
          <a:xfrm flipV="1">
            <a:off x="5238720" y="4205880"/>
            <a:ext cx="635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13"/>
          <p:cNvSpPr/>
          <p:nvPr/>
        </p:nvSpPr>
        <p:spPr>
          <a:xfrm>
            <a:off x="6718320" y="2804760"/>
            <a:ext cx="360" cy="95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14"/>
          <p:cNvSpPr/>
          <p:nvPr/>
        </p:nvSpPr>
        <p:spPr>
          <a:xfrm>
            <a:off x="3405600" y="3382560"/>
            <a:ext cx="291600" cy="181548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15"/>
          <p:cNvSpPr/>
          <p:nvPr/>
        </p:nvSpPr>
        <p:spPr>
          <a:xfrm>
            <a:off x="9402480" y="2204640"/>
            <a:ext cx="1686600" cy="893880"/>
          </a:xfrm>
          <a:prstGeom prst="flowChartProcess">
            <a:avLst/>
          </a:prstGeom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Manual inspection needed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16"/>
          <p:cNvSpPr/>
          <p:nvPr/>
        </p:nvSpPr>
        <p:spPr>
          <a:xfrm>
            <a:off x="3827160" y="1993320"/>
            <a:ext cx="1686600" cy="765720"/>
          </a:xfrm>
          <a:prstGeom prst="flowChartProcess">
            <a:avLst/>
          </a:prstGeom>
          <a:ln w="19080">
            <a:solidFill>
              <a:schemeClr val="tx1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Web Crawler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17"/>
          <p:cNvSpPr/>
          <p:nvPr/>
        </p:nvSpPr>
        <p:spPr>
          <a:xfrm>
            <a:off x="2417400" y="2019960"/>
            <a:ext cx="1044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URLs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18"/>
          <p:cNvSpPr/>
          <p:nvPr/>
        </p:nvSpPr>
        <p:spPr>
          <a:xfrm>
            <a:off x="140400" y="4812120"/>
            <a:ext cx="26694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https://www.gw.com/sw/stripes/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19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F1E50EE-EE88-4477-B7CC-05487A1FFAB7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20"/>
          <p:cNvSpPr/>
          <p:nvPr/>
        </p:nvSpPr>
        <p:spPr>
          <a:xfrm>
            <a:off x="5995800" y="1949400"/>
            <a:ext cx="1444680" cy="854640"/>
          </a:xfrm>
          <a:prstGeom prst="flowChartMagneticDisk">
            <a:avLst/>
          </a:prstGeom>
          <a:ln>
            <a:solidFill>
              <a:srgbClr val="98B85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HTML forms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21"/>
          <p:cNvSpPr/>
          <p:nvPr/>
        </p:nvSpPr>
        <p:spPr>
          <a:xfrm>
            <a:off x="3793320" y="3713400"/>
            <a:ext cx="1444680" cy="987120"/>
          </a:xfrm>
          <a:prstGeom prst="flowChartMagneticDisk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templates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22"/>
          <p:cNvSpPr/>
          <p:nvPr/>
        </p:nvSpPr>
        <p:spPr>
          <a:xfrm>
            <a:off x="7562160" y="4207320"/>
            <a:ext cx="3672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3"/>
          <p:cNvSpPr/>
          <p:nvPr/>
        </p:nvSpPr>
        <p:spPr>
          <a:xfrm rot="5400000" flipH="1" flipV="1">
            <a:off x="9324000" y="2849040"/>
            <a:ext cx="672120" cy="1170720"/>
          </a:xfrm>
          <a:prstGeom prst="bentConnector3">
            <a:avLst>
              <a:gd name="adj1" fmla="val 50000"/>
            </a:avLst>
          </a:pr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24"/>
          <p:cNvSpPr/>
          <p:nvPr/>
        </p:nvSpPr>
        <p:spPr>
          <a:xfrm>
            <a:off x="9337680" y="3381480"/>
            <a:ext cx="4658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No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5"/>
          <p:cNvSpPr/>
          <p:nvPr/>
        </p:nvSpPr>
        <p:spPr>
          <a:xfrm>
            <a:off x="9523800" y="5271480"/>
            <a:ext cx="1444680" cy="1083960"/>
          </a:xfrm>
          <a:prstGeom prst="flowChartMagneticDisk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attributers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26"/>
          <p:cNvSpPr/>
          <p:nvPr/>
        </p:nvSpPr>
        <p:spPr>
          <a:xfrm rot="16200000" flipH="1">
            <a:off x="9344880" y="4371840"/>
            <a:ext cx="628560" cy="1170720"/>
          </a:xfrm>
          <a:prstGeom prst="bentConnector3">
            <a:avLst>
              <a:gd name="adj1" fmla="val 50000"/>
            </a:avLst>
          </a:pr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27"/>
          <p:cNvSpPr/>
          <p:nvPr/>
        </p:nvSpPr>
        <p:spPr>
          <a:xfrm>
            <a:off x="9291240" y="4652280"/>
            <a:ext cx="551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Yes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5" name="Picture 48"/>
          <p:cNvPicPr/>
          <p:nvPr/>
        </p:nvPicPr>
        <p:blipFill>
          <a:blip r:embed="rId3"/>
          <a:stretch/>
        </p:blipFill>
        <p:spPr>
          <a:xfrm>
            <a:off x="7014960" y="5600880"/>
            <a:ext cx="425160" cy="425160"/>
          </a:xfrm>
          <a:prstGeom prst="rect">
            <a:avLst/>
          </a:prstGeom>
          <a:ln>
            <a:noFill/>
          </a:ln>
        </p:spPr>
      </p:pic>
      <p:sp>
        <p:nvSpPr>
          <p:cNvPr id="296" name="CustomShape 28"/>
          <p:cNvSpPr/>
          <p:nvPr/>
        </p:nvSpPr>
        <p:spPr>
          <a:xfrm>
            <a:off x="8589960" y="5814000"/>
            <a:ext cx="9331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CustomShape 30"/>
          <p:cNvSpPr/>
          <p:nvPr/>
        </p:nvSpPr>
        <p:spPr>
          <a:xfrm>
            <a:off x="7930080" y="3772080"/>
            <a:ext cx="2288520" cy="869400"/>
          </a:xfrm>
          <a:prstGeom prst="flowChartDecision">
            <a:avLst/>
          </a:prstGeom>
          <a:ln>
            <a:solidFill>
              <a:srgbClr val="7D5FA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Successful mapping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1"/>
          <p:cNvSpPr/>
          <p:nvPr/>
        </p:nvSpPr>
        <p:spPr>
          <a:xfrm>
            <a:off x="6902280" y="5430600"/>
            <a:ext cx="1686600" cy="765720"/>
          </a:xfrm>
          <a:prstGeom prst="flowChartProcess">
            <a:avLst/>
          </a:prstGeom>
          <a:noFill/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           Health                checker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 descr="LG healt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023" y="1471181"/>
            <a:ext cx="7193566" cy="490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CustomShape 29"/>
          <p:cNvSpPr/>
          <p:nvPr/>
        </p:nvSpPr>
        <p:spPr>
          <a:xfrm>
            <a:off x="1201090" y="2559938"/>
            <a:ext cx="2729520" cy="1720800"/>
          </a:xfrm>
          <a:prstGeom prst="wedgeRectCallout">
            <a:avLst>
              <a:gd name="adj1" fmla="val 48217"/>
              <a:gd name="adj2" fmla="val -7448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7432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strike="noStrik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Filters-out </a:t>
            </a:r>
            <a:r>
              <a:rPr lang="en-US" sz="2400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dead URLs &amp; extracts HTML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forms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260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609480" y="365040"/>
            <a:ext cx="113529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Purpose of this talk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03668AF-2EB3-4B6A-8EED-F53292B6DED1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838080" y="1825560"/>
            <a:ext cx="10785960" cy="469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dirty="0" smtClean="0"/>
              <a:t>Inform </a:t>
            </a:r>
            <a:r>
              <a:rPr lang="en-US" sz="3200" dirty="0"/>
              <a:t>the operational community about Periscope. </a:t>
            </a:r>
            <a:endParaRPr lang="en-US" sz="3200" dirty="0" smtClean="0"/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dirty="0" smtClean="0"/>
              <a:t>Solicit </a:t>
            </a:r>
            <a:r>
              <a:rPr lang="en-US" sz="3200" dirty="0"/>
              <a:t>feedback: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Details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that we may have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missed</a:t>
            </a:r>
            <a:endParaRPr lang="en-US" sz="3200" dirty="0"/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dirty="0" smtClean="0"/>
              <a:t>Ways </a:t>
            </a:r>
            <a:r>
              <a:rPr lang="en-US" sz="2800" dirty="0"/>
              <a:t>to make Periscope more </a:t>
            </a:r>
            <a:r>
              <a:rPr lang="en-US" sz="2800" dirty="0" smtClean="0"/>
              <a:t>useful</a:t>
            </a:r>
            <a:endParaRPr lang="en-US" sz="3200" dirty="0" smtClean="0"/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dirty="0" smtClean="0"/>
              <a:t>Technical </a:t>
            </a:r>
            <a:r>
              <a:rPr lang="en-US" sz="2800" dirty="0"/>
              <a:t>insights, usage statistics, historical data …</a:t>
            </a: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endParaRPr 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dirty="0" smtClean="0"/>
              <a:t>Encourage </a:t>
            </a:r>
            <a:r>
              <a:rPr lang="en-US" sz="3200" dirty="0"/>
              <a:t>engagement and contributions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911928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662400" y="2376360"/>
            <a:ext cx="1444680" cy="854640"/>
          </a:xfrm>
          <a:prstGeom prst="flowChartMagneticDisk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8" name="CustomShape 2"/>
          <p:cNvSpPr/>
          <p:nvPr/>
        </p:nvSpPr>
        <p:spPr>
          <a:xfrm>
            <a:off x="610920" y="2678400"/>
            <a:ext cx="1570680" cy="3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Traceroute.org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Ingestion Workflow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1958400" y="2376360"/>
            <a:ext cx="1868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5"/>
          <p:cNvSpPr/>
          <p:nvPr/>
        </p:nvSpPr>
        <p:spPr>
          <a:xfrm>
            <a:off x="141480" y="3375360"/>
            <a:ext cx="1959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http://www.phplg.com/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6"/>
          <p:cNvSpPr/>
          <p:nvPr/>
        </p:nvSpPr>
        <p:spPr>
          <a:xfrm>
            <a:off x="132120" y="3668760"/>
            <a:ext cx="36100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https://github.com/Cha0sgr/BGP-Looking-Glass-NG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7"/>
          <p:cNvSpPr/>
          <p:nvPr/>
        </p:nvSpPr>
        <p:spPr>
          <a:xfrm>
            <a:off x="128160" y="4239360"/>
            <a:ext cx="36100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http://sourceforge.net/projects/klg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8"/>
          <p:cNvSpPr/>
          <p:nvPr/>
        </p:nvSpPr>
        <p:spPr>
          <a:xfrm>
            <a:off x="138600" y="4538880"/>
            <a:ext cx="1860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http://mrlg.op-sec.us/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9"/>
          <p:cNvSpPr/>
          <p:nvPr/>
        </p:nvSpPr>
        <p:spPr>
          <a:xfrm>
            <a:off x="662400" y="1662480"/>
            <a:ext cx="1444680" cy="854640"/>
          </a:xfrm>
          <a:prstGeom prst="flowChartMagneticDisk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PeeringDB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10"/>
          <p:cNvSpPr/>
          <p:nvPr/>
        </p:nvSpPr>
        <p:spPr>
          <a:xfrm>
            <a:off x="5514480" y="2376360"/>
            <a:ext cx="480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11"/>
          <p:cNvSpPr/>
          <p:nvPr/>
        </p:nvSpPr>
        <p:spPr>
          <a:xfrm>
            <a:off x="5874840" y="3759840"/>
            <a:ext cx="1686600" cy="893880"/>
          </a:xfrm>
          <a:prstGeom prst="flowChartProcess">
            <a:avLst/>
          </a:prstGeom>
          <a:noFill/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Automatic configuration extraction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12"/>
          <p:cNvSpPr/>
          <p:nvPr/>
        </p:nvSpPr>
        <p:spPr>
          <a:xfrm flipV="1">
            <a:off x="5238720" y="4205880"/>
            <a:ext cx="635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13"/>
          <p:cNvSpPr/>
          <p:nvPr/>
        </p:nvSpPr>
        <p:spPr>
          <a:xfrm>
            <a:off x="6718320" y="2804760"/>
            <a:ext cx="360" cy="95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14"/>
          <p:cNvSpPr/>
          <p:nvPr/>
        </p:nvSpPr>
        <p:spPr>
          <a:xfrm>
            <a:off x="3405600" y="3382560"/>
            <a:ext cx="291600" cy="181548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15"/>
          <p:cNvSpPr/>
          <p:nvPr/>
        </p:nvSpPr>
        <p:spPr>
          <a:xfrm>
            <a:off x="9402480" y="2204640"/>
            <a:ext cx="1686600" cy="893880"/>
          </a:xfrm>
          <a:prstGeom prst="flowChartProcess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Manual inspection needed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16"/>
          <p:cNvSpPr/>
          <p:nvPr/>
        </p:nvSpPr>
        <p:spPr>
          <a:xfrm>
            <a:off x="3827160" y="1993320"/>
            <a:ext cx="1686600" cy="765720"/>
          </a:xfrm>
          <a:prstGeom prst="flowChartProcess">
            <a:avLst/>
          </a:prstGeom>
          <a:ln w="19080">
            <a:solidFill>
              <a:schemeClr val="tx1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Web Crawler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17"/>
          <p:cNvSpPr/>
          <p:nvPr/>
        </p:nvSpPr>
        <p:spPr>
          <a:xfrm>
            <a:off x="2417400" y="2019960"/>
            <a:ext cx="1044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URLs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18"/>
          <p:cNvSpPr/>
          <p:nvPr/>
        </p:nvSpPr>
        <p:spPr>
          <a:xfrm>
            <a:off x="140400" y="4812120"/>
            <a:ext cx="26694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https://www.gw.com/sw/stripes/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19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7EB76F-1D29-4C5B-91B9-0E3EF7D25AFC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20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0"/>
          <p:cNvSpPr/>
          <p:nvPr/>
        </p:nvSpPr>
        <p:spPr>
          <a:xfrm>
            <a:off x="5995800" y="1949400"/>
            <a:ext cx="1444680" cy="854640"/>
          </a:xfrm>
          <a:prstGeom prst="flowChartMagneticDisk">
            <a:avLst/>
          </a:prstGeom>
          <a:ln>
            <a:solidFill>
              <a:srgbClr val="98B85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HTML forms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21"/>
          <p:cNvSpPr/>
          <p:nvPr/>
        </p:nvSpPr>
        <p:spPr>
          <a:xfrm>
            <a:off x="3793320" y="3713400"/>
            <a:ext cx="1444680" cy="987120"/>
          </a:xfrm>
          <a:prstGeom prst="flowChartMagneticDisk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templates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22"/>
          <p:cNvSpPr/>
          <p:nvPr/>
        </p:nvSpPr>
        <p:spPr>
          <a:xfrm>
            <a:off x="7562160" y="4207320"/>
            <a:ext cx="3672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23"/>
          <p:cNvSpPr/>
          <p:nvPr/>
        </p:nvSpPr>
        <p:spPr>
          <a:xfrm rot="5400000" flipH="1" flipV="1">
            <a:off x="9324000" y="2849040"/>
            <a:ext cx="672120" cy="1170720"/>
          </a:xfrm>
          <a:prstGeom prst="bentConnector3">
            <a:avLst>
              <a:gd name="adj1" fmla="val 50000"/>
            </a:avLst>
          </a:pr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24"/>
          <p:cNvSpPr/>
          <p:nvPr/>
        </p:nvSpPr>
        <p:spPr>
          <a:xfrm>
            <a:off x="9337680" y="3381480"/>
            <a:ext cx="4658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No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25"/>
          <p:cNvSpPr/>
          <p:nvPr/>
        </p:nvSpPr>
        <p:spPr>
          <a:xfrm>
            <a:off x="9523800" y="5271480"/>
            <a:ext cx="1444680" cy="1083960"/>
          </a:xfrm>
          <a:prstGeom prst="flowChartMagneticDisk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 attributers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6"/>
          <p:cNvSpPr/>
          <p:nvPr/>
        </p:nvSpPr>
        <p:spPr>
          <a:xfrm rot="16200000" flipH="1">
            <a:off x="9344880" y="4371840"/>
            <a:ext cx="628560" cy="1170720"/>
          </a:xfrm>
          <a:prstGeom prst="bentConnector3">
            <a:avLst>
              <a:gd name="adj1" fmla="val 50000"/>
            </a:avLst>
          </a:prstGeom>
          <a:noFill/>
          <a:ln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27"/>
          <p:cNvSpPr/>
          <p:nvPr/>
        </p:nvSpPr>
        <p:spPr>
          <a:xfrm>
            <a:off x="9291240" y="4652280"/>
            <a:ext cx="551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Yes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28"/>
          <p:cNvSpPr/>
          <p:nvPr/>
        </p:nvSpPr>
        <p:spPr>
          <a:xfrm>
            <a:off x="6902280" y="5430600"/>
            <a:ext cx="1686600" cy="765720"/>
          </a:xfrm>
          <a:prstGeom prst="flowChartProcess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           Health              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checker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5" name="Picture 48"/>
          <p:cNvPicPr/>
          <p:nvPr/>
        </p:nvPicPr>
        <p:blipFill>
          <a:blip r:embed="rId3"/>
          <a:stretch/>
        </p:blipFill>
        <p:spPr>
          <a:xfrm>
            <a:off x="7014960" y="5600880"/>
            <a:ext cx="425160" cy="425160"/>
          </a:xfrm>
          <a:prstGeom prst="rect">
            <a:avLst/>
          </a:prstGeom>
          <a:ln>
            <a:noFill/>
          </a:ln>
        </p:spPr>
      </p:pic>
      <p:sp>
        <p:nvSpPr>
          <p:cNvPr id="266" name="CustomShape 29"/>
          <p:cNvSpPr/>
          <p:nvPr/>
        </p:nvSpPr>
        <p:spPr>
          <a:xfrm>
            <a:off x="8589960" y="5814000"/>
            <a:ext cx="9331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ustomShape 30"/>
          <p:cNvSpPr/>
          <p:nvPr/>
        </p:nvSpPr>
        <p:spPr>
          <a:xfrm>
            <a:off x="7930080" y="3772080"/>
            <a:ext cx="2288520" cy="869400"/>
          </a:xfrm>
          <a:prstGeom prst="flowChartDecision">
            <a:avLst/>
          </a:prstGeom>
          <a:ln>
            <a:solidFill>
              <a:srgbClr val="7D5FA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Successful mapping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CustomShape 29"/>
          <p:cNvSpPr/>
          <p:nvPr/>
        </p:nvSpPr>
        <p:spPr>
          <a:xfrm>
            <a:off x="1867688" y="4947198"/>
            <a:ext cx="4391092" cy="1720800"/>
          </a:xfrm>
          <a:prstGeom prst="wedgeRectCallout">
            <a:avLst>
              <a:gd name="adj1" fmla="val 123888"/>
              <a:gd name="adj2" fmla="val 2440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7432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strike="noStrik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Automatically extracte</a:t>
            </a:r>
            <a:r>
              <a:rPr lang="en-US" sz="24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 LG specifications used to interpret API calls to LG queries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8773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Load Distribution among LGs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4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314CE79-987B-4289-ABA3-6F324FC53BFF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21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4" y="1807548"/>
            <a:ext cx="11768895" cy="4092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160" y="6047918"/>
            <a:ext cx="3730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AS3356 (High query load)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45226" y="6047918"/>
            <a:ext cx="3490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AS680 (Low query load)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20720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Load Distribution among Platforms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4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314CE79-987B-4289-ABA3-6F324FC53BFF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22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446" y="5189356"/>
            <a:ext cx="3743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AS680 (RIPE Atlas probe)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90499" y="5189355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AS680 (Looking Glass)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1" y="1692303"/>
            <a:ext cx="11863347" cy="34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44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Case study: ARTEMIS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4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314CE79-987B-4289-ABA3-6F324FC53BFF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23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82286"/>
            <a:ext cx="108541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G. </a:t>
            </a:r>
            <a:r>
              <a:rPr lang="en-US" sz="1500" dirty="0" err="1"/>
              <a:t>Chaviaras</a:t>
            </a:r>
            <a:r>
              <a:rPr lang="en-US" sz="1500" dirty="0"/>
              <a:t> et al. ARTEMIS: Real-Time Detection and Automatic </a:t>
            </a:r>
            <a:r>
              <a:rPr lang="en-US" sz="1500" dirty="0" smtClean="0"/>
              <a:t>Mitigation </a:t>
            </a:r>
            <a:r>
              <a:rPr lang="en-US" sz="1500" dirty="0"/>
              <a:t>for BGP Prefix Hijacking. </a:t>
            </a:r>
            <a:r>
              <a:rPr lang="en-US" sz="1500" i="1" dirty="0"/>
              <a:t>ACM SIGCOMM 2016 </a:t>
            </a:r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50" y="2003729"/>
            <a:ext cx="8093207" cy="326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29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609480" y="365040"/>
            <a:ext cx="113529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High-level goals and principles of Periscope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03668AF-2EB3-4B6A-8EED-F53292B6DED1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838080" y="3014640"/>
            <a:ext cx="10785960" cy="350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dirty="0"/>
              <a:t>Respect resource limitations and preserve conservative query </a:t>
            </a:r>
            <a:r>
              <a:rPr lang="en-US" sz="3200" dirty="0" smtClean="0"/>
              <a:t>rates</a:t>
            </a:r>
          </a:p>
          <a:p>
            <a:pPr marL="720">
              <a:lnSpc>
                <a:spcPct val="100000"/>
              </a:lnSpc>
              <a:buClr>
                <a:srgbClr val="E6AF00"/>
              </a:buClr>
              <a:buSzPct val="120000"/>
            </a:pPr>
            <a:endParaRPr lang="en-US" sz="3200" dirty="0" smtClean="0"/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dirty="0"/>
              <a:t>Provide transparency and accountability in Looking Glass querying</a:t>
            </a:r>
            <a:r>
              <a:rPr lang="en-US" sz="3200" dirty="0" smtClean="0"/>
              <a:t>.</a:t>
            </a:r>
          </a:p>
          <a:p>
            <a:pPr marL="720">
              <a:lnSpc>
                <a:spcPct val="100000"/>
              </a:lnSpc>
              <a:buClr>
                <a:srgbClr val="E6AF00"/>
              </a:buClr>
              <a:buSzPct val="120000"/>
            </a:pP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dirty="0" smtClean="0"/>
              <a:t>Be </a:t>
            </a:r>
            <a:r>
              <a:rPr lang="en-US" sz="3200" dirty="0"/>
              <a:t>responsive and compliant to operators’ requests. 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6793" y="1689840"/>
            <a:ext cx="10360550" cy="9261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Periscope unifies the discovery and querying of Looking </a:t>
            </a:r>
            <a:r>
              <a:rPr lang="en-US" sz="2800" dirty="0" smtClean="0"/>
              <a:t>Glasses under a uniform API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96381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Advantages of LG measurements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38080" y="1825560"/>
            <a:ext cx="1098072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dirty="0"/>
              <a:t>LGs are among the few public measurement tools that provide direct interfaces to </a:t>
            </a:r>
            <a:r>
              <a:rPr lang="en-US" sz="3200" dirty="0" smtClean="0"/>
              <a:t>routers: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</a:rPr>
              <a:t>Access to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non-transitive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BGP attributes (e.g.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LocPref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).</a:t>
            </a: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Co-located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BGP and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traceroute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/ping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monitors.</a:t>
            </a: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Vantage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Points at colocation facilities, IXPs,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datacenters.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Vantage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Points in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ASes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 not covered by other platforms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ED0A04F-2CF1-4542-948C-4F95872DE086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838080" y="5828400"/>
            <a:ext cx="10057680" cy="77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Motamedi, R., Rejaie, R., &amp; Willinger, W. (2015). A Survey of Techniques for Internet Topology Discovery. </a:t>
            </a:r>
            <a:r>
              <a:rPr lang="en-US" sz="15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Communications Surveys &amp; Tutorials, IEEE</a:t>
            </a: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, </a:t>
            </a:r>
            <a:r>
              <a:rPr lang="en-US" sz="15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17</a:t>
            </a: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(2), 1044-1065.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A. Khan, T. Kwon, H.-c. Kim, &amp; Y. Choi, “AS-level Topology Collection Through Looking Glass Servers,” in IMC ’13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Problems with LGs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838080" y="1825560"/>
            <a:ext cx="1098072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Lack of standardization and consistency</a:t>
            </a:r>
            <a:r>
              <a:rPr lang="en-US" sz="3200" dirty="0" smtClean="0"/>
              <a:t>: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</a:rPr>
              <a:t>Disparate interfaces and output formats</a:t>
            </a:r>
            <a:endParaRPr lang="en-US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endParaRPr lang="en-US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Hard to discover and track: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No centralized index of LGs, their locations and their capabilities</a:t>
            </a: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High attrition rates: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Hard to maintain an up-to-date list of LGs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613CB3A-DBEA-44A7-851A-4ED20B352ABD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914400" y="5960880"/>
            <a:ext cx="1060704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RWPalladioL-Roma"/>
                <a:ea typeface="DejaVu Sans"/>
              </a:rPr>
              <a:t>M. Stubbig, “Looking Glass API.” 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imbusMonL-Regu"/>
                <a:ea typeface="DejaVu Sans"/>
              </a:rPr>
              <a:t>https://tools.ietf.org/html/draft-mst-lgapi-04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RWPalladioL-Roma"/>
                <a:ea typeface="DejaVu Sans"/>
              </a:rPr>
              <a:t>, May 2016.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Problems with LGs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838080" y="1825560"/>
            <a:ext cx="1098072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Lack of standardization and consistency</a:t>
            </a:r>
            <a:r>
              <a:rPr lang="en-US" sz="3200" dirty="0" smtClean="0"/>
              <a:t>: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</a:rPr>
              <a:t>Disparate interfaces and output formats</a:t>
            </a:r>
            <a:endParaRPr lang="en-US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endParaRPr lang="en-US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Hard to discover and track: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No centralized index of LGs, their locations and their capabilities</a:t>
            </a: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High attrition rates: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Hard to maintain an up-to-date list of LGs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613CB3A-DBEA-44A7-851A-4ED20B352ABD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914400" y="5960880"/>
            <a:ext cx="1060704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RWPalladioL-Roma"/>
                <a:ea typeface="DejaVu Sans"/>
              </a:rPr>
              <a:t>M. Stubbig, “Looking Glass API.” 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imbusMonL-Regu"/>
                <a:ea typeface="DejaVu Sans"/>
              </a:rPr>
              <a:t>https://tools.ietf.org/html/draft-mst-lgapi-04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RWPalladioL-Roma"/>
                <a:ea typeface="DejaVu Sans"/>
              </a:rPr>
              <a:t>, May 2016.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894274"/>
            <a:ext cx="10527527" cy="13358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Periscope </a:t>
            </a:r>
            <a:r>
              <a:rPr lang="en-US" sz="2800" dirty="0" smtClean="0"/>
              <a:t>implements a common querying scheme, indexing and data persistence features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44993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8" y="1180955"/>
            <a:ext cx="11804403" cy="5518941"/>
          </a:xfrm>
          <a:prstGeom prst="rect">
            <a:avLst/>
          </a:prstGeom>
        </p:spPr>
      </p:pic>
      <p:sp>
        <p:nvSpPr>
          <p:cNvPr id="176" name="CustomShape 1"/>
          <p:cNvSpPr/>
          <p:nvPr/>
        </p:nvSpPr>
        <p:spPr>
          <a:xfrm>
            <a:off x="838080" y="-143845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Periscope Workflow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613CB3A-DBEA-44A7-851A-4ED20B352ABD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57889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3"/>
          <p:cNvSpPr/>
          <p:nvPr/>
        </p:nvSpPr>
        <p:spPr>
          <a:xfrm>
            <a:off x="838080" y="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Periscope </a:t>
            </a:r>
            <a:r>
              <a:rPr lang="en-US" sz="4400" b="1" spc="-1" dirty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Architecture</a:t>
            </a:r>
            <a:endParaRPr lang="en-US" sz="4400" b="1" spc="-1" dirty="0">
              <a:solidFill>
                <a:srgbClr val="2E75B6"/>
              </a:solidFill>
              <a:uFill>
                <a:solidFill>
                  <a:srgbClr val="FFFFFF"/>
                </a:solidFill>
              </a:uFill>
              <a:latin typeface="SFNS Display"/>
              <a:ea typeface="DejaVu Sans"/>
            </a:endParaRPr>
          </a:p>
        </p:txBody>
      </p:sp>
      <p:sp>
        <p:nvSpPr>
          <p:cNvPr id="507" name="CustomShape 25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4FE3F3F-391C-4092-B584-A8CC2F415555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710" y="1137639"/>
            <a:ext cx="9859619" cy="2701647"/>
          </a:xfrm>
          <a:prstGeom prst="rect">
            <a:avLst/>
          </a:prstGeom>
        </p:spPr>
      </p:pic>
      <p:sp>
        <p:nvSpPr>
          <p:cNvPr id="42" name="CustomShape 1"/>
          <p:cNvSpPr/>
          <p:nvPr/>
        </p:nvSpPr>
        <p:spPr>
          <a:xfrm>
            <a:off x="302150" y="4079019"/>
            <a:ext cx="11821210" cy="25583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dirty="0" smtClean="0"/>
              <a:t>For </a:t>
            </a:r>
            <a:r>
              <a:rPr lang="en-US" sz="3200" dirty="0"/>
              <a:t>each Periscope User the controller allocates a different cloud-hosted </a:t>
            </a:r>
            <a:r>
              <a:rPr lang="en-US" sz="3200" b="1" dirty="0"/>
              <a:t>VM instance </a:t>
            </a:r>
            <a:r>
              <a:rPr lang="en-US" sz="3200" dirty="0"/>
              <a:t>to execute the user </a:t>
            </a:r>
            <a:r>
              <a:rPr lang="en-US" sz="3200" dirty="0" smtClean="0"/>
              <a:t>queries.</a:t>
            </a: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dirty="0" smtClean="0"/>
              <a:t>Each </a:t>
            </a:r>
            <a:r>
              <a:rPr lang="en-US" sz="3200" dirty="0"/>
              <a:t>VM instance takes an IP address from the cloud operator’s address space.</a:t>
            </a: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dirty="0" smtClean="0"/>
              <a:t>The controller implements throttling of query rates.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CustomShape 1"/>
          <p:cNvSpPr/>
          <p:nvPr/>
        </p:nvSpPr>
        <p:spPr>
          <a:xfrm>
            <a:off x="838080" y="2186608"/>
            <a:ext cx="11285280" cy="3989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Two limits control the rate of issued LG queries: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User-specific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: Each user can issue only 1 query per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5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minutes to the same LG.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2800" lvl="1" indent="-329400">
              <a:lnSpc>
                <a:spcPct val="100000"/>
              </a:lnSpc>
              <a:buClr>
                <a:srgbClr val="FFC000"/>
              </a:buClr>
              <a:buFont typeface="Courier New"/>
              <a:buChar char="o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LG-specific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: Each LG will execute up to 3 queries per minute from all the users.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A query is allocated if </a:t>
            </a:r>
            <a:r>
              <a:rPr lang="en-US" sz="3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neither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 limit is exceeded.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E6AF00"/>
              </a:buClr>
              <a:buSzPct val="120000"/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Exponential back off when LGs respond with errors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3" name="CustomShape 2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C4E428A-0A88-423B-B0AC-AF4CF7CA4C5F}" type="slidenum">
              <a:rPr lang="en-US" sz="16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CustomShape 3"/>
          <p:cNvSpPr/>
          <p:nvPr/>
        </p:nvSpPr>
        <p:spPr>
          <a:xfrm>
            <a:off x="838080" y="365040"/>
            <a:ext cx="1077732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4400" b="1" spc="-1" dirty="0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SFNS Display"/>
                <a:ea typeface="DejaVu Sans"/>
              </a:rPr>
              <a:t>Periscope enforces per-user and per-LG query rate limits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27510</TotalTime>
  <Words>1087</Words>
  <Application>Microsoft Office PowerPoint</Application>
  <PresentationFormat>Widescreen</PresentationFormat>
  <Paragraphs>233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Courier New</vt:lpstr>
      <vt:lpstr>DejaVu Sans</vt:lpstr>
      <vt:lpstr>NimbusMonL-Regu</vt:lpstr>
      <vt:lpstr>SFNS Display</vt:lpstr>
      <vt:lpstr>StarSymbol</vt:lpstr>
      <vt:lpstr>Symbol</vt:lpstr>
      <vt:lpstr>Times New Roman</vt:lpstr>
      <vt:lpstr>URWPalladioL-Roma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Unifying multiple traceroute platforms</dc:title>
  <dc:subject/>
  <dc:creator>Media Institute</dc:creator>
  <dc:description/>
  <cp:lastModifiedBy>Vasileios</cp:lastModifiedBy>
  <cp:revision>222</cp:revision>
  <cp:lastPrinted>2016-09-23T10:10:16Z</cp:lastPrinted>
  <dcterms:created xsi:type="dcterms:W3CDTF">2015-12-16T18:02:26Z</dcterms:created>
  <dcterms:modified xsi:type="dcterms:W3CDTF">2016-10-24T14:56:10Z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31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43</vt:i4>
  </property>
</Properties>
</file>