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  <p:sldMasterId id="2147483657" r:id="rId6"/>
  </p:sldMasterIdLst>
  <p:notesMasterIdLst>
    <p:notesMasterId r:id="rId31"/>
  </p:notesMasterIdLst>
  <p:sldIdLst>
    <p:sldId id="282" r:id="rId7"/>
    <p:sldId id="334" r:id="rId8"/>
    <p:sldId id="376" r:id="rId9"/>
    <p:sldId id="375" r:id="rId10"/>
    <p:sldId id="349" r:id="rId11"/>
    <p:sldId id="348" r:id="rId12"/>
    <p:sldId id="357" r:id="rId13"/>
    <p:sldId id="353" r:id="rId14"/>
    <p:sldId id="365" r:id="rId15"/>
    <p:sldId id="362" r:id="rId16"/>
    <p:sldId id="356" r:id="rId17"/>
    <p:sldId id="366" r:id="rId18"/>
    <p:sldId id="358" r:id="rId19"/>
    <p:sldId id="359" r:id="rId20"/>
    <p:sldId id="361" r:id="rId21"/>
    <p:sldId id="370" r:id="rId22"/>
    <p:sldId id="371" r:id="rId23"/>
    <p:sldId id="372" r:id="rId24"/>
    <p:sldId id="373" r:id="rId25"/>
    <p:sldId id="374" r:id="rId26"/>
    <p:sldId id="368" r:id="rId27"/>
    <p:sldId id="351" r:id="rId28"/>
    <p:sldId id="332" r:id="rId29"/>
    <p:sldId id="292" r:id="rId30"/>
  </p:sldIdLst>
  <p:sldSz cx="9144000" cy="6858000" type="letter"/>
  <p:notesSz cx="7099300" cy="10234613"/>
  <p:defaultTextStyle>
    <a:defPPr>
      <a:defRPr lang="en-US"/>
    </a:defPPr>
    <a:lvl1pPr marL="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3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3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1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an Hesselman" initials="CH" lastIdx="1" clrIdx="0"/>
  <p:cmAuthor id="1" name="Bart Gijsen" initials="BG" lastIdx="6" clrIdx="1"/>
  <p:cmAuthor id="2" name="Cristian Hesselman" initials="CH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FFFF66"/>
    <a:srgbClr val="FF3300"/>
    <a:srgbClr val="376092"/>
    <a:srgbClr val="385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3" autoAdjust="0"/>
    <p:restoredTop sz="86873" autoAdjust="0"/>
  </p:normalViewPr>
  <p:slideViewPr>
    <p:cSldViewPr snapToGrid="0">
      <p:cViewPr>
        <p:scale>
          <a:sx n="99" d="100"/>
          <a:sy n="99" d="100"/>
        </p:scale>
        <p:origin x="-696" y="-184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300"/>
    </p:cViewPr>
  </p:sorterViewPr>
  <p:notesViewPr>
    <p:cSldViewPr snapToGrid="0" snapToObjects="1">
      <p:cViewPr varScale="1">
        <p:scale>
          <a:sx n="88" d="100"/>
          <a:sy n="88" d="100"/>
        </p:scale>
        <p:origin x="-3648" y="-10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21AD80-99FB-4D84-8A13-90D6F2D18770}" type="datetimeFigureOut">
              <a:rPr lang="nl-NL" smtClean="0"/>
              <a:t>26/10/2016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90B2B5-0E7E-4F18-844B-BE49DDA71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71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8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6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3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0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8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6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13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1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66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2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840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66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34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2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noProof="0" smtClean="0"/>
              <a:pPr/>
              <a:t>26/10/2016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pic>
        <p:nvPicPr>
          <p:cNvPr id="13" name="Picture 12" descr="SIDN Labs logo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6405200"/>
            <a:ext cx="692404" cy="340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617680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pPr algn="l"/>
            <a:r>
              <a:rPr lang="en-US" sz="1200" b="0" i="1" noProof="0" smtClean="0">
                <a:solidFill>
                  <a:srgbClr val="558ED5"/>
                </a:solidFill>
                <a:latin typeface="Candara" pitchFamily="34" charset="0"/>
              </a:rPr>
              <a:t>Continuous Data-driven Analysis of Root Zone</a:t>
            </a:r>
            <a:r>
              <a:rPr lang="en-US" sz="1200" b="0" i="1" baseline="0" noProof="0" smtClean="0">
                <a:solidFill>
                  <a:srgbClr val="558ED5"/>
                </a:solidFill>
                <a:latin typeface="Candara" pitchFamily="34" charset="0"/>
              </a:rPr>
              <a:t> Stability</a:t>
            </a:r>
            <a:endParaRPr lang="en-US" sz="1200" b="0" i="1" noProof="0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3" name="Picture 12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pic>
        <p:nvPicPr>
          <p:cNvPr id="14" name="Picture 13" descr="SIDN Labs 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6405200"/>
            <a:ext cx="692404" cy="34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1" name="Picture 10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2" name="Picture 11" descr="SIDN_labs_logo No Payoff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5" name="Picture 14" descr="SIDN_labs_logo No Payoff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4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299297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US" sz="1200" i="1" dirty="0" smtClean="0">
                <a:solidFill>
                  <a:srgbClr val="558ED5"/>
                </a:solidFill>
                <a:latin typeface="Candara" pitchFamily="34" charset="0"/>
              </a:rPr>
              <a:t>Continuous Data-driven Analysis of Root Stability</a:t>
            </a:r>
            <a:endParaRPr lang="en-US" sz="1200" i="1" dirty="0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3" name="Picture 12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pic>
        <p:nvPicPr>
          <p:cNvPr id="14" name="Picture 13" descr="SIDN Labs 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6405200"/>
            <a:ext cx="692404" cy="3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1" name="Picture 10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2" name="Picture 11" descr="SIDN_labs_logo No Payoff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9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7" name="Picture 6" descr="SIDN Labs logo.eps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45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275640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US" sz="1200" i="1" smtClean="0">
                <a:solidFill>
                  <a:srgbClr val="558ED5"/>
                </a:solidFill>
                <a:latin typeface="Candara" pitchFamily="34" charset="0"/>
              </a:rPr>
              <a:t>Continuous Data-driven Analysis of Root Stability</a:t>
            </a:r>
            <a:endParaRPr lang="en-US" sz="1200" i="1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5" name="Picture 14" descr="SIDN Labs logo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8" name="Picture 17" descr="http://www.nlnetlabs.nl/~olaf/SimpleLogo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650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4" name="Picture 13" descr="SIDN Labs logo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6" name="Picture 15" descr="http://www.nlnetlabs.nl/~olaf/SimpleLogo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525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CDAR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CDAR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2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CDAR</a:t>
            </a:r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icann.org/en/presentation-dnssec-monitoring-07mar16-en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>
                <a:solidFill>
                  <a:srgbClr val="558ED5"/>
                </a:solidFill>
              </a:rPr>
              <a:t>CDAR</a:t>
            </a:r>
            <a:br>
              <a:rPr lang="en-GB" noProof="0" dirty="0" smtClean="0">
                <a:solidFill>
                  <a:srgbClr val="558ED5"/>
                </a:solidFill>
              </a:rPr>
            </a:br>
            <a:r>
              <a:rPr lang="en-GB" sz="1800" u="sng" noProof="0" dirty="0" smtClean="0">
                <a:solidFill>
                  <a:srgbClr val="558ED5"/>
                </a:solidFill>
              </a:rPr>
              <a:t>C</a:t>
            </a:r>
            <a:r>
              <a:rPr lang="en-GB" sz="1800" noProof="0" dirty="0" smtClean="0">
                <a:solidFill>
                  <a:srgbClr val="558ED5"/>
                </a:solidFill>
              </a:rPr>
              <a:t>ontinuous </a:t>
            </a:r>
            <a:r>
              <a:rPr lang="en-GB" sz="1800" u="sng" noProof="0" dirty="0" smtClean="0">
                <a:solidFill>
                  <a:srgbClr val="558ED5"/>
                </a:solidFill>
              </a:rPr>
              <a:t>D</a:t>
            </a:r>
            <a:r>
              <a:rPr lang="en-GB" sz="1800" noProof="0" dirty="0" smtClean="0">
                <a:solidFill>
                  <a:srgbClr val="558ED5"/>
                </a:solidFill>
              </a:rPr>
              <a:t>ata-driven </a:t>
            </a:r>
            <a:r>
              <a:rPr lang="en-GB" sz="1800" u="sng" noProof="0" dirty="0" smtClean="0">
                <a:solidFill>
                  <a:srgbClr val="558ED5"/>
                </a:solidFill>
              </a:rPr>
              <a:t>A</a:t>
            </a:r>
            <a:r>
              <a:rPr lang="en-GB" sz="1800" noProof="0" dirty="0" smtClean="0">
                <a:solidFill>
                  <a:srgbClr val="558ED5"/>
                </a:solidFill>
              </a:rPr>
              <a:t>nalysis of </a:t>
            </a:r>
            <a:r>
              <a:rPr lang="en-GB" sz="1800" u="sng" noProof="0" dirty="0" smtClean="0">
                <a:solidFill>
                  <a:srgbClr val="558ED5"/>
                </a:solidFill>
              </a:rPr>
              <a:t>R</a:t>
            </a:r>
            <a:r>
              <a:rPr lang="en-GB" sz="1800" noProof="0" dirty="0" smtClean="0">
                <a:solidFill>
                  <a:srgbClr val="558ED5"/>
                </a:solidFill>
              </a:rPr>
              <a:t>oot Stability</a:t>
            </a:r>
            <a:endParaRPr lang="en-GB" sz="1800" noProof="0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35000" y="3225800"/>
            <a:ext cx="7975600" cy="2451099"/>
          </a:xfrm>
        </p:spPr>
        <p:txBody>
          <a:bodyPr/>
          <a:lstStyle/>
          <a:p>
            <a:r>
              <a:rPr lang="en-GB" b="1" noProof="0" dirty="0" smtClean="0"/>
              <a:t>Progress report</a:t>
            </a:r>
          </a:p>
          <a:p>
            <a:r>
              <a:rPr lang="en-GB" sz="1400" noProof="0" dirty="0" smtClean="0"/>
              <a:t>DNS WG Ripe 73</a:t>
            </a:r>
          </a:p>
          <a:p>
            <a:endParaRPr lang="en-GB" sz="1400" dirty="0"/>
          </a:p>
          <a:p>
            <a:r>
              <a:rPr lang="en-GB" sz="1400" dirty="0"/>
              <a:t>Jaap Akkerhuis (NLnet </a:t>
            </a:r>
            <a:r>
              <a:rPr lang="en-GB" sz="1400" dirty="0" smtClean="0"/>
              <a:t>Labs)</a:t>
            </a:r>
          </a:p>
          <a:p>
            <a:endParaRPr lang="en-GB" sz="1400" noProof="0" dirty="0"/>
          </a:p>
          <a:p>
            <a:endParaRPr lang="en-GB" sz="1400" noProof="0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DISCLAIMER: All data subject to change</a:t>
            </a:r>
            <a:endParaRPr lang="en-GB" sz="2400" b="1" noProof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2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1" y="1673663"/>
            <a:ext cx="6515100" cy="379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6725" y="1281356"/>
            <a:ext cx="8553450" cy="966544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/>
              <a:t>The percentage of queries </a:t>
            </a:r>
            <a:r>
              <a:rPr lang="en-US" sz="1800" i="1" dirty="0" smtClean="0"/>
              <a:t>to New gTLDs has increased over time, but is still very low compared to other queries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Using DITL data offers possibility </a:t>
            </a:r>
          </a:p>
          <a:p>
            <a:pPr marL="361950" indent="0">
              <a:buNone/>
            </a:pPr>
            <a:r>
              <a:rPr lang="en-US" sz="1800" dirty="0"/>
              <a:t>to </a:t>
            </a:r>
            <a:r>
              <a:rPr lang="en-US" sz="1800" dirty="0" smtClean="0"/>
              <a:t>relate results to period prior </a:t>
            </a:r>
          </a:p>
          <a:p>
            <a:pPr marL="361950" indent="0">
              <a:buNone/>
            </a:pPr>
            <a:r>
              <a:rPr lang="en-US" sz="1800" dirty="0" smtClean="0"/>
              <a:t>to new gTLD program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New gTLD Queries to the Root</a:t>
            </a:r>
            <a:endParaRPr lang="en-GB" noProof="0"/>
          </a:p>
        </p:txBody>
      </p:sp>
      <p:grpSp>
        <p:nvGrpSpPr>
          <p:cNvPr id="5" name="Group 4"/>
          <p:cNvGrpSpPr/>
          <p:nvPr/>
        </p:nvGrpSpPr>
        <p:grpSpPr>
          <a:xfrm>
            <a:off x="4810124" y="5362485"/>
            <a:ext cx="4143224" cy="1015663"/>
            <a:chOff x="4810124" y="5362485"/>
            <a:chExt cx="4143224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5378364" y="5362485"/>
              <a:ext cx="3574984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A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note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on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historic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“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queries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”</a:t>
              </a:r>
              <a:r>
                <a:rPr lang="nl-NL" dirty="0" smtClean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F-root analysis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Jan2001:   %</a:t>
              </a:r>
              <a:r>
                <a:rPr lang="nl-NL" sz="1400" dirty="0" err="1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 =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20%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F-root analysis Oct2002:  %</a:t>
              </a:r>
              <a:r>
                <a:rPr lang="nl-NL" sz="1400" dirty="0" err="1" smtClean="0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smtClean="0">
                  <a:solidFill>
                    <a:schemeClr val="accent6">
                      <a:lumMod val="75000"/>
                    </a:schemeClr>
                  </a:solidFill>
                </a:rPr>
                <a:t>= 19,6%</a:t>
              </a:r>
              <a:endParaRPr lang="nl-NL" sz="14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DITL Mar2009: 	     %</a:t>
              </a:r>
              <a:r>
                <a:rPr lang="nl-NL" sz="1400" dirty="0" err="1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≈ 30</a:t>
              </a:r>
              <a:r>
                <a:rPr lang="nl-NL" sz="16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nl-NL" sz="1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810124" y="5698867"/>
              <a:ext cx="425517" cy="397133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nl-NL" u="sng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57" y="19050"/>
            <a:ext cx="1544343" cy="66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Brace 8"/>
          <p:cNvSpPr/>
          <p:nvPr/>
        </p:nvSpPr>
        <p:spPr>
          <a:xfrm>
            <a:off x="7277100" y="2613660"/>
            <a:ext cx="152400" cy="617220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406639" y="2753141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“Invalid queries”</a:t>
            </a:r>
            <a:endParaRPr lang="en-GB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ight Brace 53"/>
          <p:cNvSpPr/>
          <p:nvPr/>
        </p:nvSpPr>
        <p:spPr>
          <a:xfrm>
            <a:off x="7284720" y="2080260"/>
            <a:ext cx="129540" cy="502920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335098" y="2177831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“Valid queries”</a:t>
            </a:r>
            <a:endParaRPr lang="en-GB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3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Rule of Thumb for Valid </a:t>
            </a:r>
            <a:r>
              <a:rPr lang="en-GB" noProof="0"/>
              <a:t>Q</a:t>
            </a:r>
            <a:r>
              <a:rPr lang="en-GB" noProof="0" smtClean="0"/>
              <a:t>uery Rates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429641" cy="4741142"/>
          </a:xfrm>
        </p:spPr>
        <p:txBody>
          <a:bodyPr/>
          <a:lstStyle/>
          <a:p>
            <a:r>
              <a:rPr lang="en-GB" sz="2000" noProof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 shows that a TLD’s valid query rate to the root is ‘bound’ by the number of domains in the TLD</a:t>
            </a:r>
          </a:p>
          <a:p>
            <a:pPr lvl="1"/>
            <a:r>
              <a:rPr lang="en-GB" sz="1700" noProof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Example from DITL’15, K-root data:</a:t>
            </a:r>
          </a:p>
          <a:p>
            <a:endParaRPr lang="en-GB" i="1" noProof="0" smtClean="0">
              <a:latin typeface="Cambria Math"/>
            </a:endParaRPr>
          </a:p>
          <a:p>
            <a:endParaRPr lang="en-GB" i="1" noProof="0" smtClean="0">
              <a:latin typeface="Cambria Math"/>
            </a:endParaRPr>
          </a:p>
          <a:p>
            <a:endParaRPr lang="en-GB" i="1" noProof="0" smtClean="0">
              <a:latin typeface="Cambria Math"/>
            </a:endParaRPr>
          </a:p>
          <a:p>
            <a:endParaRPr lang="en-GB" i="1" noProof="0" smtClean="0">
              <a:latin typeface="Cambria Math"/>
            </a:endParaRPr>
          </a:p>
          <a:p>
            <a:endParaRPr lang="en-GB" i="1" noProof="0" smtClean="0">
              <a:latin typeface="Cambria Math"/>
            </a:endParaRPr>
          </a:p>
          <a:p>
            <a:endParaRPr lang="en-GB" i="1" noProof="0" smtClean="0">
              <a:latin typeface="Cambria Math"/>
            </a:endParaRPr>
          </a:p>
          <a:p>
            <a:endParaRPr lang="en-GB" i="1" noProof="0" smtClean="0">
              <a:latin typeface="Cambria Math"/>
            </a:endParaRPr>
          </a:p>
          <a:p>
            <a:endParaRPr lang="en-GB" i="1" noProof="0" smtClean="0">
              <a:latin typeface="Cambria Math"/>
            </a:endParaRPr>
          </a:p>
          <a:p>
            <a:endParaRPr lang="en-GB" i="1" noProof="0" smtClean="0">
              <a:latin typeface="Cambria Math"/>
            </a:endParaRPr>
          </a:p>
          <a:p>
            <a:r>
              <a:rPr lang="en-GB" noProof="0" smtClean="0"/>
              <a:t>More in general, this ratio</a:t>
            </a:r>
            <a:r>
              <a:rPr lang="en-GB" b="1" noProof="0" smtClean="0"/>
              <a:t> </a:t>
            </a:r>
            <a:r>
              <a:rPr lang="en-GB" u="sng" noProof="0" smtClean="0"/>
              <a:t>rarely exceeds 10</a:t>
            </a:r>
          </a:p>
          <a:p>
            <a:pPr lvl="1"/>
            <a:r>
              <a:rPr lang="en-GB" noProof="0" smtClean="0"/>
              <a:t>For any TLDs in recent H-Root data sets</a:t>
            </a:r>
          </a:p>
          <a:p>
            <a:pPr lvl="1"/>
            <a:r>
              <a:rPr lang="en-GB" noProof="0" smtClean="0"/>
              <a:t>F</a:t>
            </a:r>
            <a:r>
              <a:rPr lang="en-GB" u="sng" noProof="0" smtClean="0"/>
              <a:t>or new gTLDs the ratio is lower </a:t>
            </a:r>
            <a:r>
              <a:rPr lang="en-GB" noProof="0" smtClean="0"/>
              <a:t>than for other TLDs</a:t>
            </a:r>
          </a:p>
        </p:txBody>
      </p:sp>
      <p:graphicFrame>
        <p:nvGraphicFramePr>
          <p:cNvPr id="2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120057"/>
              </p:ext>
            </p:extLst>
          </p:nvPr>
        </p:nvGraphicFramePr>
        <p:xfrm>
          <a:off x="714375" y="2344143"/>
          <a:ext cx="80962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49"/>
                <a:gridCol w="2483892"/>
                <a:gridCol w="2471809"/>
                <a:gridCol w="2286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Nr. of </a:t>
                      </a:r>
                      <a:r>
                        <a:rPr lang="nl-NL" dirty="0" err="1" smtClean="0"/>
                        <a:t>queries</a:t>
                      </a:r>
                      <a:r>
                        <a:rPr lang="nl-NL" dirty="0" smtClean="0"/>
                        <a:t> / 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Nr. of </a:t>
                      </a:r>
                      <a:r>
                        <a:rPr lang="nl-NL" dirty="0" err="1" smtClean="0"/>
                        <a:t>domains</a:t>
                      </a:r>
                      <a:r>
                        <a:rPr lang="nl-NL" dirty="0" smtClean="0"/>
                        <a:t> / 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Query/domain ratio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.com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779.171.677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120.585.440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6,46 E+00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org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91.095.714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10.569.583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8,62 E+00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cn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51.949.760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11.678.026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4,45 E+00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br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15.696.021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3.568.492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4,40 E+00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club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     651.082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202.519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3,21 E+00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xyz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     420.885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842.340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5,00 E-01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891"/>
            <a:ext cx="1489336" cy="6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686550" y="4886325"/>
            <a:ext cx="19050" cy="25717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1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Rule of Thumb for Valid </a:t>
            </a:r>
            <a:r>
              <a:rPr lang="en-GB" noProof="0"/>
              <a:t>Q</a:t>
            </a:r>
            <a:r>
              <a:rPr lang="en-GB" noProof="0" smtClean="0"/>
              <a:t>uery </a:t>
            </a:r>
            <a:r>
              <a:rPr lang="en-GB" noProof="0"/>
              <a:t>R</a:t>
            </a:r>
            <a:r>
              <a:rPr lang="en-GB" noProof="0" smtClean="0"/>
              <a:t>ates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105789" cy="4741142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GB" noProof="0" smtClean="0"/>
              <a:t>A statistical rule of thumb</a:t>
            </a:r>
          </a:p>
          <a:p>
            <a:pPr marL="742931" lvl="2" indent="-342891"/>
            <a:r>
              <a:rPr lang="en-GB" noProof="0" smtClean="0"/>
              <a:t>Intuition: #valid TLD queries to the root is ‘bound’ by the TLDs ‘popularity’ (in terms of #domains)</a:t>
            </a:r>
          </a:p>
          <a:p>
            <a:pPr marL="742931" lvl="2" indent="-342891"/>
            <a:r>
              <a:rPr lang="en-GB" noProof="0" smtClean="0"/>
              <a:t>No DNS rational found for this observation</a:t>
            </a:r>
          </a:p>
          <a:p>
            <a:pPr marL="742931" lvl="2" indent="-342891"/>
            <a:endParaRPr lang="en-GB" noProof="0" smtClean="0"/>
          </a:p>
          <a:p>
            <a:pPr marL="342891" lvl="1" indent="-342891">
              <a:buFont typeface="Arial" pitchFamily="34" charset="0"/>
              <a:buChar char="•"/>
            </a:pPr>
            <a:r>
              <a:rPr lang="en-GB" noProof="0" smtClean="0"/>
              <a:t>This observation might provide an easily verifiable bound on valid queries to the root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r="63791" b="28809"/>
          <a:stretch/>
        </p:blipFill>
        <p:spPr bwMode="auto">
          <a:xfrm>
            <a:off x="981076" y="3696154"/>
            <a:ext cx="3514724" cy="26611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1" y="3696154"/>
            <a:ext cx="3548249" cy="266118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891"/>
            <a:ext cx="1489336" cy="6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3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Impact of Initial Delegation (Query Rate)</a:t>
            </a:r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1289051" y="1270000"/>
            <a:ext cx="67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The volume of root traffic for a new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often decreases significantly after delegation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A and B), but sometimes also increases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C) or increases temporarily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D)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425701"/>
            <a:ext cx="8976360" cy="34385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0"/>
            <a:ext cx="1504950" cy="64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1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18" y="3937994"/>
            <a:ext cx="4065756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/>
          <a:stretch/>
        </p:blipFill>
        <p:spPr bwMode="auto">
          <a:xfrm>
            <a:off x="3726179" y="2467839"/>
            <a:ext cx="3723237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smtClean="0"/>
              <a:t>Impact of Initial Delegation (RTT)</a:t>
            </a:r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940252" y="1503202"/>
            <a:ext cx="808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 smtClean="0"/>
              <a:t>Considering 22 days in which 7 or more new </a:t>
            </a:r>
            <a:r>
              <a:rPr lang="en-US" dirty="0" err="1" smtClean="0"/>
              <a:t>gTLDs</a:t>
            </a:r>
            <a:r>
              <a:rPr lang="en-US" dirty="0" smtClean="0"/>
              <a:t> were delegated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Using RTT measurements from Atlas RIPE to all root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786" y="1103092"/>
            <a:ext cx="823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RTT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not significantly affected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delegation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New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the RZF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5491" y="4457888"/>
            <a:ext cx="407066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 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Jun 22, 2015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7"/>
          <a:stretch/>
        </p:blipFill>
        <p:spPr bwMode="auto">
          <a:xfrm>
            <a:off x="-190500" y="2451304"/>
            <a:ext cx="3710940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4005" y="5989002"/>
            <a:ext cx="407066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Aug 30,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87221" y="4454426"/>
            <a:ext cx="66261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16 new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Jan 18, 2014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059" y="5395174"/>
            <a:ext cx="4813917" cy="615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700" dirty="0" smtClean="0"/>
              <a:t>In </a:t>
            </a:r>
            <a:r>
              <a:rPr lang="nl-NL" sz="1700" dirty="0" err="1" smtClean="0"/>
              <a:t>general</a:t>
            </a:r>
            <a:r>
              <a:rPr lang="nl-NL" sz="1700" dirty="0" smtClean="0"/>
              <a:t> changes in </a:t>
            </a:r>
            <a:r>
              <a:rPr lang="nl-NL" sz="1700" dirty="0" err="1" smtClean="0"/>
              <a:t>the</a:t>
            </a:r>
            <a:r>
              <a:rPr lang="nl-NL" sz="1700" dirty="0" smtClean="0"/>
              <a:t> RTT </a:t>
            </a:r>
            <a:r>
              <a:rPr lang="nl-NL" sz="1700" dirty="0" err="1" smtClean="0"/>
              <a:t>before</a:t>
            </a:r>
            <a:r>
              <a:rPr lang="nl-NL" sz="1700" dirty="0" smtClean="0"/>
              <a:t> </a:t>
            </a:r>
            <a:r>
              <a:rPr lang="nl-NL" sz="1700" dirty="0" err="1" smtClean="0"/>
              <a:t>and</a:t>
            </a:r>
            <a:r>
              <a:rPr lang="nl-NL" sz="1700" dirty="0" smtClean="0"/>
              <a:t> </a:t>
            </a:r>
            <a:r>
              <a:rPr lang="nl-NL" sz="1700" dirty="0" err="1" smtClean="0"/>
              <a:t>after</a:t>
            </a:r>
            <a:r>
              <a:rPr lang="nl-NL" sz="1700" dirty="0" smtClean="0"/>
              <a:t> </a:t>
            </a:r>
            <a:r>
              <a:rPr lang="nl-NL" sz="1700" dirty="0" err="1" smtClean="0"/>
              <a:t>delegation</a:t>
            </a:r>
            <a:r>
              <a:rPr lang="nl-NL" sz="1700" dirty="0" smtClean="0"/>
              <a:t> are </a:t>
            </a:r>
            <a:r>
              <a:rPr lang="nl-NL" sz="1700" b="1" dirty="0" smtClean="0"/>
              <a:t>minor</a:t>
            </a:r>
            <a:r>
              <a:rPr lang="nl-NL" sz="1700" dirty="0" smtClean="0"/>
              <a:t>, </a:t>
            </a:r>
            <a:r>
              <a:rPr lang="nl-NL" sz="1700" dirty="0" err="1" smtClean="0"/>
              <a:t>both</a:t>
            </a:r>
            <a:r>
              <a:rPr lang="nl-NL" sz="1700" dirty="0" smtClean="0"/>
              <a:t> up </a:t>
            </a:r>
            <a:r>
              <a:rPr lang="nl-NL" sz="1700" dirty="0" err="1" smtClean="0"/>
              <a:t>and</a:t>
            </a:r>
            <a:r>
              <a:rPr lang="nl-NL" sz="1700" dirty="0" smtClean="0"/>
              <a:t> down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7" y="7300"/>
            <a:ext cx="1525588" cy="6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15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smtClean="0"/>
              <a:t>Impact on DNS Data Correctness</a:t>
            </a:r>
            <a:endParaRPr lang="en-GB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860" y="1257300"/>
            <a:ext cx="8315340" cy="4765198"/>
          </a:xfrm>
        </p:spPr>
        <p:txBody>
          <a:bodyPr/>
          <a:lstStyle/>
          <a:p>
            <a:r>
              <a:rPr lang="en-GB" noProof="0" dirty="0" smtClean="0"/>
              <a:t>DNSSEC broken chain validation</a:t>
            </a:r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r>
              <a:rPr lang="en-GB" noProof="0" dirty="0" smtClean="0"/>
              <a:t>Structurally no more failures for new </a:t>
            </a:r>
            <a:r>
              <a:rPr lang="en-GB" noProof="0" dirty="0" err="1" smtClean="0"/>
              <a:t>gTLDs</a:t>
            </a:r>
            <a:r>
              <a:rPr lang="en-GB" noProof="0" dirty="0" smtClean="0"/>
              <a:t> than for other TLDs</a:t>
            </a:r>
          </a:p>
          <a:p>
            <a:pPr lvl="1"/>
            <a:r>
              <a:rPr lang="en-GB" noProof="0" dirty="0" smtClean="0"/>
              <a:t>Some single failures on </a:t>
            </a:r>
            <a:r>
              <a:rPr lang="en-GB" noProof="0" dirty="0" err="1" smtClean="0"/>
              <a:t>startup</a:t>
            </a:r>
            <a:r>
              <a:rPr lang="en-GB" noProof="0" dirty="0" smtClean="0"/>
              <a:t> for new </a:t>
            </a:r>
            <a:r>
              <a:rPr lang="en-GB" noProof="0" dirty="0" err="1" smtClean="0"/>
              <a:t>gTLDs</a:t>
            </a:r>
            <a:endParaRPr lang="en-GB" noProof="0" dirty="0" smtClean="0"/>
          </a:p>
          <a:p>
            <a:pPr lvl="1"/>
            <a:endParaRPr lang="en-GB" noProof="0" dirty="0" smtClean="0"/>
          </a:p>
          <a:p>
            <a:pPr lvl="1"/>
            <a:r>
              <a:rPr lang="en-GB" dirty="0">
                <a:hlinkClick r:id="rId3"/>
              </a:rPr>
              <a:t>https://meetings.icann.org/en/presentation-dnssec-monitoring-07mar16-</a:t>
            </a:r>
            <a:r>
              <a:rPr lang="en-GB" dirty="0" smtClean="0">
                <a:hlinkClick r:id="rId3"/>
              </a:rPr>
              <a:t>en</a:t>
            </a:r>
            <a:endParaRPr lang="en-GB" dirty="0" smtClean="0"/>
          </a:p>
          <a:p>
            <a:pPr lvl="1"/>
            <a:endParaRPr lang="en-GB" noProof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702583"/>
            <a:ext cx="3314700" cy="24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77" y="4891"/>
            <a:ext cx="1559560" cy="6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7" y="1173814"/>
            <a:ext cx="6901270" cy="473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Query type distribution </a:t>
            </a:r>
            <a:r>
              <a:rPr lang="en-GB" noProof="0" smtClean="0"/>
              <a:t>(by transport)</a:t>
            </a:r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7383586" y="1577340"/>
            <a:ext cx="1630874" cy="2423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New </a:t>
            </a:r>
            <a:r>
              <a:rPr lang="en-GB" sz="11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gTLDs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: queries to  new </a:t>
            </a:r>
            <a:r>
              <a:rPr lang="en-GB" sz="11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gTLDs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who are delegated at the time of the DITL set.</a:t>
            </a:r>
          </a:p>
          <a:p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11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Other TLDs</a:t>
            </a:r>
            <a:r>
              <a:rPr lang="en-GB" sz="1100" dirty="0">
                <a:solidFill>
                  <a:schemeClr val="bg1"/>
                </a:solidFill>
                <a:latin typeface="Candara" panose="020E0502030303020204" pitchFamily="34" charset="0"/>
              </a:rPr>
              <a:t>: queries to  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other TLDs </a:t>
            </a:r>
            <a:r>
              <a:rPr lang="en-GB" sz="1100" dirty="0">
                <a:solidFill>
                  <a:schemeClr val="bg1"/>
                </a:solidFill>
                <a:latin typeface="Candara" panose="020E0502030303020204" pitchFamily="34" charset="0"/>
              </a:rPr>
              <a:t>who are delegated at the time of the DITL set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  <a:p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11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Invalid: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Candara" panose="020E0502030303020204" pitchFamily="34" charset="0"/>
              </a:rPr>
              <a:t>queries to  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names that have not been delegated.</a:t>
            </a:r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1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1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5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Query type distribution (by RRType)</a:t>
            </a:r>
            <a:endParaRPr lang="en-GB" noProof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9" y="1030146"/>
            <a:ext cx="6548547" cy="53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83586" y="1577340"/>
            <a:ext cx="1630874" cy="2423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New </a:t>
            </a:r>
            <a:r>
              <a:rPr lang="en-GB" sz="11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gTLDs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: queries to  new </a:t>
            </a:r>
            <a:r>
              <a:rPr lang="en-GB" sz="11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gTLDs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who are delegated at the time of the DITL set.</a:t>
            </a:r>
          </a:p>
          <a:p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11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Other TLDs</a:t>
            </a:r>
            <a:r>
              <a:rPr lang="en-GB" sz="1100" dirty="0">
                <a:solidFill>
                  <a:schemeClr val="bg1"/>
                </a:solidFill>
                <a:latin typeface="Candara" panose="020E0502030303020204" pitchFamily="34" charset="0"/>
              </a:rPr>
              <a:t>: queries to  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other TLDs </a:t>
            </a:r>
            <a:r>
              <a:rPr lang="en-GB" sz="1100" dirty="0">
                <a:solidFill>
                  <a:schemeClr val="bg1"/>
                </a:solidFill>
                <a:latin typeface="Candara" panose="020E0502030303020204" pitchFamily="34" charset="0"/>
              </a:rPr>
              <a:t>who are delegated at the time of the DITL set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  <a:p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11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Invalid: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Candara" panose="020E0502030303020204" pitchFamily="34" charset="0"/>
              </a:rPr>
              <a:t>queries to  </a:t>
            </a:r>
            <a:r>
              <a:rPr lang="en-GB" sz="11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names that have not been delegated.</a:t>
            </a:r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1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GB" sz="11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9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selection of geographic new </a:t>
            </a:r>
            <a:r>
              <a:rPr lang="en-GB" dirty="0" err="1" smtClean="0"/>
              <a:t>gTLDs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1174483"/>
            <a:ext cx="6734810" cy="310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740" y="4498406"/>
            <a:ext cx="8109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DITL data sets differentiate into different </a:t>
            </a:r>
            <a:r>
              <a:rPr lang="en-GB" dirty="0" err="1" smtClean="0"/>
              <a:t>anycast</a:t>
            </a:r>
            <a:r>
              <a:rPr lang="en-GB" dirty="0" smtClean="0"/>
              <a:t> nodes, for a subset of Root Servers.  </a:t>
            </a:r>
          </a:p>
          <a:p>
            <a:r>
              <a:rPr lang="en-GB" dirty="0" smtClean="0"/>
              <a:t>For some of these Root Servers, the </a:t>
            </a:r>
            <a:r>
              <a:rPr lang="en-GB" dirty="0" err="1" smtClean="0"/>
              <a:t>anycast</a:t>
            </a:r>
            <a:r>
              <a:rPr lang="en-GB" dirty="0" smtClean="0"/>
              <a:t> node names can be mapped to specific geographic locations. This allows us to use the DITL sets to derive query counts (split out per TLD) per location. </a:t>
            </a:r>
          </a:p>
        </p:txBody>
      </p:sp>
    </p:spTree>
    <p:extLst>
      <p:ext uri="{BB962C8B-B14F-4D97-AF65-F5344CB8AC3E}">
        <p14:creationId xmlns:p14="http://schemas.microsoft.com/office/powerpoint/2010/main" val="294971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60" y="85794"/>
            <a:ext cx="8096279" cy="835199"/>
          </a:xfrm>
        </p:spPr>
        <p:txBody>
          <a:bodyPr/>
          <a:lstStyle/>
          <a:p>
            <a:r>
              <a:rPr lang="en-GB" dirty="0" smtClean="0"/>
              <a:t>F-root, DITL 2016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6752" r="1782" b="18727"/>
          <a:stretch/>
        </p:blipFill>
        <p:spPr bwMode="auto">
          <a:xfrm>
            <a:off x="326136" y="1587000"/>
            <a:ext cx="86258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1680" y="1873616"/>
            <a:ext cx="72008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2089640"/>
            <a:ext cx="72008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31840" y="2305664"/>
            <a:ext cx="72008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51920" y="2521688"/>
            <a:ext cx="144016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92080" y="2724144"/>
            <a:ext cx="1408792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700872" y="2919848"/>
            <a:ext cx="720080" cy="1309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420952" y="4229560"/>
            <a:ext cx="72008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141032" y="4443168"/>
            <a:ext cx="72008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6136" y="1183802"/>
            <a:ext cx="1365544" cy="637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 subset of F-root server </a:t>
            </a:r>
            <a:r>
              <a:rPr lang="en-GB" sz="10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anycast</a:t>
            </a:r>
            <a:r>
              <a:rPr lang="en-GB" sz="1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node locations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78250" y="1726758"/>
            <a:ext cx="0" cy="16673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ular Callout 19"/>
          <p:cNvSpPr/>
          <p:nvPr/>
        </p:nvSpPr>
        <p:spPr>
          <a:xfrm>
            <a:off x="1700999" y="819525"/>
            <a:ext cx="4999873" cy="612648"/>
          </a:xfrm>
          <a:prstGeom prst="wedgeRectCallout">
            <a:avLst>
              <a:gd name="adj1" fmla="val -39017"/>
              <a:gd name="adj2" fmla="val 117269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Within the </a:t>
            </a:r>
            <a:r>
              <a:rPr lang="en-GB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anycast</a:t>
            </a:r>
            <a:r>
              <a:rPr lang="en-GB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node in Frankfurt, the fraction of queries going to .</a:t>
            </a:r>
            <a:r>
              <a:rPr lang="en-GB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bayern</a:t>
            </a:r>
            <a:r>
              <a:rPr lang="en-GB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is </a:t>
            </a:r>
            <a:r>
              <a:rPr lang="en-GB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2.14 times </a:t>
            </a:r>
            <a:r>
              <a:rPr lang="en-GB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the fraction of </a:t>
            </a:r>
            <a:r>
              <a:rPr lang="en-GB" sz="1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all</a:t>
            </a:r>
            <a:r>
              <a:rPr lang="en-GB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F-root  queries going to .</a:t>
            </a:r>
            <a:r>
              <a:rPr lang="en-GB" sz="1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bayern</a:t>
            </a:r>
            <a:r>
              <a:rPr lang="en-GB" sz="1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136" y="4860235"/>
            <a:ext cx="8294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fraction </a:t>
            </a:r>
            <a:r>
              <a:rPr lang="en-US" dirty="0"/>
              <a:t>of queries </a:t>
            </a:r>
            <a:r>
              <a:rPr lang="en-US" dirty="0" smtClean="0"/>
              <a:t>to a geographic new </a:t>
            </a:r>
            <a:r>
              <a:rPr lang="en-US" dirty="0" err="1" smtClean="0"/>
              <a:t>gTLD</a:t>
            </a:r>
            <a:r>
              <a:rPr lang="en-US" dirty="0" smtClean="0"/>
              <a:t> is higher than average in an </a:t>
            </a:r>
            <a:r>
              <a:rPr lang="en-US" dirty="0" err="1" smtClean="0"/>
              <a:t>anycast</a:t>
            </a:r>
            <a:r>
              <a:rPr lang="en-US" dirty="0" smtClean="0"/>
              <a:t> node whose location is in the TLD-related country (geographic affinity)</a:t>
            </a:r>
          </a:p>
          <a:p>
            <a:endParaRPr lang="en-US" dirty="0"/>
          </a:p>
          <a:p>
            <a:r>
              <a:rPr lang="en-US" dirty="0" smtClean="0"/>
              <a:t>The highest increase is visible for .</a:t>
            </a:r>
            <a:r>
              <a:rPr lang="en-US" dirty="0" err="1" smtClean="0"/>
              <a:t>tokyo</a:t>
            </a:r>
            <a:r>
              <a:rPr lang="en-US" dirty="0" smtClean="0"/>
              <a:t> in the Osaka </a:t>
            </a:r>
            <a:r>
              <a:rPr lang="en-US" dirty="0" err="1" smtClean="0"/>
              <a:t>anycast</a:t>
            </a:r>
            <a:r>
              <a:rPr lang="en-US" dirty="0" smtClean="0"/>
              <a:t> node. But even there the fraction of queries going to .</a:t>
            </a:r>
            <a:r>
              <a:rPr lang="en-US" dirty="0" err="1" smtClean="0"/>
              <a:t>tokyo</a:t>
            </a:r>
            <a:r>
              <a:rPr lang="en-US" dirty="0" smtClean="0"/>
              <a:t> is microscopic: 0,015%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75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CDAR Study</a:t>
            </a:r>
            <a:endParaRPr lang="en-GB" noProof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371600"/>
            <a:ext cx="8420115" cy="4650897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Objective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marL="628650" indent="0">
              <a:buNone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Analyze the technical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impact of the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introduction of new gTLDs on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stability &amp; security of the root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server system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Approach</a:t>
            </a: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Data-driven, using wide variety of DNS data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RSSAC002, DITL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‘13, ‘14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,`15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(, ‘16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), RSO’s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PCAP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DSC data,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ATLAS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/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DNSMON,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Zone File Repository,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Registry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reports, 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specific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tools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public data sources</a:t>
            </a:r>
          </a:p>
          <a:p>
            <a:pPr marL="1027103" lvl="2" indent="0">
              <a:buNone/>
            </a:pP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Interaction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with the broader tech community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ICANN and advisory committees, RSOs, DNS-OARC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IEPG/IETF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Using and expanding previous studies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RSS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behavior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DITL papers, L-Root scaling report,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Name Collision report, …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DNS Health reports and DNS threat analysis papers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Observations about data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DITL data</a:t>
            </a:r>
          </a:p>
          <a:p>
            <a:pPr lvl="1"/>
            <a:r>
              <a:rPr lang="en-GB" dirty="0" smtClean="0"/>
              <a:t>‘</a:t>
            </a:r>
            <a:r>
              <a:rPr lang="en-GB" dirty="0" err="1" smtClean="0"/>
              <a:t>Umwelt</a:t>
            </a:r>
            <a:r>
              <a:rPr lang="en-GB" dirty="0" smtClean="0"/>
              <a:t>’ changes faster then current sampling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Data gets lost</a:t>
            </a:r>
          </a:p>
          <a:p>
            <a:pPr lvl="1"/>
            <a:r>
              <a:rPr lang="en-GB" dirty="0" smtClean="0"/>
              <a:t>History gets lost</a:t>
            </a:r>
          </a:p>
          <a:p>
            <a:pPr lvl="2"/>
            <a:r>
              <a:rPr lang="en-GB" dirty="0" smtClean="0"/>
              <a:t>Geographic info gets quickly unreliable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31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SAC046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Recommendation (4)</a:t>
            </a:r>
            <a:r>
              <a:rPr lang="en-GB" sz="2000" dirty="0"/>
              <a:t>: ICANN should update its "Plan for Enhancing Internet Security, Stability, and Resiliency," to include actual measurement, monitoring, and </a:t>
            </a:r>
            <a:r>
              <a:rPr lang="en-GB" sz="2000" dirty="0" err="1" smtClean="0"/>
              <a:t>datasharing</a:t>
            </a:r>
            <a:r>
              <a:rPr lang="en-GB" sz="2000" dirty="0" smtClean="0"/>
              <a:t> </a:t>
            </a:r>
            <a:r>
              <a:rPr lang="en-GB" sz="2000" dirty="0"/>
              <a:t>capability of root zone performance, in cooperation with RSSAC and other root zone management participants to define the specific measurements, monitoring, and data sharing </a:t>
            </a:r>
            <a:r>
              <a:rPr lang="en-GB" sz="2000" dirty="0" smtClean="0"/>
              <a:t>framework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DC: </a:t>
            </a:r>
            <a:r>
              <a:rPr lang="en-GB" sz="2000" dirty="0" smtClean="0"/>
              <a:t>inability </a:t>
            </a:r>
            <a:r>
              <a:rPr lang="en-GB" sz="2000" dirty="0"/>
              <a:t>to obtain sufficient information to perform the </a:t>
            </a:r>
            <a:r>
              <a:rPr lang="en-GB" sz="2000" dirty="0" err="1" smtClean="0"/>
              <a:t>modeling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KC &amp; </a:t>
            </a:r>
            <a:r>
              <a:rPr lang="en-GB" sz="2000" b="1" dirty="0" err="1" smtClean="0"/>
              <a:t>Vixie</a:t>
            </a:r>
            <a:r>
              <a:rPr lang="en-GB" sz="2000" dirty="0" smtClean="0"/>
              <a:t>: </a:t>
            </a:r>
            <a:r>
              <a:rPr lang="en-GB" sz="2000" dirty="0"/>
              <a:t>inability to obtain sufficient information to perform the </a:t>
            </a:r>
            <a:r>
              <a:rPr lang="en-GB" sz="2000" dirty="0" err="1"/>
              <a:t>modeling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9102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Suggested Next </a:t>
            </a:r>
            <a:r>
              <a:rPr lang="en-GB" noProof="0" dirty="0" smtClean="0"/>
              <a:t>Steps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562100"/>
            <a:ext cx="8096279" cy="4572000"/>
          </a:xfrm>
        </p:spPr>
        <p:txBody>
          <a:bodyPr/>
          <a:lstStyle/>
          <a:p>
            <a:pPr marL="457186" lvl="1" indent="0">
              <a:buNone/>
            </a:pPr>
            <a:endParaRPr lang="en-GB" noProof="0" dirty="0" smtClean="0"/>
          </a:p>
          <a:p>
            <a:r>
              <a:rPr lang="en-GB" noProof="0" dirty="0" smtClean="0"/>
              <a:t>Challenges for the DNS community:</a:t>
            </a:r>
          </a:p>
          <a:p>
            <a:pPr lvl="1"/>
            <a:r>
              <a:rPr lang="en-GB" noProof="0" dirty="0" smtClean="0"/>
              <a:t>Continuous improvement &amp; standardization of data collection</a:t>
            </a:r>
          </a:p>
          <a:p>
            <a:pPr lvl="2"/>
            <a:r>
              <a:rPr lang="en-GB" dirty="0" smtClean="0"/>
              <a:t>Sanity checking of data is hard</a:t>
            </a:r>
            <a:endParaRPr lang="en-GB" noProof="0" dirty="0" smtClean="0"/>
          </a:p>
          <a:p>
            <a:pPr lvl="1"/>
            <a:r>
              <a:rPr lang="en-GB" noProof="0" dirty="0" smtClean="0"/>
              <a:t>More continuous measurement</a:t>
            </a:r>
          </a:p>
          <a:p>
            <a:pPr lvl="1"/>
            <a:r>
              <a:rPr lang="en-GB" dirty="0" smtClean="0"/>
              <a:t>More relevant detailed data</a:t>
            </a:r>
          </a:p>
          <a:p>
            <a:pPr lvl="2"/>
            <a:r>
              <a:rPr lang="en-GB" noProof="0" dirty="0" smtClean="0"/>
              <a:t>Long term H-root data was an “accident”</a:t>
            </a:r>
          </a:p>
          <a:p>
            <a:pPr lvl="1"/>
            <a:r>
              <a:rPr lang="en-GB" noProof="0" dirty="0" smtClean="0"/>
              <a:t>Better comparable public data</a:t>
            </a:r>
          </a:p>
          <a:p>
            <a:pPr lvl="2"/>
            <a:r>
              <a:rPr lang="en-GB" dirty="0" smtClean="0"/>
              <a:t>Noticed “phase errors” in 2014 DITL data</a:t>
            </a:r>
            <a:endParaRPr lang="en-GB" noProof="0" dirty="0" smtClean="0"/>
          </a:p>
          <a:p>
            <a:pPr lvl="1"/>
            <a:r>
              <a:rPr lang="en-GB" dirty="0" smtClean="0"/>
              <a:t>Better sample frequency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902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Summary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676400"/>
            <a:ext cx="8096279" cy="4346098"/>
          </a:xfrm>
        </p:spPr>
        <p:txBody>
          <a:bodyPr/>
          <a:lstStyle/>
          <a:p>
            <a:r>
              <a:rPr lang="en-GB" noProof="0" dirty="0" smtClean="0"/>
              <a:t>Data quality varies and completeness can be improved</a:t>
            </a:r>
          </a:p>
          <a:p>
            <a:pPr lvl="1"/>
            <a:r>
              <a:rPr lang="en-GB" noProof="0" dirty="0" smtClean="0"/>
              <a:t>Encouraging is that standardization of data collection (DITL, RSSAC002) is improving</a:t>
            </a:r>
          </a:p>
          <a:p>
            <a:pPr lvl="1"/>
            <a:r>
              <a:rPr lang="en-GB" noProof="0" dirty="0" smtClean="0"/>
              <a:t>Collecting &amp; </a:t>
            </a:r>
            <a:r>
              <a:rPr lang="en-GB" noProof="0" dirty="0" err="1" smtClean="0"/>
              <a:t>analyzing</a:t>
            </a:r>
            <a:r>
              <a:rPr lang="en-GB" noProof="0" dirty="0" smtClean="0"/>
              <a:t> per-TLD data provides new insights</a:t>
            </a:r>
          </a:p>
          <a:p>
            <a:endParaRPr lang="en-GB" noProof="0" dirty="0" smtClean="0"/>
          </a:p>
          <a:p>
            <a:r>
              <a:rPr lang="en-GB" noProof="0" dirty="0" smtClean="0"/>
              <a:t>Preliminary conclusion</a:t>
            </a:r>
          </a:p>
          <a:p>
            <a:pPr lvl="1"/>
            <a:r>
              <a:rPr lang="en-GB" noProof="0" dirty="0" smtClean="0"/>
              <a:t>So far, we did not observe significant stability or security impact of new </a:t>
            </a:r>
            <a:r>
              <a:rPr lang="en-GB" noProof="0" dirty="0" err="1" smtClean="0"/>
              <a:t>gTLD</a:t>
            </a:r>
            <a:r>
              <a:rPr lang="en-GB" noProof="0" dirty="0" smtClean="0"/>
              <a:t> on RSS scale</a:t>
            </a:r>
          </a:p>
          <a:p>
            <a:pPr lvl="1"/>
            <a:r>
              <a:rPr lang="en-GB" dirty="0" err="1" smtClean="0"/>
              <a:t>NewGTLD</a:t>
            </a:r>
            <a:r>
              <a:rPr lang="en-GB" dirty="0" smtClean="0"/>
              <a:t> traffic dwarfed by HOME/CORP/LOCAL traffic</a:t>
            </a:r>
            <a:endParaRPr lang="en-GB" noProof="0" dirty="0" smtClean="0"/>
          </a:p>
          <a:p>
            <a:pPr lvl="1"/>
            <a:r>
              <a:rPr lang="en-GB" noProof="0" dirty="0" smtClean="0"/>
              <a:t>In microscopic view some impact of new </a:t>
            </a:r>
            <a:r>
              <a:rPr lang="en-GB" noProof="0" dirty="0" err="1" smtClean="0"/>
              <a:t>gTLDs</a:t>
            </a:r>
            <a:r>
              <a:rPr lang="en-GB" noProof="0" dirty="0" smtClean="0"/>
              <a:t> is observed</a:t>
            </a:r>
          </a:p>
          <a:p>
            <a:pPr lvl="2"/>
            <a:r>
              <a:rPr lang="en-GB" noProof="0" dirty="0" smtClean="0"/>
              <a:t>query rate fluctuations / DNSSEC validation errors around initial delegation</a:t>
            </a:r>
          </a:p>
          <a:p>
            <a:pPr lvl="1"/>
            <a:r>
              <a:rPr lang="en-GB" dirty="0" smtClean="0"/>
              <a:t>Some geographic affinity for geographic new </a:t>
            </a:r>
            <a:r>
              <a:rPr lang="en-GB" dirty="0" err="1" smtClean="0"/>
              <a:t>gTLDs</a:t>
            </a:r>
            <a:r>
              <a:rPr lang="en-GB" dirty="0" smtClean="0"/>
              <a:t> is observed,  but fraction of traffic to such new </a:t>
            </a:r>
            <a:r>
              <a:rPr lang="en-GB" dirty="0" err="1" smtClean="0"/>
              <a:t>gTLDs</a:t>
            </a:r>
            <a:r>
              <a:rPr lang="en-GB" dirty="0" smtClean="0"/>
              <a:t> remains insignificant</a:t>
            </a:r>
            <a:endParaRPr lang="en-GB" noProof="0" dirty="0" smtClean="0"/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679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1" y="1617984"/>
            <a:ext cx="8096400" cy="4575964"/>
          </a:xfrm>
        </p:spPr>
        <p:txBody>
          <a:bodyPr/>
          <a:lstStyle/>
          <a:p>
            <a:pPr marL="0" indent="0">
              <a:buNone/>
            </a:pPr>
            <a:r>
              <a:rPr lang="en-GB" sz="1800" b="1" noProof="0" dirty="0" smtClean="0"/>
              <a:t>CDAR Project Team</a:t>
            </a:r>
          </a:p>
          <a:p>
            <a:pPr marL="0" indent="0">
              <a:buNone/>
            </a:pPr>
            <a:r>
              <a:rPr lang="en-GB" sz="1800" noProof="0" dirty="0" smtClean="0"/>
              <a:t>Bart </a:t>
            </a:r>
            <a:r>
              <a:rPr lang="en-GB" sz="1800" noProof="0" dirty="0" err="1" smtClean="0"/>
              <a:t>Gijsen</a:t>
            </a:r>
            <a:r>
              <a:rPr lang="en-GB" sz="1800" noProof="0" dirty="0" smtClean="0"/>
              <a:t> (TNO)</a:t>
            </a:r>
          </a:p>
          <a:p>
            <a:pPr marL="0" indent="0">
              <a:buNone/>
            </a:pPr>
            <a:r>
              <a:rPr lang="en-GB" sz="1800" noProof="0" dirty="0" err="1" smtClean="0"/>
              <a:t>Benno</a:t>
            </a:r>
            <a:r>
              <a:rPr lang="en-GB" sz="1800" noProof="0" dirty="0" smtClean="0"/>
              <a:t> </a:t>
            </a:r>
            <a:r>
              <a:rPr lang="en-GB" sz="1800" noProof="0" dirty="0" err="1" smtClean="0"/>
              <a:t>Overeinder</a:t>
            </a:r>
            <a:r>
              <a:rPr lang="en-GB" sz="1800" noProof="0" dirty="0" smtClean="0"/>
              <a:t> (NLnet Labs)</a:t>
            </a:r>
          </a:p>
          <a:p>
            <a:pPr marL="0" indent="0">
              <a:buNone/>
            </a:pPr>
            <a:r>
              <a:rPr lang="en-GB" sz="1800" noProof="0" dirty="0" err="1" smtClean="0"/>
              <a:t>Cristian</a:t>
            </a:r>
            <a:r>
              <a:rPr lang="en-GB" sz="1800" noProof="0" dirty="0" smtClean="0"/>
              <a:t> </a:t>
            </a:r>
            <a:r>
              <a:rPr lang="en-GB" sz="1800" noProof="0" dirty="0" err="1" smtClean="0"/>
              <a:t>Hesselman</a:t>
            </a:r>
            <a:r>
              <a:rPr lang="en-GB" sz="1800" noProof="0" dirty="0" smtClean="0"/>
              <a:t> (SIDN)</a:t>
            </a:r>
          </a:p>
          <a:p>
            <a:pPr marL="0" indent="0">
              <a:buNone/>
            </a:pPr>
            <a:r>
              <a:rPr lang="en-GB" sz="1800" noProof="0" dirty="0" err="1" smtClean="0"/>
              <a:t>Daniël</a:t>
            </a:r>
            <a:r>
              <a:rPr lang="en-GB" sz="1800" noProof="0" dirty="0" smtClean="0"/>
              <a:t> Worm (TNO)</a:t>
            </a:r>
          </a:p>
          <a:p>
            <a:pPr marL="0" indent="0">
              <a:buNone/>
            </a:pPr>
            <a:r>
              <a:rPr lang="en-GB" sz="1800" noProof="0" dirty="0" err="1" smtClean="0"/>
              <a:t>Giovane</a:t>
            </a:r>
            <a:r>
              <a:rPr lang="en-GB" sz="1800" noProof="0" dirty="0" smtClean="0"/>
              <a:t> </a:t>
            </a:r>
            <a:r>
              <a:rPr lang="en-GB" sz="1800" noProof="0" dirty="0" err="1" smtClean="0"/>
              <a:t>Moura</a:t>
            </a:r>
            <a:r>
              <a:rPr lang="en-GB" sz="1800" noProof="0" dirty="0" smtClean="0"/>
              <a:t> (SIDN)</a:t>
            </a:r>
          </a:p>
          <a:p>
            <a:pPr marL="0" indent="0">
              <a:buNone/>
            </a:pPr>
            <a:r>
              <a:rPr lang="en-GB" sz="1800" noProof="0" dirty="0" smtClean="0"/>
              <a:t>Jaap Akkerhuis (NLnet Labs)</a:t>
            </a:r>
          </a:p>
          <a:p>
            <a:pPr marL="0" indent="0">
              <a:buNone/>
            </a:pPr>
            <a:endParaRPr lang="en-GB" sz="1800" noProof="0" dirty="0" smtClean="0"/>
          </a:p>
          <a:p>
            <a:pPr marL="0" indent="0">
              <a:buNone/>
            </a:pPr>
            <a:endParaRPr lang="en-GB" sz="1800" noProof="0" dirty="0" smtClean="0"/>
          </a:p>
          <a:p>
            <a:pPr marL="0" indent="0">
              <a:buNone/>
            </a:pPr>
            <a:endParaRPr lang="en-GB" sz="1800" noProof="0" dirty="0" smtClean="0"/>
          </a:p>
          <a:p>
            <a:pPr marL="0" indent="0">
              <a:buNone/>
            </a:pPr>
            <a:r>
              <a:rPr lang="en-GB" sz="1800" b="1" noProof="0" dirty="0" smtClean="0"/>
              <a:t>Coordinator</a:t>
            </a:r>
          </a:p>
          <a:p>
            <a:pPr marL="0" indent="0">
              <a:buNone/>
            </a:pPr>
            <a:r>
              <a:rPr lang="en-GB" sz="1800" noProof="0" dirty="0" smtClean="0"/>
              <a:t>Bart </a:t>
            </a:r>
            <a:r>
              <a:rPr lang="en-GB" sz="1800" noProof="0" dirty="0" err="1" smtClean="0"/>
              <a:t>Gijsen</a:t>
            </a:r>
            <a:r>
              <a:rPr lang="en-GB" sz="1800" noProof="0" dirty="0" smtClean="0"/>
              <a:t> (</a:t>
            </a:r>
            <a:r>
              <a:rPr lang="en-GB" sz="1800" noProof="0" dirty="0" err="1" smtClean="0"/>
              <a:t>Msc</a:t>
            </a:r>
            <a:r>
              <a:rPr lang="en-GB" sz="1800" noProof="0" dirty="0" smtClean="0"/>
              <a:t>.)</a:t>
            </a:r>
          </a:p>
          <a:p>
            <a:pPr marL="0" indent="0">
              <a:buNone/>
            </a:pPr>
            <a:r>
              <a:rPr lang="en-GB" sz="1800" noProof="0" dirty="0" smtClean="0"/>
              <a:t>+31 6 53 72 52 18 </a:t>
            </a:r>
          </a:p>
          <a:p>
            <a:pPr marL="0" indent="0">
              <a:buNone/>
            </a:pPr>
            <a:r>
              <a:rPr lang="en-GB" sz="1800" noProof="0" dirty="0" err="1" smtClean="0"/>
              <a:t>bart.gijsen@tno.nl</a:t>
            </a:r>
            <a:endParaRPr lang="en-GB" sz="1800" noProof="0" dirty="0" smtClean="0"/>
          </a:p>
          <a:p>
            <a:pPr marL="0" indent="0">
              <a:buNone/>
            </a:pPr>
            <a:endParaRPr lang="en-GB" sz="1800" noProof="0" dirty="0" smtClean="0"/>
          </a:p>
          <a:p>
            <a:pPr marL="0" indent="0">
              <a:buNone/>
            </a:pPr>
            <a:r>
              <a:rPr lang="en-GB" sz="1800" b="1" noProof="0" dirty="0" smtClean="0"/>
              <a:t>CDAR Home:</a:t>
            </a:r>
            <a:r>
              <a:rPr lang="en-GB" sz="1800" noProof="0" dirty="0" smtClean="0"/>
              <a:t> http://</a:t>
            </a:r>
            <a:r>
              <a:rPr lang="en-GB" sz="1800" noProof="0" dirty="0" err="1" smtClean="0"/>
              <a:t>www.cdar.nl</a:t>
            </a:r>
            <a:endParaRPr lang="en-GB" sz="1800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</p:spPr>
        <p:txBody>
          <a:bodyPr/>
          <a:lstStyle/>
          <a:p>
            <a:r>
              <a:rPr lang="en-GB" noProof="0" smtClean="0"/>
              <a:t>Questions and Discussion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822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Breaking news!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The Draft Report has just been send to ICANN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Public comment period will start soon</a:t>
            </a:r>
          </a:p>
        </p:txBody>
      </p:sp>
    </p:spTree>
    <p:extLst>
      <p:ext uri="{BB962C8B-B14F-4D97-AF65-F5344CB8AC3E}">
        <p14:creationId xmlns:p14="http://schemas.microsoft.com/office/powerpoint/2010/main" val="395957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Hockey stick grow</a:t>
            </a:r>
            <a:endParaRPr lang="en-GB" dirty="0"/>
          </a:p>
        </p:txBody>
      </p:sp>
      <p:pic>
        <p:nvPicPr>
          <p:cNvPr id="6" name="Picture 2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" r="172"/>
          <a:stretch/>
        </p:blipFill>
        <p:spPr bwMode="auto">
          <a:xfrm>
            <a:off x="523860" y="1282768"/>
            <a:ext cx="8096279" cy="4739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17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Stability of the Root Server System</a:t>
            </a:r>
            <a:endParaRPr lang="en-GB" noProof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281356"/>
            <a:ext cx="8420115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Stability levels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7" t="23078" r="50382" b="28858"/>
          <a:stretch/>
        </p:blipFill>
        <p:spPr bwMode="auto">
          <a:xfrm>
            <a:off x="466709" y="1776518"/>
            <a:ext cx="5495941" cy="406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29324" y="2231156"/>
            <a:ext cx="2781299" cy="142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8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6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3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0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38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26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13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1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Illustration of the distinction between macroscopic and microscopic scale for RSS stability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9925" y="2299335"/>
            <a:ext cx="5876922" cy="2321105"/>
            <a:chOff x="3209925" y="2299335"/>
            <a:chExt cx="5876922" cy="232110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209925" y="3007995"/>
              <a:ext cx="1028700" cy="1396092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231005" y="2299335"/>
              <a:ext cx="1379220" cy="71628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810248" y="3963215"/>
              <a:ext cx="3276599" cy="6572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>
              <a:defPPr>
                <a:defRPr lang="en-US"/>
              </a:defPPr>
              <a:lvl1pPr marL="0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8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6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3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0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38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26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13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1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Example of RSS stability level: </a:t>
              </a:r>
            </a:p>
            <a:p>
              <a:pPr algn="ctr"/>
              <a: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Nov./Dec. ‘15 attack traffic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4638675" y="2922270"/>
              <a:ext cx="1323975" cy="955220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81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Possible Impact of New gTLD</a:t>
            </a:r>
            <a:endParaRPr lang="en-GB" noProof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524000"/>
            <a:ext cx="8420115" cy="4498498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Analysis of a range of RSS stability indicators</a:t>
            </a:r>
          </a:p>
          <a:p>
            <a:pPr lvl="1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As observed from the ‘outside’</a:t>
            </a: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95700" y="2305050"/>
            <a:ext cx="1819274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RSS stability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1609725" y="4327732"/>
            <a:ext cx="1920946" cy="6919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Query rate stability</a:t>
            </a:r>
          </a:p>
        </p:txBody>
      </p:sp>
      <p:sp>
        <p:nvSpPr>
          <p:cNvPr id="14" name="Oval 13"/>
          <p:cNvSpPr/>
          <p:nvPr/>
        </p:nvSpPr>
        <p:spPr>
          <a:xfrm>
            <a:off x="5495925" y="3219448"/>
            <a:ext cx="2057400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DNS Data correctness</a:t>
            </a:r>
          </a:p>
        </p:txBody>
      </p:sp>
      <p:sp>
        <p:nvSpPr>
          <p:cNvPr id="15" name="Oval 14"/>
          <p:cNvSpPr/>
          <p:nvPr/>
        </p:nvSpPr>
        <p:spPr>
          <a:xfrm>
            <a:off x="1028701" y="5086350"/>
            <a:ext cx="971549" cy="6122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Valid queries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7401" y="5257800"/>
            <a:ext cx="952499" cy="6122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Invalid queries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76574" y="5114925"/>
            <a:ext cx="1181102" cy="62182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Incidental queries</a:t>
            </a:r>
          </a:p>
        </p:txBody>
      </p:sp>
      <p:cxnSp>
        <p:nvCxnSpPr>
          <p:cNvPr id="11" name="Straight Arrow Connector 10"/>
          <p:cNvCxnSpPr>
            <a:stCxn id="15" idx="0"/>
            <a:endCxn id="13" idx="3"/>
          </p:cNvCxnSpPr>
          <p:nvPr/>
        </p:nvCxnSpPr>
        <p:spPr>
          <a:xfrm flipV="1">
            <a:off x="1514476" y="4918340"/>
            <a:ext cx="376565" cy="16801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13" idx="4"/>
          </p:cNvCxnSpPr>
          <p:nvPr/>
        </p:nvCxnSpPr>
        <p:spPr>
          <a:xfrm flipV="1">
            <a:off x="2533651" y="5019672"/>
            <a:ext cx="36547" cy="2381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3" idx="5"/>
          </p:cNvCxnSpPr>
          <p:nvPr/>
        </p:nvCxnSpPr>
        <p:spPr>
          <a:xfrm flipH="1" flipV="1">
            <a:off x="3249355" y="4918340"/>
            <a:ext cx="417770" cy="19658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644824" y="4476750"/>
            <a:ext cx="1632275" cy="647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Accuracy of root data</a:t>
            </a:r>
          </a:p>
        </p:txBody>
      </p:sp>
      <p:cxnSp>
        <p:nvCxnSpPr>
          <p:cNvPr id="29" name="Straight Arrow Connector 28"/>
          <p:cNvCxnSpPr>
            <a:stCxn id="40" idx="1"/>
            <a:endCxn id="14" idx="5"/>
          </p:cNvCxnSpPr>
          <p:nvPr/>
        </p:nvCxnSpPr>
        <p:spPr>
          <a:xfrm flipH="1" flipV="1">
            <a:off x="7252026" y="4032457"/>
            <a:ext cx="365786" cy="37492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1"/>
            <a:endCxn id="8" idx="5"/>
          </p:cNvCxnSpPr>
          <p:nvPr/>
        </p:nvCxnSpPr>
        <p:spPr>
          <a:xfrm flipH="1" flipV="1">
            <a:off x="5248547" y="3118059"/>
            <a:ext cx="548677" cy="24087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7"/>
            <a:endCxn id="8" idx="3"/>
          </p:cNvCxnSpPr>
          <p:nvPr/>
        </p:nvCxnSpPr>
        <p:spPr>
          <a:xfrm flipV="1">
            <a:off x="3643439" y="3118059"/>
            <a:ext cx="318688" cy="17759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0"/>
            <a:endCxn id="14" idx="4"/>
          </p:cNvCxnSpPr>
          <p:nvPr/>
        </p:nvCxnSpPr>
        <p:spPr>
          <a:xfrm flipV="1">
            <a:off x="6460962" y="4171947"/>
            <a:ext cx="63663" cy="30480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429500" y="4305300"/>
            <a:ext cx="1285876" cy="6970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Broken chain</a:t>
            </a:r>
          </a:p>
        </p:txBody>
      </p:sp>
      <p:sp>
        <p:nvSpPr>
          <p:cNvPr id="19" name="Oval 18"/>
          <p:cNvSpPr/>
          <p:nvPr/>
        </p:nvSpPr>
        <p:spPr>
          <a:xfrm>
            <a:off x="376287" y="3846723"/>
            <a:ext cx="1409700" cy="7429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Missing responses</a:t>
            </a:r>
          </a:p>
        </p:txBody>
      </p:sp>
      <p:sp>
        <p:nvSpPr>
          <p:cNvPr id="21" name="Oval 20"/>
          <p:cNvSpPr/>
          <p:nvPr/>
        </p:nvSpPr>
        <p:spPr>
          <a:xfrm>
            <a:off x="1785987" y="3156159"/>
            <a:ext cx="2176140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Operational stability</a:t>
            </a:r>
          </a:p>
        </p:txBody>
      </p:sp>
      <p:cxnSp>
        <p:nvCxnSpPr>
          <p:cNvPr id="33" name="Straight Arrow Connector 32"/>
          <p:cNvCxnSpPr>
            <a:stCxn id="19" idx="0"/>
            <a:endCxn id="21" idx="2"/>
          </p:cNvCxnSpPr>
          <p:nvPr/>
        </p:nvCxnSpPr>
        <p:spPr>
          <a:xfrm flipV="1">
            <a:off x="1081137" y="3632409"/>
            <a:ext cx="704850" cy="2143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0"/>
            <a:endCxn id="21" idx="4"/>
          </p:cNvCxnSpPr>
          <p:nvPr/>
        </p:nvCxnSpPr>
        <p:spPr>
          <a:xfrm flipV="1">
            <a:off x="2570198" y="4108658"/>
            <a:ext cx="303859" cy="21907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51614" y="4074897"/>
            <a:ext cx="1838702" cy="6919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Response time stability</a:t>
            </a:r>
          </a:p>
        </p:txBody>
      </p:sp>
      <p:cxnSp>
        <p:nvCxnSpPr>
          <p:cNvPr id="47" name="Straight Arrow Connector 46"/>
          <p:cNvCxnSpPr>
            <a:stCxn id="43" idx="1"/>
            <a:endCxn id="21" idx="5"/>
          </p:cNvCxnSpPr>
          <p:nvPr/>
        </p:nvCxnSpPr>
        <p:spPr>
          <a:xfrm flipH="1" flipV="1">
            <a:off x="3643439" y="3969168"/>
            <a:ext cx="177447" cy="20706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5657852" y="5279548"/>
            <a:ext cx="866773" cy="590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Zero-error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99" name="Straight Arrow Connector 98"/>
          <p:cNvCxnSpPr>
            <a:stCxn id="95" idx="7"/>
            <a:endCxn id="28" idx="4"/>
          </p:cNvCxnSpPr>
          <p:nvPr/>
        </p:nvCxnSpPr>
        <p:spPr>
          <a:xfrm flipV="1">
            <a:off x="6397689" y="5124450"/>
            <a:ext cx="63273" cy="2415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6657975" y="5286039"/>
            <a:ext cx="1409699" cy="34593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Consistency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04" name="Straight Arrow Connector 103"/>
          <p:cNvCxnSpPr>
            <a:stCxn id="103" idx="0"/>
            <a:endCxn id="28" idx="5"/>
          </p:cNvCxnSpPr>
          <p:nvPr/>
        </p:nvCxnSpPr>
        <p:spPr>
          <a:xfrm flipH="1" flipV="1">
            <a:off x="7038058" y="5029597"/>
            <a:ext cx="324767" cy="2564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smtClean="0"/>
              <a:t>Precaution: Limitations of Data Used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38" tIns="45718" rIns="91438" bIns="45718" rtlCol="0">
            <a:noAutofit/>
          </a:bodyPr>
          <a:lstStyle/>
          <a:p>
            <a:r>
              <a:rPr lang="en-GB" noProof="0" smtClean="0"/>
              <a:t>Limited data accuracy</a:t>
            </a:r>
          </a:p>
          <a:p>
            <a:pPr lvl="1"/>
            <a:r>
              <a:rPr lang="en-GB" noProof="0" smtClean="0"/>
              <a:t>Measurement breakdowns don’t always add up to the total</a:t>
            </a:r>
            <a:endParaRPr lang="en-GB" noProof="0" smtClean="0">
              <a:solidFill>
                <a:srgbClr val="FF0000"/>
              </a:solidFill>
            </a:endParaRPr>
          </a:p>
          <a:p>
            <a:pPr lvl="1"/>
            <a:r>
              <a:rPr lang="en-GB" noProof="0" smtClean="0"/>
              <a:t>Different data collection methods lead to different results</a:t>
            </a:r>
          </a:p>
          <a:p>
            <a:endParaRPr lang="en-GB" noProof="0" smtClean="0"/>
          </a:p>
          <a:p>
            <a:r>
              <a:rPr lang="en-GB" noProof="0" smtClean="0"/>
              <a:t>Incomplete </a:t>
            </a:r>
          </a:p>
          <a:p>
            <a:pPr lvl="1"/>
            <a:r>
              <a:rPr lang="en-GB" noProof="0" smtClean="0"/>
              <a:t>Collected data sets are not always complete</a:t>
            </a:r>
          </a:p>
          <a:p>
            <a:pPr lvl="1"/>
            <a:r>
              <a:rPr lang="en-GB" noProof="0" smtClean="0"/>
              <a:t>Not all relevant partners contribute to RSSAC002, DITL etc</a:t>
            </a:r>
          </a:p>
          <a:p>
            <a:pPr lvl="1"/>
            <a:r>
              <a:rPr lang="en-GB" noProof="0" smtClean="0"/>
              <a:t>History of some data sets is relatively short</a:t>
            </a:r>
          </a:p>
          <a:p>
            <a:endParaRPr lang="en-GB" noProof="0" smtClean="0"/>
          </a:p>
          <a:p>
            <a:r>
              <a:rPr lang="en-GB" noProof="0" smtClean="0"/>
              <a:t>Lack of standardized data format</a:t>
            </a:r>
          </a:p>
          <a:p>
            <a:pPr lvl="1"/>
            <a:r>
              <a:rPr lang="en-GB" noProof="0" smtClean="0"/>
              <a:t>Different sources use different data formats and collection</a:t>
            </a:r>
          </a:p>
          <a:p>
            <a:pPr lvl="1"/>
            <a:r>
              <a:rPr lang="en-GB" noProof="0" smtClean="0"/>
              <a:t>Is improving with RSSAC002 and DITL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011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1" y="1285874"/>
            <a:ext cx="6838761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CDAR Analyses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716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1" y="1285874"/>
            <a:ext cx="6838761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CDAR Analyses Presented Today</a:t>
            </a:r>
            <a:endParaRPr lang="en-GB" noProof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584" y="1285875"/>
            <a:ext cx="8029591" cy="4962524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impact of increased number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TLDs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rate to the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root?</a:t>
            </a:r>
          </a:p>
          <a:p>
            <a:pPr marL="0" indent="0">
              <a:buNone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Is the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ratio between #domains in a TLD and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rate to the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 comparable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for New gTLDs and other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</a:p>
          <a:p>
            <a:pPr marL="0" indent="0">
              <a:buNone/>
            </a:pPr>
            <a:endParaRPr lang="en-US" sz="5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Are cache </a:t>
            </a:r>
            <a:r>
              <a:rPr lang="en-US" sz="1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hit rates for New gTLDs 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comparable </a:t>
            </a:r>
            <a:r>
              <a:rPr lang="en-US" sz="1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 cache hit rates for other 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impact of a new </a:t>
            </a:r>
            <a:r>
              <a:rPr 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gTLD’s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initial delegation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the RZF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rate to the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 (in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delegation period)?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5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impact of a new </a:t>
            </a:r>
            <a:r>
              <a:rPr lang="en-US" sz="14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gTLD’s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initial </a:t>
            </a:r>
            <a:r>
              <a:rPr lang="en-US" sz="14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delegation 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the RTT? 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 DNSSEC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validation errors (broken chain)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occur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more frequently for New gTLDs, than for other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</a:p>
          <a:p>
            <a:pPr marL="0" indent="0">
              <a:buNone/>
            </a:pPr>
            <a:endParaRPr lang="en-US" sz="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</a:t>
            </a:r>
            <a:r>
              <a:rPr lang="en-US" sz="14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behaviour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resolvers with validation errors? 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  <a:p>
            <a:pPr marL="400038" lvl="1" indent="0">
              <a:buNone/>
            </a:pP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Does the query type distribution for queries to new </a:t>
            </a:r>
            <a:r>
              <a:rPr 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gTLDs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differ from the query type distribution for queries to other TLDs?</a:t>
            </a:r>
          </a:p>
          <a:p>
            <a:pPr marL="809625" indent="-809625">
              <a:buNone/>
            </a:pP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Is there a geographic affinity for geographic new </a:t>
            </a:r>
            <a:r>
              <a:rPr lang="en-US" sz="16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gTLDs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?</a:t>
            </a:r>
          </a:p>
          <a:p>
            <a:pPr marL="809625" indent="-809625">
              <a:buNone/>
            </a:pP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8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95F19E6E06F479F6F871C96F00953" ma:contentTypeVersion="0" ma:contentTypeDescription="Create a new document." ma:contentTypeScope="" ma:versionID="7df87cc23f8cfd922aca758d7399ba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3c855dca9bfab792097b9f965e483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74BB3-5713-4B5F-B73C-CC8A06DB8369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FC4A55-5565-44CD-B817-5B923B152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C2841-783A-4955-AEA4-0C65591EF0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Blanco</Template>
  <TotalTime>7070</TotalTime>
  <Words>1580</Words>
  <Application>Microsoft Macintosh PowerPoint</Application>
  <PresentationFormat>Brief (216 x 279 mm)</PresentationFormat>
  <Paragraphs>284</Paragraphs>
  <Slides>24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Blanco</vt:lpstr>
      <vt:lpstr>1_Blanco</vt:lpstr>
      <vt:lpstr>2_Blanco</vt:lpstr>
      <vt:lpstr>CDAR Continuous Data-driven Analysis of Root Stability</vt:lpstr>
      <vt:lpstr>CDAR Study</vt:lpstr>
      <vt:lpstr>Breaking news!</vt:lpstr>
      <vt:lpstr>Hockey stick grow</vt:lpstr>
      <vt:lpstr>Stability of the Root Server System</vt:lpstr>
      <vt:lpstr>Possible Impact of New gTLD</vt:lpstr>
      <vt:lpstr>Precaution: Limitations of Data Used</vt:lpstr>
      <vt:lpstr>CDAR Analyses</vt:lpstr>
      <vt:lpstr>CDAR Analyses Presented Today</vt:lpstr>
      <vt:lpstr>New gTLD Queries to the Root</vt:lpstr>
      <vt:lpstr>Rule of Thumb for Valid Query Rates</vt:lpstr>
      <vt:lpstr>Rule of Thumb for Valid Query Rates</vt:lpstr>
      <vt:lpstr>Impact of Initial Delegation (Query Rate)</vt:lpstr>
      <vt:lpstr>Impact of Initial Delegation (RTT)</vt:lpstr>
      <vt:lpstr>Impact on DNS Data Correctness</vt:lpstr>
      <vt:lpstr>Query type distribution (by transport)</vt:lpstr>
      <vt:lpstr>Query type distribution (by RRType)</vt:lpstr>
      <vt:lpstr>A selection of geographic new gTLDs</vt:lpstr>
      <vt:lpstr>F-root, DITL 2016</vt:lpstr>
      <vt:lpstr>Observations about data</vt:lpstr>
      <vt:lpstr>SAC046</vt:lpstr>
      <vt:lpstr>Suggested Next Steps</vt:lpstr>
      <vt:lpstr>Summary</vt:lpstr>
      <vt:lpstr>Questions and Discussion</vt:lpstr>
    </vt:vector>
  </TitlesOfParts>
  <Company>SIDN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Bestuursplanning</dc:title>
  <dc:creator>Cristian Hesselman</dc:creator>
  <cp:lastModifiedBy>Jaap Akkerhuis</cp:lastModifiedBy>
  <cp:revision>2070</cp:revision>
  <cp:lastPrinted>2015-10-27T08:01:35Z</cp:lastPrinted>
  <dcterms:created xsi:type="dcterms:W3CDTF">2013-01-24T13:47:09Z</dcterms:created>
  <dcterms:modified xsi:type="dcterms:W3CDTF">2016-10-26T17:25:33Z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0x0101005D695F19E6E06F479F6F871C96F00953</vt:lpwstr>
  </property>
  <property fmtid="{D5CDD505-2E9C-101B-9397-08002B2CF9AE}" pid="4" name="Order">
    <vt:r8>886500</vt:r8>
  </property>
  <property fmtid="{D5CDD505-2E9C-101B-9397-08002B2CF9AE}" pid="5" name="SharedWithInternal">
    <vt:lpwstr/>
  </property>
</Properties>
</file>