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9" r:id="rId2"/>
  </p:sldMasterIdLst>
  <p:notesMasterIdLst>
    <p:notesMasterId r:id="rId34"/>
  </p:notesMasterIdLst>
  <p:handoutMasterIdLst>
    <p:handoutMasterId r:id="rId35"/>
  </p:handoutMasterIdLst>
  <p:sldIdLst>
    <p:sldId id="275" r:id="rId3"/>
    <p:sldId id="450" r:id="rId4"/>
    <p:sldId id="496" r:id="rId5"/>
    <p:sldId id="514" r:id="rId6"/>
    <p:sldId id="515" r:id="rId7"/>
    <p:sldId id="516" r:id="rId8"/>
    <p:sldId id="567" r:id="rId9"/>
    <p:sldId id="568" r:id="rId10"/>
    <p:sldId id="505" r:id="rId11"/>
    <p:sldId id="546" r:id="rId12"/>
    <p:sldId id="466" r:id="rId13"/>
    <p:sldId id="527" r:id="rId14"/>
    <p:sldId id="493" r:id="rId15"/>
    <p:sldId id="571" r:id="rId16"/>
    <p:sldId id="575" r:id="rId17"/>
    <p:sldId id="552" r:id="rId18"/>
    <p:sldId id="537" r:id="rId19"/>
    <p:sldId id="457" r:id="rId20"/>
    <p:sldId id="519" r:id="rId21"/>
    <p:sldId id="572" r:id="rId22"/>
    <p:sldId id="586" r:id="rId23"/>
    <p:sldId id="593" r:id="rId24"/>
    <p:sldId id="594" r:id="rId25"/>
    <p:sldId id="595" r:id="rId26"/>
    <p:sldId id="592" r:id="rId27"/>
    <p:sldId id="585" r:id="rId28"/>
    <p:sldId id="561" r:id="rId29"/>
    <p:sldId id="587" r:id="rId30"/>
    <p:sldId id="596" r:id="rId31"/>
    <p:sldId id="597" r:id="rId32"/>
    <p:sldId id="589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6F0"/>
    <a:srgbClr val="D8FDC4"/>
    <a:srgbClr val="D5FC79"/>
    <a:srgbClr val="929000"/>
    <a:srgbClr val="DDDDFF"/>
    <a:srgbClr val="F8F7F9"/>
    <a:srgbClr val="FFFFFF"/>
    <a:srgbClr val="009193"/>
    <a:srgbClr val="3332CD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423" autoAdjust="0"/>
    <p:restoredTop sz="92281" autoAdjust="0"/>
  </p:normalViewPr>
  <p:slideViewPr>
    <p:cSldViewPr>
      <p:cViewPr>
        <p:scale>
          <a:sx n="154" d="100"/>
          <a:sy n="154" d="100"/>
        </p:scale>
        <p:origin x="276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200" d="100"/>
        <a:sy n="200" d="100"/>
      </p:scale>
      <p:origin x="0" y="23456"/>
    </p:cViewPr>
  </p:sorterViewPr>
  <p:notesViewPr>
    <p:cSldViewPr>
      <p:cViewPr varScale="1">
        <p:scale>
          <a:sx n="115" d="100"/>
          <a:sy n="115" d="100"/>
        </p:scale>
        <p:origin x="401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AD367-E863-D048-BF7D-0A5BA6FFA031}" type="datetime1">
              <a:rPr lang="es-ES" smtClean="0"/>
              <a:t>25/10/16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13D3E-1579-445A-A3B4-B9DAED84C5F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3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A719B-59C2-7E45-911A-AF0126BE1BDC}" type="datetime1">
              <a:rPr lang="es-ES" smtClean="0"/>
              <a:t>25/10/16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77AC8-0D53-4C99-B17D-B39905D62C8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23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362D7-637C-4942-9B0E-1DE73DA64723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1675"/>
            <a:ext cx="4575175" cy="34305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4587"/>
          </a:xfrm>
          <a:noFill/>
          <a:ln/>
        </p:spPr>
        <p:txBody>
          <a:bodyPr/>
          <a:lstStyle/>
          <a:p>
            <a:pPr eaLnBrk="1" hangingPunct="1"/>
            <a:endParaRPr lang="ca-E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3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sz="1800" dirty="0" smtClean="0"/>
              <a:t>Configuración de los optimizadores:</a:t>
            </a:r>
          </a:p>
          <a:p>
            <a:pPr lvl="2"/>
            <a:r>
              <a:rPr lang="es-ES" sz="1000" dirty="0" err="1" smtClean="0">
                <a:cs typeface="Arial" pitchFamily="34" charset="0"/>
              </a:rPr>
              <a:t>thrnum</a:t>
            </a:r>
            <a:r>
              <a:rPr lang="es-ES" sz="1000" dirty="0" smtClean="0">
                <a:cs typeface="Arial" pitchFamily="34" charset="0"/>
              </a:rPr>
              <a:t> 1</a:t>
            </a:r>
          </a:p>
          <a:p>
            <a:pPr lvl="2"/>
            <a:r>
              <a:rPr lang="es-ES" sz="1000" dirty="0" err="1" smtClean="0">
                <a:cs typeface="Arial" pitchFamily="34" charset="0"/>
              </a:rPr>
              <a:t>num_pkt_cache_size</a:t>
            </a:r>
            <a:r>
              <a:rPr lang="es-ES" sz="1000" dirty="0" smtClean="0">
                <a:cs typeface="Arial" pitchFamily="34" charset="0"/>
              </a:rPr>
              <a:t> 262144</a:t>
            </a:r>
          </a:p>
          <a:p>
            <a:pPr lvl="2"/>
            <a:r>
              <a:rPr lang="es-ES" sz="1000" dirty="0" err="1" smtClean="0">
                <a:cs typeface="Arial" pitchFamily="34" charset="0"/>
              </a:rPr>
              <a:t>pkt_size</a:t>
            </a:r>
            <a:r>
              <a:rPr lang="es-ES" sz="1000" dirty="0" smtClean="0">
                <a:cs typeface="Arial" pitchFamily="34" charset="0"/>
              </a:rPr>
              <a:t> 1500</a:t>
            </a:r>
          </a:p>
          <a:p>
            <a:pPr lvl="2"/>
            <a:r>
              <a:rPr lang="es-ES" sz="1000" dirty="0" err="1" smtClean="0">
                <a:cs typeface="Arial" pitchFamily="34" charset="0"/>
              </a:rPr>
              <a:t>fp_per_pkt</a:t>
            </a:r>
            <a:r>
              <a:rPr lang="es-ES" sz="1000" dirty="0" smtClean="0">
                <a:cs typeface="Arial" pitchFamily="34" charset="0"/>
              </a:rPr>
              <a:t> 32</a:t>
            </a:r>
          </a:p>
          <a:p>
            <a:pPr lvl="2"/>
            <a:r>
              <a:rPr lang="es-ES" sz="1000" dirty="0" err="1" smtClean="0">
                <a:cs typeface="Arial" pitchFamily="34" charset="0"/>
              </a:rPr>
              <a:t>fps_factor</a:t>
            </a:r>
            <a:r>
              <a:rPr lang="es-ES" sz="1000" dirty="0" smtClean="0">
                <a:cs typeface="Arial" pitchFamily="34" charset="0"/>
              </a:rPr>
              <a:t> 2</a:t>
            </a:r>
          </a:p>
          <a:p>
            <a:pPr lvl="1"/>
            <a:r>
              <a:rPr lang="es-ES" sz="1400" dirty="0" smtClean="0">
                <a:cs typeface="Arial" pitchFamily="34" charset="0"/>
              </a:rPr>
              <a:t>Ocupación en memoria de cada optimizador: 3 </a:t>
            </a:r>
            <a:r>
              <a:rPr lang="es-ES" sz="1400" dirty="0" err="1" smtClean="0">
                <a:cs typeface="Arial" pitchFamily="34" charset="0"/>
              </a:rPr>
              <a:t>GBs</a:t>
            </a:r>
            <a:r>
              <a:rPr lang="es-ES" sz="1400" dirty="0" smtClean="0">
                <a:cs typeface="Arial" pitchFamily="34" charset="0"/>
              </a:rPr>
              <a:t> (fórmula: 2 x </a:t>
            </a:r>
            <a:r>
              <a:rPr lang="es-ES" sz="1400" dirty="0" err="1" smtClean="0">
                <a:cs typeface="Arial" pitchFamily="34" charset="0"/>
              </a:rPr>
              <a:t>thrnum</a:t>
            </a:r>
            <a:r>
              <a:rPr lang="es-ES" sz="1400" dirty="0" smtClean="0">
                <a:cs typeface="Arial" pitchFamily="34" charset="0"/>
              </a:rPr>
              <a:t> x </a:t>
            </a:r>
            <a:r>
              <a:rPr lang="es-ES" sz="1400" dirty="0" err="1" smtClean="0">
                <a:cs typeface="Arial" pitchFamily="34" charset="0"/>
              </a:rPr>
              <a:t>num_pkt_cache_size</a:t>
            </a:r>
            <a:r>
              <a:rPr lang="es-ES" sz="1400" dirty="0" smtClean="0">
                <a:cs typeface="Arial" pitchFamily="34" charset="0"/>
              </a:rPr>
              <a:t> x (</a:t>
            </a:r>
            <a:r>
              <a:rPr lang="es-ES" sz="1400" dirty="0" err="1" smtClean="0">
                <a:cs typeface="Arial" pitchFamily="34" charset="0"/>
              </a:rPr>
              <a:t>pkt_size</a:t>
            </a:r>
            <a:r>
              <a:rPr lang="es-ES" sz="1400" dirty="0" smtClean="0">
                <a:cs typeface="Arial" pitchFamily="34" charset="0"/>
              </a:rPr>
              <a:t> + 64 x </a:t>
            </a:r>
            <a:r>
              <a:rPr lang="es-ES" sz="1400" dirty="0" err="1" smtClean="0">
                <a:cs typeface="Arial" pitchFamily="34" charset="0"/>
              </a:rPr>
              <a:t>fp_per_pkt</a:t>
            </a:r>
            <a:r>
              <a:rPr lang="es-ES" sz="1400" dirty="0" smtClean="0">
                <a:cs typeface="Arial" pitchFamily="34" charset="0"/>
              </a:rPr>
              <a:t> x </a:t>
            </a:r>
            <a:r>
              <a:rPr lang="es-ES" sz="1400" dirty="0" err="1" smtClean="0">
                <a:cs typeface="Arial" pitchFamily="34" charset="0"/>
              </a:rPr>
              <a:t>fps_factor</a:t>
            </a:r>
            <a:r>
              <a:rPr lang="es-ES" sz="1400" dirty="0" smtClean="0">
                <a:cs typeface="Arial" pitchFamily="34" charset="0"/>
              </a:rPr>
              <a:t>).</a:t>
            </a:r>
          </a:p>
          <a:p>
            <a:pPr lvl="1"/>
            <a:r>
              <a:rPr lang="es-ES" sz="1400" dirty="0" smtClean="0">
                <a:cs typeface="Arial" pitchFamily="34" charset="0"/>
              </a:rPr>
              <a:t>Limitación de CPU al 25% para cada optimizador.</a:t>
            </a:r>
          </a:p>
          <a:p>
            <a:pPr lvl="1"/>
            <a:r>
              <a:rPr lang="es-ES" sz="1400" dirty="0" smtClean="0">
                <a:cs typeface="Arial" pitchFamily="34" charset="0"/>
              </a:rPr>
              <a:t>Se comparará dos modos de optimización:</a:t>
            </a:r>
          </a:p>
          <a:p>
            <a:pPr lvl="2"/>
            <a:r>
              <a:rPr lang="es-ES" sz="1000" dirty="0" smtClean="0">
                <a:cs typeface="Arial" pitchFamily="34" charset="0"/>
              </a:rPr>
              <a:t>Solo </a:t>
            </a:r>
            <a:r>
              <a:rPr lang="es-ES" sz="1000" dirty="0" err="1" smtClean="0">
                <a:cs typeface="Arial" pitchFamily="34" charset="0"/>
              </a:rPr>
              <a:t>deduplicación</a:t>
            </a:r>
            <a:endParaRPr lang="es-ES" sz="1000" dirty="0" smtClean="0">
              <a:cs typeface="Arial" pitchFamily="34" charset="0"/>
            </a:endParaRPr>
          </a:p>
          <a:p>
            <a:pPr lvl="2"/>
            <a:r>
              <a:rPr lang="es-ES" sz="1000" dirty="0" smtClean="0">
                <a:cs typeface="Arial" pitchFamily="34" charset="0"/>
              </a:rPr>
              <a:t>Combinada: Deduplicación + Compresión.</a:t>
            </a:r>
          </a:p>
          <a:p>
            <a:r>
              <a:rPr lang="es-ES" sz="1800" dirty="0" smtClean="0"/>
              <a:t>Ficheros de pruebas: Silesia Corpus.</a:t>
            </a:r>
          </a:p>
          <a:p>
            <a:pPr lvl="1"/>
            <a:r>
              <a:rPr lang="es-ES" sz="1400" dirty="0" smtClean="0"/>
              <a:t>Se trata de un conjunto de ficheros que engloban los tipos de datos típicos usados hoy en día:</a:t>
            </a:r>
          </a:p>
          <a:p>
            <a:pPr lvl="1"/>
            <a:r>
              <a:rPr lang="es-ES" sz="1400" dirty="0" smtClean="0"/>
              <a:t>Tamaño: 211 </a:t>
            </a:r>
            <a:r>
              <a:rPr lang="es-ES" sz="1400" dirty="0" err="1" smtClean="0"/>
              <a:t>MBs</a:t>
            </a:r>
            <a:r>
              <a:rPr lang="es-ES" sz="1400" dirty="0" smtClean="0"/>
              <a:t>.</a:t>
            </a:r>
          </a:p>
          <a:p>
            <a:r>
              <a:rPr lang="es-ES" sz="1800" dirty="0" smtClean="0"/>
              <a:t>Transferencias:</a:t>
            </a:r>
          </a:p>
          <a:p>
            <a:pPr lvl="1"/>
            <a:r>
              <a:rPr lang="es-ES" sz="1400" dirty="0" smtClean="0"/>
              <a:t>h21 -&gt; h11</a:t>
            </a:r>
          </a:p>
          <a:p>
            <a:pPr lvl="1"/>
            <a:r>
              <a:rPr lang="es-ES" sz="1400" dirty="0" smtClean="0"/>
              <a:t>h22 -&gt; h12</a:t>
            </a:r>
          </a:p>
          <a:p>
            <a:pPr lvl="1"/>
            <a:r>
              <a:rPr lang="es-ES" sz="1400" dirty="0" smtClean="0"/>
              <a:t>h23 -&gt; h13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AC8-0D53-4C99-B17D-B39905D62C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1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AC8-0D53-4C99-B17D-B39905D62C8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4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AC8-0D53-4C99-B17D-B39905D62C8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15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AC8-0D53-4C99-B17D-B39905D62C8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83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AC8-0D53-4C99-B17D-B39905D62C8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7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38575" y="9410700"/>
            <a:ext cx="2933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4" tIns="46023" rIns="92044" bIns="46023" anchor="b"/>
          <a:lstStyle>
            <a:lvl1pPr defTabSz="912813"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2813"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2813"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2813"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2813" eaLnBrk="0" hangingPunct="0"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79CEEB13-2716-104D-ACD1-B0D015F6F2B5}" type="slidenum">
              <a:rPr lang="es-ES_tradnl" altLang="es-ES_tradnl" sz="1100">
                <a:solidFill>
                  <a:schemeClr val="tx1"/>
                </a:solidFill>
                <a:latin typeface="Times New Roman" charset="0"/>
              </a:rPr>
              <a:pPr algn="r"/>
              <a:t>26</a:t>
            </a:fld>
            <a:endParaRPr lang="es-ES_tradnl" altLang="es-ES_tradnl" sz="11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_tradnl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963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2CCED-1C39-734A-BAC6-4B967F988A74}" type="slidenum">
              <a:rPr lang="es-ES_tradnl"/>
              <a:pPr/>
              <a:t>27</a:t>
            </a:fld>
            <a:endParaRPr lang="es-ES_tradnl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68825" cy="342582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924" y="4341521"/>
            <a:ext cx="5036152" cy="4114587"/>
          </a:xfrm>
          <a:noFill/>
          <a:ln/>
        </p:spPr>
        <p:txBody>
          <a:bodyPr/>
          <a:lstStyle/>
          <a:p>
            <a:pPr eaLnBrk="1" hangingPunct="1"/>
            <a:endParaRPr lang="es-E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66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362D7-637C-4942-9B0E-1DE73DA64723}" type="slidenum">
              <a:rPr lang="es-ES_tradnl"/>
              <a:pPr/>
              <a:t>31</a:t>
            </a:fld>
            <a:endParaRPr lang="es-ES_tradnl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1675"/>
            <a:ext cx="4575175" cy="34305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58" y="4344358"/>
            <a:ext cx="5033085" cy="4114587"/>
          </a:xfrm>
          <a:noFill/>
          <a:ln/>
        </p:spPr>
        <p:txBody>
          <a:bodyPr/>
          <a:lstStyle/>
          <a:p>
            <a:pPr eaLnBrk="1" hangingPunct="1"/>
            <a:endParaRPr lang="ca-E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3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Software </a:t>
            </a:r>
            <a:r>
              <a:rPr lang="en-GB" sz="1800" dirty="0" err="1" smtClean="0"/>
              <a:t>libre</a:t>
            </a:r>
            <a:r>
              <a:rPr lang="en-GB" sz="1800" dirty="0" smtClean="0"/>
              <a:t> para la </a:t>
            </a:r>
            <a:r>
              <a:rPr lang="en-GB" sz="1800" dirty="0" err="1" smtClean="0"/>
              <a:t>optimización</a:t>
            </a:r>
            <a:r>
              <a:rPr lang="en-GB" sz="1800" dirty="0" smtClean="0"/>
              <a:t> WAN (4m)</a:t>
            </a:r>
          </a:p>
          <a:p>
            <a:pPr lvl="1"/>
            <a:r>
              <a:rPr lang="en-GB" sz="1600" dirty="0" err="1" smtClean="0"/>
              <a:t>Mencionar</a:t>
            </a:r>
            <a:r>
              <a:rPr lang="en-GB" sz="1600" dirty="0" smtClean="0"/>
              <a:t> </a:t>
            </a:r>
            <a:r>
              <a:rPr lang="en-GB" sz="1600" dirty="0" err="1" smtClean="0"/>
              <a:t>WanOS</a:t>
            </a:r>
            <a:r>
              <a:rPr lang="en-GB" sz="1600" dirty="0" smtClean="0"/>
              <a:t>, </a:t>
            </a:r>
            <a:r>
              <a:rPr lang="en-GB" sz="1600" dirty="0" err="1" smtClean="0"/>
              <a:t>aunque</a:t>
            </a:r>
            <a:r>
              <a:rPr lang="en-GB" sz="1600" dirty="0" smtClean="0"/>
              <a:t> </a:t>
            </a:r>
            <a:r>
              <a:rPr lang="en-GB" sz="1600" dirty="0" err="1" smtClean="0"/>
              <a:t>fuera</a:t>
            </a:r>
            <a:r>
              <a:rPr lang="en-GB" sz="1600" dirty="0" smtClean="0"/>
              <a:t> del </a:t>
            </a:r>
            <a:r>
              <a:rPr lang="en-GB" sz="1600" dirty="0" err="1" smtClean="0"/>
              <a:t>estudio</a:t>
            </a:r>
            <a:r>
              <a:rPr lang="en-GB" sz="1600" dirty="0" smtClean="0"/>
              <a:t> </a:t>
            </a:r>
            <a:r>
              <a:rPr lang="en-GB" sz="1600" dirty="0" err="1" smtClean="0"/>
              <a:t>inicial</a:t>
            </a:r>
            <a:endParaRPr lang="en-GB" sz="1600" dirty="0" smtClean="0"/>
          </a:p>
          <a:p>
            <a:r>
              <a:rPr lang="en-GB" sz="1800" dirty="0" err="1" smtClean="0"/>
              <a:t>OpenNOP</a:t>
            </a:r>
            <a:r>
              <a:rPr lang="en-GB" sz="1800" dirty="0" smtClean="0"/>
              <a:t>-SoloWAN (8m)</a:t>
            </a:r>
          </a:p>
          <a:p>
            <a:pPr lvl="1"/>
            <a:r>
              <a:rPr lang="en-GB" sz="1600" dirty="0" err="1" smtClean="0"/>
              <a:t>Características</a:t>
            </a:r>
            <a:r>
              <a:rPr lang="en-GB" sz="1600" dirty="0" smtClean="0"/>
              <a:t>. </a:t>
            </a:r>
            <a:r>
              <a:rPr lang="en-GB" sz="1600" dirty="0" err="1" smtClean="0"/>
              <a:t>Arquitectura</a:t>
            </a:r>
            <a:r>
              <a:rPr lang="en-GB" sz="1600" dirty="0" smtClean="0"/>
              <a:t>. Docker. </a:t>
            </a:r>
          </a:p>
          <a:p>
            <a:pPr lvl="1"/>
            <a:r>
              <a:rPr lang="en-GB" sz="1600" dirty="0" err="1" smtClean="0"/>
              <a:t>Pruebas</a:t>
            </a:r>
            <a:r>
              <a:rPr lang="en-GB" sz="1600" dirty="0" smtClean="0"/>
              <a:t> y </a:t>
            </a:r>
            <a:r>
              <a:rPr lang="en-GB" sz="1600" dirty="0" err="1" smtClean="0"/>
              <a:t>resultados</a:t>
            </a:r>
            <a:r>
              <a:rPr lang="en-GB" sz="1600" dirty="0" smtClean="0"/>
              <a:t> (BBDD, </a:t>
            </a:r>
            <a:r>
              <a:rPr lang="en-GB" sz="1600" dirty="0" err="1" smtClean="0"/>
              <a:t>WanOS</a:t>
            </a:r>
            <a:r>
              <a:rPr lang="en-GB" sz="1600" dirty="0" smtClean="0"/>
              <a:t>, WCCP)</a:t>
            </a:r>
          </a:p>
          <a:p>
            <a:r>
              <a:rPr lang="en-GB" sz="1800" dirty="0" err="1" smtClean="0"/>
              <a:t>Entornos</a:t>
            </a:r>
            <a:r>
              <a:rPr lang="en-GB" sz="1800" dirty="0" smtClean="0"/>
              <a:t> </a:t>
            </a:r>
            <a:r>
              <a:rPr lang="en-GB" sz="1800" dirty="0" err="1" smtClean="0"/>
              <a:t>virtuales</a:t>
            </a:r>
            <a:r>
              <a:rPr lang="en-GB" sz="1800" dirty="0" smtClean="0"/>
              <a:t> de </a:t>
            </a:r>
            <a:r>
              <a:rPr lang="en-GB" sz="1800" dirty="0" err="1" smtClean="0"/>
              <a:t>pruebas</a:t>
            </a:r>
            <a:r>
              <a:rPr lang="en-GB" sz="1800" dirty="0" smtClean="0"/>
              <a:t>: VNX (3m)</a:t>
            </a:r>
          </a:p>
          <a:p>
            <a:r>
              <a:rPr lang="en-GB" sz="1800" dirty="0" err="1" smtClean="0"/>
              <a:t>Arquitectura</a:t>
            </a:r>
            <a:r>
              <a:rPr lang="en-GB" sz="1800" dirty="0" smtClean="0"/>
              <a:t> </a:t>
            </a:r>
            <a:r>
              <a:rPr lang="en-GB" sz="1800" dirty="0" err="1" smtClean="0"/>
              <a:t>escalable</a:t>
            </a:r>
            <a:r>
              <a:rPr lang="en-GB" sz="1800" dirty="0" smtClean="0"/>
              <a:t> (5m)</a:t>
            </a:r>
          </a:p>
          <a:p>
            <a:pPr lvl="1"/>
            <a:r>
              <a:rPr lang="en-GB" sz="1400" dirty="0" err="1" smtClean="0"/>
              <a:t>Balanceador</a:t>
            </a:r>
            <a:r>
              <a:rPr lang="en-GB" sz="1400" dirty="0" smtClean="0"/>
              <a:t> SDN</a:t>
            </a:r>
          </a:p>
          <a:p>
            <a:pPr lvl="1"/>
            <a:r>
              <a:rPr lang="en-GB" sz="1400" dirty="0" err="1" smtClean="0"/>
              <a:t>Pruebas</a:t>
            </a:r>
            <a:r>
              <a:rPr lang="en-GB" sz="1400" dirty="0" smtClean="0"/>
              <a:t> y </a:t>
            </a:r>
            <a:r>
              <a:rPr lang="en-GB" sz="1400" dirty="0" err="1" smtClean="0"/>
              <a:t>resultados</a:t>
            </a:r>
            <a:r>
              <a:rPr lang="en-GB" sz="1400" dirty="0" smtClean="0"/>
              <a:t> (WCCP)</a:t>
            </a:r>
          </a:p>
          <a:p>
            <a:r>
              <a:rPr lang="en-GB" sz="1800" dirty="0" err="1" smtClean="0"/>
              <a:t>Resumen</a:t>
            </a:r>
            <a:r>
              <a:rPr lang="en-GB" sz="1800" dirty="0" smtClean="0"/>
              <a:t> de </a:t>
            </a:r>
            <a:r>
              <a:rPr lang="en-GB" sz="1800" dirty="0" err="1" smtClean="0"/>
              <a:t>logros</a:t>
            </a:r>
            <a:r>
              <a:rPr lang="en-GB" sz="1800" dirty="0" smtClean="0"/>
              <a:t> (2m)</a:t>
            </a:r>
          </a:p>
          <a:p>
            <a:r>
              <a:rPr lang="en-GB" sz="1800" dirty="0" err="1" smtClean="0"/>
              <a:t>Conclusiones</a:t>
            </a:r>
            <a:r>
              <a:rPr lang="en-GB" sz="1800" dirty="0" smtClean="0"/>
              <a:t> y </a:t>
            </a:r>
            <a:r>
              <a:rPr lang="en-GB" sz="1800" dirty="0" err="1" smtClean="0"/>
              <a:t>trabajos</a:t>
            </a:r>
            <a:r>
              <a:rPr lang="en-GB" sz="1800" dirty="0" smtClean="0"/>
              <a:t> </a:t>
            </a:r>
            <a:r>
              <a:rPr lang="en-GB" sz="1800" dirty="0" err="1" smtClean="0"/>
              <a:t>futuros</a:t>
            </a:r>
            <a:r>
              <a:rPr lang="en-GB" sz="1800" dirty="0" smtClean="0"/>
              <a:t> (3m)</a:t>
            </a:r>
          </a:p>
          <a:p>
            <a:pPr lvl="1"/>
            <a:endParaRPr lang="en-GB" sz="1600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AC8-0D53-4C99-B17D-B39905D62C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1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noProof="0" dirty="0" smtClean="0"/>
              <a:t>New algorithms, such as dictionary based compression</a:t>
            </a:r>
            <a:r>
              <a:rPr lang="en-GB" sz="1400" baseline="0" noProof="0" dirty="0" smtClean="0"/>
              <a:t>, </a:t>
            </a:r>
            <a:r>
              <a:rPr lang="en-GB" sz="1400" noProof="0" dirty="0" smtClean="0"/>
              <a:t>also known as deduplication, use a different approach to further reduce the redundancy among different connections. (10s)</a:t>
            </a:r>
          </a:p>
          <a:p>
            <a:endParaRPr lang="en-GB" sz="1400" noProof="0" dirty="0" smtClean="0"/>
          </a:p>
          <a:p>
            <a:r>
              <a:rPr lang="en-GB" sz="1400" noProof="0" dirty="0" smtClean="0"/>
              <a:t>(CLICK) Basically, every packet transmitted is stored in a dictionary in both optimizers. (5s)</a:t>
            </a:r>
          </a:p>
          <a:p>
            <a:endParaRPr lang="en-GB" sz="1400" noProof="0" dirty="0" smtClean="0"/>
          </a:p>
          <a:p>
            <a:r>
              <a:rPr lang="en-GB" sz="1400" noProof="0" dirty="0" smtClean="0"/>
              <a:t>~17 s</a:t>
            </a:r>
            <a:endParaRPr lang="en-GB" sz="1400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EF973-1354-D740-BDD9-CC761E98154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908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noProof="0" dirty="0" smtClean="0"/>
              <a:t>(CLICK)  Whenever a new packet </a:t>
            </a:r>
            <a:r>
              <a:rPr lang="en-GB" sz="1400" u="none" noProof="0" dirty="0" smtClean="0"/>
              <a:t>arrives at the inbound </a:t>
            </a:r>
            <a:r>
              <a:rPr lang="en-GB" sz="1400" noProof="0" dirty="0" smtClean="0"/>
              <a:t>optimizer, the dictionary is scanned (CLICK) to find blocks of information that have already been transmitted. If found (CLICK), these blocks are substituted by a short symbol or hash, thus reducing the volume of information transmitted. (16 s)</a:t>
            </a:r>
          </a:p>
          <a:p>
            <a:endParaRPr lang="en-GB" sz="1400" noProof="0" dirty="0" smtClean="0"/>
          </a:p>
          <a:p>
            <a:r>
              <a:rPr lang="en-GB" sz="1400" noProof="0" dirty="0" smtClean="0"/>
              <a:t>~18 s</a:t>
            </a:r>
            <a:endParaRPr lang="en-GB" sz="1400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EF973-1354-D740-BDD9-CC761E98154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842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noProof="0" dirty="0" smtClean="0"/>
              <a:t>(CLICK) When the </a:t>
            </a:r>
            <a:r>
              <a:rPr lang="en-GB" sz="1400" u="none" noProof="0" dirty="0" smtClean="0"/>
              <a:t>packet arrives at the outbound optimizer, the hash is replaced by the original information before forwarding it to its final destination. (10 s)</a:t>
            </a:r>
          </a:p>
          <a:p>
            <a:endParaRPr lang="en-GB" sz="1400" noProof="0" dirty="0" smtClean="0"/>
          </a:p>
          <a:p>
            <a:r>
              <a:rPr lang="en-GB" sz="1400" noProof="0" dirty="0" smtClean="0"/>
              <a:t>~12 s</a:t>
            </a:r>
            <a:endParaRPr lang="en-GB" sz="1400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EF973-1354-D740-BDD9-CC761E98154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4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Ver informe de </a:t>
            </a:r>
            <a:r>
              <a:rPr lang="es-ES" dirty="0" err="1" smtClean="0"/>
              <a:t>Gartner</a:t>
            </a:r>
            <a:r>
              <a:rPr lang="es-ES" dirty="0" smtClean="0"/>
              <a:t>: “</a:t>
            </a:r>
            <a:r>
              <a:rPr lang="es-ES" dirty="0" err="1" smtClean="0"/>
              <a:t>Magic</a:t>
            </a:r>
            <a:r>
              <a:rPr lang="es-ES" dirty="0" smtClean="0"/>
              <a:t> </a:t>
            </a:r>
            <a:r>
              <a:rPr lang="es-ES" dirty="0" err="1" smtClean="0"/>
              <a:t>Quadrant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WAN </a:t>
            </a:r>
            <a:r>
              <a:rPr lang="es-ES" dirty="0" err="1" smtClean="0"/>
              <a:t>Optimization</a:t>
            </a:r>
            <a:r>
              <a:rPr lang="es-ES" dirty="0" smtClean="0"/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AC8-0D53-4C99-B17D-B39905D62C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07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Ver informe de </a:t>
            </a:r>
            <a:r>
              <a:rPr lang="es-ES" dirty="0" err="1" smtClean="0"/>
              <a:t>Gartner</a:t>
            </a:r>
            <a:r>
              <a:rPr lang="es-ES" dirty="0" smtClean="0"/>
              <a:t>: “</a:t>
            </a:r>
            <a:r>
              <a:rPr lang="es-ES" dirty="0" err="1" smtClean="0"/>
              <a:t>Magic</a:t>
            </a:r>
            <a:r>
              <a:rPr lang="es-ES" dirty="0" smtClean="0"/>
              <a:t> </a:t>
            </a:r>
            <a:r>
              <a:rPr lang="es-ES" dirty="0" err="1" smtClean="0"/>
              <a:t>Quadrant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WAN </a:t>
            </a:r>
            <a:r>
              <a:rPr lang="es-ES" dirty="0" err="1" smtClean="0"/>
              <a:t>Optimization</a:t>
            </a:r>
            <a:r>
              <a:rPr lang="es-ES" dirty="0" smtClean="0"/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77AC8-0D53-4C99-B17D-B39905D62C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48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F4807B-3EB1-442C-BD2D-2245C614C427}" type="slidenum">
              <a:rPr lang="es-ES" altLang="x-none"/>
              <a:pPr/>
              <a:t>10</a:t>
            </a:fld>
            <a:endParaRPr lang="es-ES" altLang="x-none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06993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GB" dirty="0" smtClean="0"/>
              <a:t>Los </a:t>
            </a:r>
            <a:r>
              <a:rPr lang="en-GB" dirty="0" err="1" smtClean="0"/>
              <a:t>optimizadores</a:t>
            </a:r>
            <a:r>
              <a:rPr lang="en-GB" dirty="0" smtClean="0"/>
              <a:t> o1 y o2 </a:t>
            </a:r>
            <a:r>
              <a:rPr lang="en-GB" dirty="0" err="1" smtClean="0"/>
              <a:t>envían</a:t>
            </a:r>
            <a:r>
              <a:rPr lang="en-GB" dirty="0" smtClean="0"/>
              <a:t> un </a:t>
            </a:r>
            <a:r>
              <a:rPr lang="en-GB" dirty="0" err="1" smtClean="0"/>
              <a:t>mensaje</a:t>
            </a:r>
            <a:r>
              <a:rPr lang="en-GB" dirty="0" smtClean="0"/>
              <a:t> WCCP a </a:t>
            </a:r>
            <a:r>
              <a:rPr lang="en-GB" dirty="0" err="1" smtClean="0"/>
              <a:t>los</a:t>
            </a:r>
            <a:r>
              <a:rPr lang="en-GB" dirty="0" smtClean="0"/>
              <a:t> routers para </a:t>
            </a:r>
            <a:r>
              <a:rPr lang="en-GB" dirty="0" err="1" smtClean="0"/>
              <a:t>indicar</a:t>
            </a:r>
            <a:r>
              <a:rPr lang="en-GB" dirty="0" smtClean="0"/>
              <a:t> </a:t>
            </a:r>
            <a:r>
              <a:rPr lang="en-GB" dirty="0" err="1" smtClean="0"/>
              <a:t>redirección</a:t>
            </a:r>
            <a:r>
              <a:rPr lang="en-GB" dirty="0" smtClean="0"/>
              <a:t> del </a:t>
            </a:r>
            <a:r>
              <a:rPr lang="en-GB" dirty="0" err="1" smtClean="0"/>
              <a:t>tráfico</a:t>
            </a:r>
            <a:r>
              <a:rPr lang="en-GB" dirty="0" smtClean="0"/>
              <a:t> </a:t>
            </a:r>
            <a:r>
              <a:rPr lang="en-GB" dirty="0" err="1" smtClean="0"/>
              <a:t>deseado</a:t>
            </a:r>
            <a:r>
              <a:rPr lang="en-GB" dirty="0" smtClean="0"/>
              <a:t> (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este</a:t>
            </a:r>
            <a:r>
              <a:rPr lang="en-GB" dirty="0" smtClean="0"/>
              <a:t> </a:t>
            </a:r>
            <a:r>
              <a:rPr lang="en-GB" dirty="0" err="1" smtClean="0"/>
              <a:t>caso</a:t>
            </a:r>
            <a:r>
              <a:rPr lang="en-GB" dirty="0" smtClean="0"/>
              <a:t> </a:t>
            </a:r>
            <a:r>
              <a:rPr lang="en-GB" dirty="0" err="1" smtClean="0"/>
              <a:t>todos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paquetes</a:t>
            </a:r>
            <a:r>
              <a:rPr lang="en-GB" dirty="0" smtClean="0"/>
              <a:t> </a:t>
            </a:r>
            <a:r>
              <a:rPr lang="en-GB" dirty="0" err="1" smtClean="0"/>
              <a:t>cuyo</a:t>
            </a:r>
            <a:r>
              <a:rPr lang="en-GB" dirty="0" smtClean="0"/>
              <a:t> </a:t>
            </a:r>
            <a:r>
              <a:rPr lang="en-GB" dirty="0" err="1" smtClean="0"/>
              <a:t>puerto</a:t>
            </a:r>
            <a:r>
              <a:rPr lang="en-GB" dirty="0" smtClean="0"/>
              <a:t> </a:t>
            </a:r>
            <a:r>
              <a:rPr lang="en-GB" dirty="0" err="1" smtClean="0"/>
              <a:t>origen</a:t>
            </a:r>
            <a:r>
              <a:rPr lang="en-GB" dirty="0" smtClean="0"/>
              <a:t> o </a:t>
            </a:r>
            <a:r>
              <a:rPr lang="en-GB" dirty="0" err="1" smtClean="0"/>
              <a:t>destino</a:t>
            </a:r>
            <a:r>
              <a:rPr lang="en-GB" dirty="0" smtClean="0"/>
              <a:t> sea el 80)</a:t>
            </a:r>
          </a:p>
          <a:p>
            <a:endParaRPr lang="en-GB" sz="200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Los </a:t>
            </a:r>
            <a:r>
              <a:rPr lang="en-GB" dirty="0" err="1" smtClean="0"/>
              <a:t>optimizadores</a:t>
            </a:r>
            <a:r>
              <a:rPr lang="en-GB" dirty="0" smtClean="0"/>
              <a:t> </a:t>
            </a:r>
            <a:r>
              <a:rPr lang="en-GB" dirty="0" err="1" smtClean="0"/>
              <a:t>procesan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paquetes</a:t>
            </a:r>
            <a:r>
              <a:rPr lang="en-GB" dirty="0" smtClean="0"/>
              <a:t> y lo </a:t>
            </a:r>
            <a:r>
              <a:rPr lang="en-GB" dirty="0" err="1" smtClean="0"/>
              <a:t>reenvían</a:t>
            </a:r>
            <a:r>
              <a:rPr lang="en-GB" dirty="0" smtClean="0"/>
              <a:t> a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destino</a:t>
            </a:r>
            <a:r>
              <a:rPr lang="en-GB" dirty="0" smtClean="0"/>
              <a:t>.</a:t>
            </a:r>
            <a:endParaRPr dirty="0"/>
          </a:p>
        </p:txBody>
      </p:sp>
      <p:sp>
        <p:nvSpPr>
          <p:cNvPr id="4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6FB2A25C-DA42-4F54-BF5C-CB0B948FE17A}" type="slidenum">
              <a:rPr lang="es-ES" sz="1200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38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accent2">
                    <a:lumMod val="5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2">
                    <a:lumMod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00392" y="6427093"/>
            <a:ext cx="586408" cy="24226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8767C-05F3-4EC6-8544-3714324EFC1A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6689-3EE4-C743-B163-D2A7F49F64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878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6689-3EE4-C743-B163-D2A7F49F64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1630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6689-3EE4-C743-B163-D2A7F49F64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834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6689-3EE4-C743-B163-D2A7F49F64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4554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6689-3EE4-C743-B163-D2A7F49F64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540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6689-3EE4-C743-B163-D2A7F49F64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905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6689-3EE4-C743-B163-D2A7F49F64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301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redondeado 18"/>
          <p:cNvSpPr/>
          <p:nvPr userDrawn="1"/>
        </p:nvSpPr>
        <p:spPr bwMode="auto">
          <a:xfrm>
            <a:off x="323528" y="6366255"/>
            <a:ext cx="8496944" cy="397620"/>
          </a:xfrm>
          <a:prstGeom prst="roundRect">
            <a:avLst/>
          </a:prstGeom>
          <a:solidFill>
            <a:srgbClr val="FFFFFF"/>
          </a:solidFill>
          <a:ln w="3175" cap="sq" cmpd="sng" algn="ctr">
            <a:solidFill>
              <a:srgbClr val="3333CC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769249" cy="652463"/>
          </a:xfrm>
        </p:spPr>
        <p:txBody>
          <a:bodyPr/>
          <a:lstStyle>
            <a:lvl1pPr>
              <a:defRPr sz="3600" i="0">
                <a:solidFill>
                  <a:srgbClr val="0950A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lang="es-ES" sz="2800" dirty="0" smtClean="0">
                <a:solidFill>
                  <a:srgbClr val="006BA3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</a:defRPr>
            </a:lvl1pPr>
            <a:lvl2pPr marL="482400" indent="-205200">
              <a:defRPr lang="es-ES" sz="2400" dirty="0" smtClean="0">
                <a:solidFill>
                  <a:srgbClr val="366D72"/>
                </a:solidFill>
                <a:latin typeface="Trebuchet MS"/>
                <a:ea typeface="+mn-ea"/>
                <a:cs typeface="Trebuchet MS"/>
              </a:defRPr>
            </a:lvl2pPr>
            <a:lvl3pPr marL="788400" indent="-234000">
              <a:defRPr lang="es-ES" sz="2000" dirty="0" smtClean="0">
                <a:solidFill>
                  <a:srgbClr val="53548A"/>
                </a:solidFill>
                <a:latin typeface="Trebuchet MS"/>
                <a:ea typeface="+mn-ea"/>
                <a:cs typeface="Trebuchet MS"/>
              </a:defRPr>
            </a:lvl3pPr>
            <a:lvl4pPr marL="1354500" indent="-342900">
              <a:defRPr lang="es-ES" sz="1800" dirty="0" smtClean="0">
                <a:solidFill>
                  <a:srgbClr val="53548A"/>
                </a:solidFill>
                <a:latin typeface="Trebuchet MS"/>
                <a:ea typeface="+mn-ea"/>
                <a:cs typeface="Trebuchet MS"/>
              </a:defRPr>
            </a:lvl4pPr>
            <a:lvl5pPr marL="1703700" indent="-342900">
              <a:defRPr lang="es-ES" sz="1800" dirty="0" smtClean="0">
                <a:solidFill>
                  <a:srgbClr val="9F4DAD"/>
                </a:solidFill>
                <a:latin typeface="Trebuchet MS"/>
                <a:ea typeface="+mn-ea"/>
                <a:cs typeface="Trebuchet MS"/>
              </a:defRPr>
            </a:lvl5pPr>
          </a:lstStyle>
          <a:p>
            <a:pPr marL="349200" lvl="0" indent="-349200" algn="l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25"/>
              </a:spcAft>
              <a:buClr>
                <a:srgbClr val="9F4DAD"/>
              </a:buClr>
              <a:buSzPct val="100000"/>
              <a:buFont typeface="Arial"/>
              <a:buChar char="•"/>
            </a:pPr>
            <a:r>
              <a:rPr lang="es-ES" dirty="0" smtClean="0"/>
              <a:t>Haga clic para modificar el estilo de texto del patrón</a:t>
            </a:r>
          </a:p>
          <a:p>
            <a:pPr marL="662400" lvl="1" indent="-313200" algn="l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38"/>
              </a:spcAft>
              <a:buClrTx/>
              <a:buSzPct val="70000"/>
              <a:buFont typeface="Wingdings" charset="2"/>
              <a:buChar char="§"/>
            </a:pPr>
            <a:r>
              <a:rPr lang="es-ES" dirty="0" smtClean="0"/>
              <a:t>Segundo nivel</a:t>
            </a:r>
          </a:p>
          <a:p>
            <a:pPr marL="968400" lvl="2" indent="-306000" algn="l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50"/>
              </a:spcAft>
              <a:buClrTx/>
              <a:buSzPct val="45000"/>
              <a:buFont typeface="Wingdings" charset="2"/>
              <a:buChar char="u"/>
            </a:pPr>
            <a:r>
              <a:rPr lang="es-ES" dirty="0" smtClean="0"/>
              <a:t>Tercer nivel</a:t>
            </a:r>
          </a:p>
          <a:p>
            <a:pPr marL="1281600" lvl="3" indent="-270000" algn="l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</a:pPr>
            <a:r>
              <a:rPr lang="es-ES" dirty="0" smtClean="0"/>
              <a:t>Cuarto nivel</a:t>
            </a:r>
          </a:p>
          <a:p>
            <a:pPr marL="1630800" lvl="4" indent="-270000" algn="l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</a:pPr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1691680" y="1268760"/>
            <a:ext cx="6995120" cy="0"/>
          </a:xfrm>
          <a:prstGeom prst="line">
            <a:avLst/>
          </a:prstGeom>
          <a:ln w="19050" cmpd="tri">
            <a:solidFill>
              <a:srgbClr val="3332CD"/>
            </a:solidFill>
            <a:prstDash val="solid"/>
            <a:headEnd type="none" w="sm" len="sm"/>
            <a:tailEnd type="none" w="sm" len="sm"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5" name="Rectangle 6"/>
          <p:cNvSpPr txBox="1">
            <a:spLocks noChangeArrowheads="1"/>
          </p:cNvSpPr>
          <p:nvPr userDrawn="1"/>
        </p:nvSpPr>
        <p:spPr bwMode="auto">
          <a:xfrm>
            <a:off x="5137720" y="6457902"/>
            <a:ext cx="586408" cy="24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tr-TR" sz="1200" b="1" kern="1200" smtClean="0">
                <a:solidFill>
                  <a:srgbClr val="0950A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ea typeface="+mn-ea"/>
                <a:cs typeface="Arial Rounded MT Bol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38AD4D53-DCB6-428A-90EE-D79F264623E8}" type="slidenum">
              <a:rPr lang="tr-TR" smtClean="0"/>
              <a:pPr algn="l">
                <a:defRPr/>
              </a:pPr>
              <a:t>‹Nr.›</a:t>
            </a:fld>
            <a:endParaRPr lang="tr-TR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113" y="6381328"/>
            <a:ext cx="1986647" cy="410895"/>
          </a:xfrm>
          <a:prstGeom prst="rect">
            <a:avLst/>
          </a:prstGeom>
        </p:spPr>
      </p:pic>
      <p:sp>
        <p:nvSpPr>
          <p:cNvPr id="17" name="Rectangle 5"/>
          <p:cNvSpPr txBox="1">
            <a:spLocks noChangeArrowheads="1"/>
          </p:cNvSpPr>
          <p:nvPr userDrawn="1"/>
        </p:nvSpPr>
        <p:spPr bwMode="auto">
          <a:xfrm>
            <a:off x="3447480" y="6453336"/>
            <a:ext cx="1844600" cy="25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0" algn="ctr" defTabSz="914400" rtl="0" eaLnBrk="1" latinLnBrk="0" hangingPunct="1">
              <a:defRPr sz="1400" kern="1200" smtClean="0">
                <a:solidFill>
                  <a:srgbClr val="003399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noProof="0" dirty="0" smtClean="0">
                <a:solidFill>
                  <a:srgbClr val="0950A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/>
                <a:cs typeface="Arial Rounded MT Bold"/>
              </a:rPr>
              <a:t>       SoloWAN Project - </a:t>
            </a:r>
            <a:endParaRPr lang="en-GB" sz="1200" b="1" noProof="0" dirty="0">
              <a:solidFill>
                <a:srgbClr val="0950A1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Arial Rounded MT Bold"/>
              <a:cs typeface="Arial Rounded MT Bold"/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446862"/>
            <a:ext cx="323592" cy="25692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8100392" y="6381328"/>
            <a:ext cx="586408" cy="24226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D4D53-DCB6-428A-90EE-D79F264623E8}" type="slidenum">
              <a:rPr lang="tr-TR" smtClean="0"/>
              <a:pPr>
                <a:defRPr/>
              </a:pPr>
              <a:t>‹Nr.›</a:t>
            </a:fld>
            <a:endParaRPr lang="tr-TR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2900" indent="-342900">
              <a:defRPr lang="es-ES" sz="2800" dirty="0" smtClean="0">
                <a:solidFill>
                  <a:srgbClr val="000000"/>
                </a:solidFill>
                <a:latin typeface="Trebuchet MS"/>
                <a:ea typeface="ＭＳ Ｐゴシック" charset="0"/>
                <a:cs typeface="Trebuchet MS"/>
              </a:defRPr>
            </a:lvl1pPr>
            <a:lvl2pPr marL="806400" indent="-457200">
              <a:defRPr lang="es-ES" sz="2400" dirty="0" smtClean="0">
                <a:solidFill>
                  <a:srgbClr val="366D72"/>
                </a:solidFill>
                <a:latin typeface="Trebuchet MS"/>
                <a:ea typeface="+mn-ea"/>
                <a:cs typeface="Trebuchet MS"/>
              </a:defRPr>
            </a:lvl2pPr>
            <a:lvl3pPr marL="1005300" indent="-342900">
              <a:defRPr lang="es-ES" sz="2000" dirty="0" smtClean="0">
                <a:solidFill>
                  <a:srgbClr val="53548A"/>
                </a:solidFill>
                <a:latin typeface="Trebuchet MS"/>
                <a:ea typeface="+mn-ea"/>
                <a:cs typeface="Trebuchet MS"/>
              </a:defRPr>
            </a:lvl3pPr>
            <a:lvl4pPr marL="1354500" indent="-342900">
              <a:defRPr lang="es-ES" sz="1800" dirty="0" smtClean="0">
                <a:solidFill>
                  <a:srgbClr val="53548A"/>
                </a:solidFill>
                <a:latin typeface="Trebuchet MS"/>
                <a:ea typeface="+mn-ea"/>
                <a:cs typeface="Trebuchet MS"/>
              </a:defRPr>
            </a:lvl4pPr>
            <a:lvl5pPr marL="1703700" indent="-342900">
              <a:defRPr lang="es-ES" sz="1800" dirty="0" smtClean="0">
                <a:solidFill>
                  <a:srgbClr val="9F4DAD"/>
                </a:solidFill>
                <a:latin typeface="Trebuchet MS"/>
                <a:ea typeface="+mn-ea"/>
                <a:cs typeface="Trebuchet MS"/>
              </a:defRPr>
            </a:lvl5pPr>
          </a:lstStyle>
          <a:p>
            <a:pPr marL="349200" lvl="0" indent="-349200" algn="l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25"/>
              </a:spcAft>
              <a:buClr>
                <a:srgbClr val="9F4DAD"/>
              </a:buClr>
              <a:buSzPct val="100000"/>
              <a:buFont typeface="Arial"/>
              <a:buChar char="•"/>
            </a:pPr>
            <a:r>
              <a:rPr lang="es-ES" dirty="0" smtClean="0"/>
              <a:t>Haga clic para modificar el estilo de texto del patrón</a:t>
            </a:r>
          </a:p>
          <a:p>
            <a:pPr marL="662400" lvl="1" indent="-313200" algn="l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38"/>
              </a:spcAft>
              <a:buClrTx/>
              <a:buSzPct val="70000"/>
              <a:buFont typeface="Wingdings" charset="2"/>
              <a:buChar char="§"/>
            </a:pPr>
            <a:r>
              <a:rPr lang="es-ES" dirty="0" smtClean="0"/>
              <a:t>Segundo nivel</a:t>
            </a:r>
          </a:p>
          <a:p>
            <a:pPr marL="968400" lvl="2" indent="-306000" algn="l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50"/>
              </a:spcAft>
              <a:buClrTx/>
              <a:buSzPct val="45000"/>
              <a:buFont typeface="Wingdings" charset="2"/>
              <a:buChar char="u"/>
            </a:pPr>
            <a:r>
              <a:rPr lang="es-ES" dirty="0" smtClean="0"/>
              <a:t>Tercer nivel</a:t>
            </a:r>
          </a:p>
          <a:p>
            <a:pPr marL="1281600" lvl="3" indent="-270000" algn="l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</a:pPr>
            <a:r>
              <a:rPr lang="es-ES" dirty="0" smtClean="0"/>
              <a:t>Cuarto nivel</a:t>
            </a:r>
          </a:p>
          <a:p>
            <a:pPr marL="1630800" lvl="4" indent="-270000" algn="l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</a:pPr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5519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84400"/>
            <a:ext cx="6481217" cy="652463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00392" y="6381328"/>
            <a:ext cx="586408" cy="24226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7383C-946F-4A16-B2C8-DA380CBD08DF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 flipV="1">
            <a:off x="1835696" y="1196752"/>
            <a:ext cx="6561466" cy="0"/>
          </a:xfrm>
          <a:prstGeom prst="line">
            <a:avLst/>
          </a:prstGeom>
          <a:ln w="19050" cmpd="tri">
            <a:prstDash val="solid"/>
            <a:headEnd type="none" w="sm" len="sm"/>
            <a:tailEnd type="none" w="sm" len="sm"/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8100392" y="6381328"/>
            <a:ext cx="586408" cy="24226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D4D53-DCB6-428A-90EE-D79F264623E8}" type="slidenum">
              <a:rPr lang="tr-TR" smtClean="0"/>
              <a:pPr>
                <a:defRPr/>
              </a:pPr>
              <a:t>‹Nr.›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2351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6689-3EE4-C743-B163-D2A7F49F64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63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defRPr lang="es-ES_tradnl" sz="2800" kern="1200" dirty="0" smtClean="0">
                <a:solidFill>
                  <a:srgbClr val="000000"/>
                </a:solidFill>
                <a:latin typeface="Trebuchet MS"/>
                <a:ea typeface="ＭＳ Ｐゴシック" charset="0"/>
                <a:cs typeface="Trebuchet MS"/>
              </a:defRPr>
            </a:lvl1pPr>
          </a:lstStyle>
          <a:p>
            <a:pPr marL="349200" lvl="0" indent="-349200" algn="l" defTabSz="449263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825"/>
              </a:spcAft>
              <a:buClr>
                <a:srgbClr val="9F4DAD"/>
              </a:buClr>
              <a:buSzPct val="100000"/>
              <a:buFont typeface="Arial"/>
              <a:buChar char="•"/>
            </a:pPr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6689-3EE4-C743-B163-D2A7F49F64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77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6689-3EE4-C743-B163-D2A7F49F64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486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6689-3EE4-C743-B163-D2A7F49F640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281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688" y="620688"/>
            <a:ext cx="691351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9200" lvl="0" indent="-349200" algn="l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25"/>
              </a:spcAft>
              <a:buClr>
                <a:srgbClr val="9F4DAD"/>
              </a:buClr>
              <a:buSzPct val="100000"/>
              <a:buFont typeface="Arial"/>
              <a:buChar char="•"/>
            </a:pPr>
            <a:r>
              <a:rPr lang="es-ES" dirty="0" smtClean="0"/>
              <a:t>Haga clic para modificar el estilo de texto del patrón</a:t>
            </a:r>
          </a:p>
          <a:p>
            <a:pPr marL="662400" lvl="1" indent="-313200" algn="l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38"/>
              </a:spcAft>
              <a:buClrTx/>
              <a:buSzPct val="70000"/>
              <a:buFont typeface="Wingdings" charset="2"/>
              <a:buChar char="§"/>
            </a:pPr>
            <a:r>
              <a:rPr lang="es-ES" dirty="0" smtClean="0"/>
              <a:t>Segundo nivel</a:t>
            </a:r>
          </a:p>
          <a:p>
            <a:pPr marL="968400" lvl="2" indent="-306000" algn="l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50"/>
              </a:spcAft>
              <a:buClrTx/>
              <a:buSzPct val="45000"/>
              <a:buFont typeface="Wingdings" charset="2"/>
              <a:buChar char="u"/>
            </a:pPr>
            <a:r>
              <a:rPr lang="es-ES" dirty="0" smtClean="0"/>
              <a:t>Tercer nivel</a:t>
            </a:r>
          </a:p>
          <a:p>
            <a:pPr marL="1281600" lvl="3" indent="-270000" algn="l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</a:pPr>
            <a:r>
              <a:rPr lang="es-ES" dirty="0" smtClean="0"/>
              <a:t>Cuarto nivel</a:t>
            </a:r>
          </a:p>
          <a:p>
            <a:pPr marL="1630800" lvl="4" indent="-270000" algn="l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</a:pPr>
            <a:r>
              <a:rPr lang="es-ES" dirty="0" smtClean="0"/>
              <a:t>Quinto nivel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7"/>
          <a:srcRect r="79440"/>
          <a:stretch/>
        </p:blipFill>
        <p:spPr>
          <a:xfrm>
            <a:off x="318811" y="404664"/>
            <a:ext cx="1300861" cy="12241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3" r:id="rId4"/>
    <p:sldLayoutId id="2147483667" r:id="rId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3600" i="0" baseline="0" dirty="0" smtClean="0">
          <a:solidFill>
            <a:srgbClr val="054FA1"/>
          </a:solidFill>
          <a:latin typeface="Arial Rounded MT Bold" charset="0"/>
          <a:ea typeface="Arial Rounded MT Bold" charset="0"/>
          <a:cs typeface="Arial Rounded MT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es-ES" sz="2800" dirty="0" smtClean="0">
          <a:solidFill>
            <a:srgbClr val="000000"/>
          </a:solidFill>
          <a:latin typeface="Trebuchet MS"/>
          <a:ea typeface="ＭＳ Ｐゴシック" charset="0"/>
          <a:cs typeface="Trebuchet MS"/>
        </a:defRPr>
      </a:lvl1pPr>
      <a:lvl2pPr marL="806400" indent="-457200" algn="l" rtl="0" eaLnBrk="0" fontAlgn="base" hangingPunct="0">
        <a:spcBef>
          <a:spcPct val="20000"/>
        </a:spcBef>
        <a:spcAft>
          <a:spcPct val="0"/>
        </a:spcAft>
        <a:buChar char="–"/>
        <a:defRPr lang="es-ES" sz="2400" dirty="0" smtClean="0">
          <a:solidFill>
            <a:srgbClr val="366D72"/>
          </a:solidFill>
          <a:latin typeface="Trebuchet MS"/>
          <a:ea typeface="+mn-ea"/>
          <a:cs typeface="Trebuchet MS"/>
        </a:defRPr>
      </a:lvl2pPr>
      <a:lvl3pPr marL="10053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es-ES" sz="2000" dirty="0" smtClean="0">
          <a:solidFill>
            <a:srgbClr val="53548A"/>
          </a:solidFill>
          <a:latin typeface="Trebuchet MS"/>
          <a:ea typeface="+mn-ea"/>
          <a:cs typeface="Trebuchet MS"/>
        </a:defRPr>
      </a:lvl3pPr>
      <a:lvl4pPr marL="1354500" indent="-342900" algn="l" rtl="0" eaLnBrk="0" fontAlgn="base" hangingPunct="0">
        <a:spcBef>
          <a:spcPct val="20000"/>
        </a:spcBef>
        <a:spcAft>
          <a:spcPct val="0"/>
        </a:spcAft>
        <a:buChar char="–"/>
        <a:defRPr lang="es-ES" sz="1800" dirty="0" smtClean="0">
          <a:solidFill>
            <a:srgbClr val="53548A"/>
          </a:solidFill>
          <a:latin typeface="Trebuchet MS"/>
          <a:ea typeface="+mn-ea"/>
          <a:cs typeface="Trebuchet MS"/>
        </a:defRPr>
      </a:lvl4pPr>
      <a:lvl5pPr marL="1703700" indent="-342900" algn="l" rtl="0" eaLnBrk="0" fontAlgn="base" hangingPunct="0">
        <a:spcBef>
          <a:spcPct val="20000"/>
        </a:spcBef>
        <a:spcAft>
          <a:spcPct val="0"/>
        </a:spcAft>
        <a:buChar char="»"/>
        <a:defRPr lang="es-ES" sz="1800" dirty="0" smtClean="0">
          <a:solidFill>
            <a:srgbClr val="9F4DAD"/>
          </a:solidFill>
          <a:latin typeface="Trebuchet MS"/>
          <a:ea typeface="+mn-ea"/>
          <a:cs typeface="Trebuchet M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835696" y="509141"/>
            <a:ext cx="6679654" cy="75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00" lvl="0" indent="-349200" algn="l" defTabSz="449263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25"/>
              </a:spcAft>
              <a:buClr>
                <a:srgbClr val="9F4DAD"/>
              </a:buClr>
              <a:buSzPct val="100000"/>
              <a:buFont typeface="Arial"/>
              <a:buChar char="•"/>
            </a:pPr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06689-3EE4-C743-B163-D2A7F49F640D}" type="slidenum">
              <a:rPr lang="es-ES_tradnl" smtClean="0"/>
              <a:t>‹Nr.›</a:t>
            </a:fld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3"/>
          <a:srcRect r="79440"/>
          <a:stretch/>
        </p:blipFill>
        <p:spPr>
          <a:xfrm>
            <a:off x="534835" y="404664"/>
            <a:ext cx="1012829" cy="9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5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es-ES_tradnl" sz="3600" i="0" kern="1200" baseline="0" dirty="0" smtClean="0">
          <a:solidFill>
            <a:schemeClr val="accent6">
              <a:lumMod val="75000"/>
            </a:schemeClr>
          </a:solidFill>
          <a:latin typeface="Arial Rounded MT Bold" charset="0"/>
          <a:ea typeface="Arial Rounded MT Bold" charset="0"/>
          <a:cs typeface="Arial Rounded MT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lang="es-ES_tradnl" sz="2800" kern="1200" dirty="0" smtClean="0">
          <a:solidFill>
            <a:srgbClr val="000000"/>
          </a:solidFill>
          <a:latin typeface="Trebuchet MS"/>
          <a:ea typeface="ＭＳ Ｐゴシック" charset="0"/>
          <a:cs typeface="Trebuchet M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olowan/solowa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wmf"/><Relationship Id="rId5" Type="http://schemas.openxmlformats.org/officeDocument/2006/relationships/image" Target="../media/image17.wmf"/><Relationship Id="rId6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0.wmf"/><Relationship Id="rId5" Type="http://schemas.openxmlformats.org/officeDocument/2006/relationships/image" Target="../media/image12.wmf"/><Relationship Id="rId6" Type="http://schemas.openxmlformats.org/officeDocument/2006/relationships/image" Target="../media/image21.wmf"/><Relationship Id="rId7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11.jpeg"/><Relationship Id="rId5" Type="http://schemas.openxmlformats.org/officeDocument/2006/relationships/image" Target="../media/image10.wmf"/><Relationship Id="rId6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10.wmf"/><Relationship Id="rId5" Type="http://schemas.openxmlformats.org/officeDocument/2006/relationships/image" Target="../media/image24.tiff"/><Relationship Id="rId6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redondeado 18"/>
          <p:cNvSpPr/>
          <p:nvPr/>
        </p:nvSpPr>
        <p:spPr bwMode="auto">
          <a:xfrm>
            <a:off x="827584" y="2392601"/>
            <a:ext cx="7488832" cy="1687955"/>
          </a:xfrm>
          <a:prstGeom prst="roundRect">
            <a:avLst/>
          </a:prstGeom>
          <a:solidFill>
            <a:schemeClr val="bg1">
              <a:alpha val="8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ES">
              <a:solidFill>
                <a:srgbClr val="000000"/>
              </a:solidFill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7" name="Rectángulo 6"/>
          <p:cNvSpPr/>
          <p:nvPr/>
        </p:nvSpPr>
        <p:spPr bwMode="auto">
          <a:xfrm>
            <a:off x="328776" y="327083"/>
            <a:ext cx="1434912" cy="1495321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71886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755576" y="4437112"/>
            <a:ext cx="7704856" cy="1230064"/>
          </a:xfrm>
        </p:spPr>
        <p:txBody>
          <a:bodyPr/>
          <a:lstStyle/>
          <a:p>
            <a:pPr eaLnBrk="1" hangingPunct="1"/>
            <a:r>
              <a:rPr lang="es-ES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David Fernández, F. Javier Ruiz, Luis Bellido, </a:t>
            </a:r>
            <a:r>
              <a:rPr lang="es-ES" sz="1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Raúl Álvarez, </a:t>
            </a:r>
            <a:r>
              <a:rPr lang="es-ES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German Martín</a:t>
            </a:r>
            <a:r>
              <a:rPr lang="es-E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, Carlos Vega, Roberto Montero, </a:t>
            </a:r>
            <a:r>
              <a:rPr lang="es-ES" sz="1400" b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Mattia</a:t>
            </a:r>
            <a:r>
              <a:rPr lang="es-E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s-ES" sz="14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Peirano</a:t>
            </a:r>
            <a:r>
              <a:rPr lang="es-ES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, </a:t>
            </a:r>
            <a:r>
              <a:rPr lang="es-E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Francisco </a:t>
            </a:r>
            <a:r>
              <a:rPr lang="es-ES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Huertas, Antonio </a:t>
            </a:r>
            <a:r>
              <a:rPr lang="es-ES" sz="14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Celorio</a:t>
            </a:r>
            <a:r>
              <a:rPr lang="es-ES" sz="1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, Juan Carlos Dueñas </a:t>
            </a:r>
            <a:endParaRPr lang="es-ES" sz="16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Trebuchet MS" charset="0"/>
            </a:endParaRPr>
          </a:p>
          <a:p>
            <a:pPr eaLnBrk="1" hangingPunct="1"/>
            <a:r>
              <a:rPr lang="es-ES" sz="18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solowan@dit.upm.es</a:t>
            </a:r>
            <a:endParaRPr lang="es-ES" sz="18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Trebuchet MS" charset="0"/>
            </a:endParaRPr>
          </a:p>
          <a:p>
            <a:pPr eaLnBrk="1" hangingPunct="1"/>
            <a:r>
              <a:rPr lang="es-E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Center </a:t>
            </a:r>
            <a:r>
              <a:rPr lang="es-ES" sz="20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for</a:t>
            </a:r>
            <a:r>
              <a:rPr lang="es-E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 Open Middleware</a:t>
            </a:r>
          </a:p>
          <a:p>
            <a:pPr eaLnBrk="1" hangingPunct="1"/>
            <a:r>
              <a:rPr lang="es-E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Universidad Politécnica de Madrid</a:t>
            </a:r>
            <a:endParaRPr lang="es-ES" sz="18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Trebuchet MS" charset="0"/>
            </a:endParaRPr>
          </a:p>
          <a:p>
            <a:pPr eaLnBrk="1" hangingPunct="1"/>
            <a:endParaRPr lang="es-ES" sz="14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Trebuchet MS" charset="0"/>
            </a:endParaRPr>
          </a:p>
        </p:txBody>
      </p:sp>
      <p:sp>
        <p:nvSpPr>
          <p:cNvPr id="7188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27584" y="2129408"/>
            <a:ext cx="7416824" cy="2379712"/>
          </a:xfrm>
        </p:spPr>
        <p:txBody>
          <a:bodyPr/>
          <a:lstStyle/>
          <a:p>
            <a:r>
              <a:rPr lang="en-GB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SoloWAN: open source WAN optimization</a:t>
            </a:r>
            <a:endParaRPr lang="en-GB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7412" name="Rectangle 14"/>
          <p:cNvSpPr>
            <a:spLocks noChangeArrowheads="1"/>
          </p:cNvSpPr>
          <p:nvPr/>
        </p:nvSpPr>
        <p:spPr bwMode="auto">
          <a:xfrm>
            <a:off x="395288" y="404813"/>
            <a:ext cx="828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5750" indent="-285750" algn="ctr" eaLnBrk="0" hangingPunct="0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r="78476"/>
          <a:stretch/>
        </p:blipFill>
        <p:spPr>
          <a:xfrm>
            <a:off x="437522" y="365876"/>
            <a:ext cx="1392678" cy="12518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015008" cy="805898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2133978" y="565974"/>
            <a:ext cx="5246334" cy="774794"/>
            <a:chOff x="1995458" y="655522"/>
            <a:chExt cx="5246334" cy="774794"/>
          </a:xfrm>
        </p:grpSpPr>
        <p:sp>
          <p:nvSpPr>
            <p:cNvPr id="6" name="Rectángulo 5"/>
            <p:cNvSpPr/>
            <p:nvPr/>
          </p:nvSpPr>
          <p:spPr>
            <a:xfrm>
              <a:off x="2341110" y="1060984"/>
              <a:ext cx="45550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rebuchet MS" charset="0"/>
                </a:rPr>
                <a:t>Universidad Politécnica de Madrid (UPM)</a:t>
              </a: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3"/>
            <a:srcRect l="18919" t="29189" b="36300"/>
            <a:stretch/>
          </p:blipFill>
          <p:spPr>
            <a:xfrm>
              <a:off x="1995458" y="655522"/>
              <a:ext cx="5246334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294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/>
          <p:cNvSpPr/>
          <p:nvPr/>
        </p:nvSpPr>
        <p:spPr bwMode="auto">
          <a:xfrm>
            <a:off x="4572000" y="3717032"/>
            <a:ext cx="4104456" cy="2088232"/>
          </a:xfrm>
          <a:prstGeom prst="roundRect">
            <a:avLst/>
          </a:prstGeom>
          <a:solidFill>
            <a:srgbClr val="F2F5DD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Britannic Bold" pitchFamily="34" charset="0"/>
            </a:endParaRPr>
          </a:p>
        </p:txBody>
      </p:sp>
      <p:cxnSp>
        <p:nvCxnSpPr>
          <p:cNvPr id="22" name="Conector recto 21"/>
          <p:cNvCxnSpPr/>
          <p:nvPr/>
        </p:nvCxnSpPr>
        <p:spPr bwMode="auto">
          <a:xfrm>
            <a:off x="5868144" y="4663047"/>
            <a:ext cx="864096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9" name="Elipse 18"/>
          <p:cNvSpPr/>
          <p:nvPr/>
        </p:nvSpPr>
        <p:spPr bwMode="auto">
          <a:xfrm>
            <a:off x="6084168" y="4437751"/>
            <a:ext cx="432048" cy="432048"/>
          </a:xfrm>
          <a:prstGeom prst="ellipse">
            <a:avLst/>
          </a:prstGeom>
          <a:solidFill>
            <a:srgbClr val="FFFFFF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0174"/>
          <a:lstStyle/>
          <a:p>
            <a:pPr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GB" altLang="x-none" sz="3000" dirty="0" smtClean="0"/>
              <a:t>Deduplication Algorithm</a:t>
            </a:r>
            <a:endParaRPr lang="en-GB" altLang="x-none" sz="30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28192"/>
            <a:ext cx="8229600" cy="19290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 smtClean="0">
                <a:latin typeface="Trebuchet MS"/>
              </a:rPr>
              <a:t>Deduplication functionality based on:</a:t>
            </a:r>
          </a:p>
          <a:p>
            <a:pPr lvl="1"/>
            <a:r>
              <a:rPr lang="en-GB" sz="1400" i="1" dirty="0" smtClean="0">
                <a:latin typeface="Trebuchet MS"/>
              </a:rPr>
              <a:t>Neil T. Spring and David </a:t>
            </a:r>
            <a:r>
              <a:rPr lang="en-GB" sz="1400" i="1" dirty="0" err="1" smtClean="0">
                <a:latin typeface="Trebuchet MS"/>
              </a:rPr>
              <a:t>Wetherall</a:t>
            </a:r>
            <a:r>
              <a:rPr lang="en-GB" sz="1400" i="1" dirty="0" smtClean="0">
                <a:latin typeface="Trebuchet MS"/>
              </a:rPr>
              <a:t>. A Protocol-Independent Technique for Eliminating Redundant Network Traffic. SIGCOMM '00. </a:t>
            </a:r>
          </a:p>
          <a:p>
            <a:r>
              <a:rPr lang="en-GB" sz="2200" dirty="0" smtClean="0">
                <a:latin typeface="+mj-lt"/>
              </a:rPr>
              <a:t>Main problem</a:t>
            </a:r>
            <a:r>
              <a:rPr lang="en-GB" sz="2200" dirty="0">
                <a:latin typeface="+mj-lt"/>
              </a:rPr>
              <a:t>: how to efficiently identify repeated content? </a:t>
            </a:r>
          </a:p>
          <a:p>
            <a:pPr lvl="1"/>
            <a:r>
              <a:rPr lang="en-GB" sz="1800" dirty="0" smtClean="0">
                <a:latin typeface="+mj-lt"/>
              </a:rPr>
              <a:t>Computationally intensive</a:t>
            </a:r>
          </a:p>
        </p:txBody>
      </p:sp>
      <p:sp>
        <p:nvSpPr>
          <p:cNvPr id="3" name="2 Rectángulo"/>
          <p:cNvSpPr/>
          <p:nvPr/>
        </p:nvSpPr>
        <p:spPr bwMode="auto">
          <a:xfrm>
            <a:off x="4847603" y="4473116"/>
            <a:ext cx="936104" cy="288032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516216" y="5389475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Transmitted </a:t>
            </a:r>
            <a:r>
              <a:rPr lang="en-GB" sz="1400" smtClean="0"/>
              <a:t>packet cache</a:t>
            </a:r>
            <a:endParaRPr lang="en-GB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653079" y="4860766"/>
            <a:ext cx="1431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New </a:t>
            </a:r>
            <a:r>
              <a:rPr lang="en-GB" sz="1400" smtClean="0"/>
              <a:t>packet to </a:t>
            </a:r>
            <a:r>
              <a:rPr lang="en-GB" sz="1400" dirty="0" err="1" smtClean="0"/>
              <a:t>Tx</a:t>
            </a:r>
            <a:endParaRPr lang="en-GB" sz="1400" dirty="0"/>
          </a:p>
        </p:txBody>
      </p:sp>
      <p:grpSp>
        <p:nvGrpSpPr>
          <p:cNvPr id="4" name="Agrupar 3"/>
          <p:cNvGrpSpPr/>
          <p:nvPr/>
        </p:nvGrpSpPr>
        <p:grpSpPr>
          <a:xfrm>
            <a:off x="6804248" y="3825044"/>
            <a:ext cx="1640531" cy="1584176"/>
            <a:chOff x="2835015" y="4509120"/>
            <a:chExt cx="1928563" cy="2016224"/>
          </a:xfrm>
        </p:grpSpPr>
        <p:sp>
          <p:nvSpPr>
            <p:cNvPr id="13" name="Cilindro 12"/>
            <p:cNvSpPr/>
            <p:nvPr/>
          </p:nvSpPr>
          <p:spPr bwMode="auto">
            <a:xfrm>
              <a:off x="2835015" y="4509120"/>
              <a:ext cx="1928563" cy="2016224"/>
            </a:xfrm>
            <a:prstGeom prst="can">
              <a:avLst/>
            </a:prstGeom>
            <a:solidFill>
              <a:srgbClr val="CCFF66"/>
            </a:solidFill>
            <a:ln w="3175" cap="sq" cmpd="sng" algn="ctr">
              <a:solidFill>
                <a:srgbClr val="8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  <p:sp>
          <p:nvSpPr>
            <p:cNvPr id="14" name="6 Rectángulo"/>
            <p:cNvSpPr/>
            <p:nvPr/>
          </p:nvSpPr>
          <p:spPr bwMode="auto">
            <a:xfrm>
              <a:off x="3342918" y="5157192"/>
              <a:ext cx="936104" cy="288032"/>
            </a:xfrm>
            <a:prstGeom prst="rect">
              <a:avLst/>
            </a:prstGeom>
            <a:solidFill>
              <a:srgbClr val="00B05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sp>
          <p:nvSpPr>
            <p:cNvPr id="15" name="7 Rectángulo"/>
            <p:cNvSpPr/>
            <p:nvPr/>
          </p:nvSpPr>
          <p:spPr bwMode="auto">
            <a:xfrm>
              <a:off x="3342918" y="5442662"/>
              <a:ext cx="936104" cy="288032"/>
            </a:xfrm>
            <a:prstGeom prst="rect">
              <a:avLst/>
            </a:prstGeom>
            <a:solidFill>
              <a:srgbClr val="FF0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sp>
          <p:nvSpPr>
            <p:cNvPr id="16" name="8 Rectángulo"/>
            <p:cNvSpPr/>
            <p:nvPr/>
          </p:nvSpPr>
          <p:spPr bwMode="auto">
            <a:xfrm>
              <a:off x="3342918" y="5730696"/>
              <a:ext cx="936104" cy="288032"/>
            </a:xfrm>
            <a:prstGeom prst="rect">
              <a:avLst/>
            </a:prstGeom>
            <a:solidFill>
              <a:srgbClr val="0070C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sp>
          <p:nvSpPr>
            <p:cNvPr id="17" name="9 Rectángulo"/>
            <p:cNvSpPr/>
            <p:nvPr/>
          </p:nvSpPr>
          <p:spPr bwMode="auto">
            <a:xfrm>
              <a:off x="3342918" y="6018728"/>
              <a:ext cx="936104" cy="288032"/>
            </a:xfrm>
            <a:prstGeom prst="rect">
              <a:avLst/>
            </a:prstGeom>
            <a:solidFill>
              <a:srgbClr val="FC963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6118096" y="4320388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=</a:t>
            </a:r>
            <a:endParaRPr lang="en-GB" sz="32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156176" y="4003664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?</a:t>
            </a:r>
            <a:endParaRPr lang="en-GB" sz="2400" b="1" dirty="0"/>
          </a:p>
        </p:txBody>
      </p:sp>
      <p:sp>
        <p:nvSpPr>
          <p:cNvPr id="21" name="1 Marcador de contenido"/>
          <p:cNvSpPr txBox="1">
            <a:spLocks/>
          </p:cNvSpPr>
          <p:nvPr/>
        </p:nvSpPr>
        <p:spPr bwMode="auto">
          <a:xfrm>
            <a:off x="457199" y="3068960"/>
            <a:ext cx="406961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lang="es-ES" sz="2800" dirty="0" smtClean="0">
                <a:solidFill>
                  <a:srgbClr val="006BA3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</a:defRPr>
            </a:lvl1pPr>
            <a:lvl2pPr marL="482400" indent="-205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s-ES" sz="2400" dirty="0" smtClean="0">
                <a:solidFill>
                  <a:srgbClr val="366D72"/>
                </a:solidFill>
                <a:latin typeface="Trebuchet MS"/>
                <a:ea typeface="+mn-ea"/>
                <a:cs typeface="Trebuchet MS"/>
              </a:defRPr>
            </a:lvl2pPr>
            <a:lvl3pPr marL="788400" indent="-234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s-ES" sz="2000" dirty="0" smtClean="0">
                <a:solidFill>
                  <a:srgbClr val="53548A"/>
                </a:solidFill>
                <a:latin typeface="Trebuchet MS"/>
                <a:ea typeface="+mn-ea"/>
                <a:cs typeface="Trebuchet MS"/>
              </a:defRPr>
            </a:lvl3pPr>
            <a:lvl4pPr marL="135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s-ES" sz="1800" dirty="0" smtClean="0">
                <a:solidFill>
                  <a:srgbClr val="53548A"/>
                </a:solidFill>
                <a:latin typeface="Trebuchet MS"/>
                <a:ea typeface="+mn-ea"/>
                <a:cs typeface="Trebuchet MS"/>
              </a:defRPr>
            </a:lvl4pPr>
            <a:lvl5pPr marL="1703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lang="es-ES" sz="1800" dirty="0" smtClean="0">
                <a:solidFill>
                  <a:srgbClr val="9F4DAD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kern="0" dirty="0" smtClean="0">
                <a:latin typeface="+mj-lt"/>
              </a:rPr>
              <a:t>Simplification: </a:t>
            </a:r>
          </a:p>
          <a:p>
            <a:pPr lvl="1"/>
            <a:r>
              <a:rPr lang="en-GB" sz="1800" kern="0" dirty="0" smtClean="0">
                <a:latin typeface="+mj-lt"/>
              </a:rPr>
              <a:t>Compare only fixed size blocks (64 bytes) at a reduced number of positions (32)</a:t>
            </a:r>
          </a:p>
          <a:p>
            <a:pPr lvl="1"/>
            <a:r>
              <a:rPr lang="en-GB" sz="1800" kern="0" dirty="0" smtClean="0">
                <a:latin typeface="+mj-lt"/>
              </a:rPr>
              <a:t>Calculate a hash (fingerprint) for each block inside a packed and store it in the dictionary together with the packet</a:t>
            </a:r>
          </a:p>
          <a:p>
            <a:pPr lvl="1"/>
            <a:r>
              <a:rPr lang="en-GB" sz="1800" kern="0" dirty="0" smtClean="0">
                <a:latin typeface="+mj-lt"/>
              </a:rPr>
              <a:t>Once a match is detected, look around matching block to see if more bytes match </a:t>
            </a:r>
          </a:p>
          <a:p>
            <a:pPr lvl="1"/>
            <a:endParaRPr lang="en-GB" sz="2200" kern="0" dirty="0" smtClean="0">
              <a:latin typeface="+mj-lt"/>
            </a:endParaRPr>
          </a:p>
          <a:p>
            <a:pPr marL="0" indent="0">
              <a:buFont typeface="Arial" charset="0"/>
              <a:buNone/>
            </a:pPr>
            <a:endParaRPr lang="en-GB" sz="20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88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SoloWAN characteristics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GB" sz="2400" dirty="0" smtClean="0"/>
              <a:t>Algorithms: </a:t>
            </a:r>
          </a:p>
          <a:p>
            <a:pPr lvl="1"/>
            <a:r>
              <a:rPr lang="en-GB" sz="2000" dirty="0" smtClean="0"/>
              <a:t>Compression (originally included in </a:t>
            </a:r>
            <a:r>
              <a:rPr lang="en-GB" sz="2000" dirty="0" err="1" smtClean="0"/>
              <a:t>OpenNOP</a:t>
            </a:r>
            <a:r>
              <a:rPr lang="en-GB" sz="2000" dirty="0" smtClean="0"/>
              <a:t>) </a:t>
            </a:r>
          </a:p>
          <a:p>
            <a:pPr lvl="1"/>
            <a:r>
              <a:rPr lang="en-GB" sz="2000" dirty="0" smtClean="0"/>
              <a:t>Deduplication</a:t>
            </a:r>
          </a:p>
          <a:p>
            <a:pPr lvl="1"/>
            <a:r>
              <a:rPr lang="en-GB" sz="2000" dirty="0" smtClean="0"/>
              <a:t>Deduplication + Compression</a:t>
            </a:r>
          </a:p>
          <a:p>
            <a:r>
              <a:rPr lang="en-GB" sz="2400" dirty="0" smtClean="0"/>
              <a:t>Available as a </a:t>
            </a:r>
            <a:r>
              <a:rPr lang="en-GB" sz="2400" dirty="0" err="1" smtClean="0"/>
              <a:t>linux</a:t>
            </a:r>
            <a:r>
              <a:rPr lang="en-GB" sz="2400" dirty="0" smtClean="0"/>
              <a:t> daemon or as a </a:t>
            </a:r>
            <a:r>
              <a:rPr lang="en-GB" sz="2400" dirty="0" err="1" smtClean="0"/>
              <a:t>docker</a:t>
            </a:r>
            <a:r>
              <a:rPr lang="en-GB" sz="2400" dirty="0" smtClean="0"/>
              <a:t> container</a:t>
            </a:r>
          </a:p>
          <a:p>
            <a:r>
              <a:rPr lang="en-GB" sz="2400" dirty="0" smtClean="0"/>
              <a:t>First version released in </a:t>
            </a:r>
            <a:r>
              <a:rPr lang="en-GB" sz="2400" dirty="0" err="1" smtClean="0"/>
              <a:t>nov</a:t>
            </a:r>
            <a:r>
              <a:rPr lang="en-GB" sz="2400" dirty="0" smtClean="0"/>
              <a:t> 2014</a:t>
            </a:r>
          </a:p>
          <a:p>
            <a:pPr lvl="1"/>
            <a:r>
              <a:rPr lang="en-GB" sz="2000" dirty="0" smtClean="0">
                <a:hlinkClick r:id="rId2"/>
              </a:rPr>
              <a:t>https://github.com/solowan/solowan</a:t>
            </a:r>
            <a:r>
              <a:rPr lang="en-GB" sz="2000" dirty="0" smtClean="0"/>
              <a:t> </a:t>
            </a:r>
          </a:p>
          <a:p>
            <a:r>
              <a:rPr lang="en-GB" sz="2400" dirty="0" smtClean="0"/>
              <a:t>Multithread architecture with dictionaries shared among threads</a:t>
            </a:r>
          </a:p>
          <a:p>
            <a:r>
              <a:rPr lang="en-GB" sz="2400" dirty="0" smtClean="0"/>
              <a:t>Demo virtual machine available with VNX based virtual scenarios</a:t>
            </a:r>
          </a:p>
          <a:p>
            <a:r>
              <a:rPr lang="en-GB" sz="2400" dirty="0" smtClean="0"/>
              <a:t>Wireshark Plugin to decode SoloWAN packet format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93245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1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50" y="2239503"/>
            <a:ext cx="1341668" cy="10121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89" y="1628800"/>
            <a:ext cx="8229600" cy="4525963"/>
          </a:xfrm>
        </p:spPr>
        <p:txBody>
          <a:bodyPr/>
          <a:lstStyle/>
          <a:p>
            <a:pPr lvl="1"/>
            <a:r>
              <a:rPr lang="en-GB" dirty="0" smtClean="0"/>
              <a:t>Optimizer-in-the-Network (</a:t>
            </a:r>
            <a:r>
              <a:rPr lang="en-GB" dirty="0" err="1" smtClean="0"/>
              <a:t>oitn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End-to-End (e2e)</a:t>
            </a:r>
          </a:p>
        </p:txBody>
      </p:sp>
      <p:pic>
        <p:nvPicPr>
          <p:cNvPr id="49" name="Picture 21"/>
          <p:cNvPicPr>
            <a:picLocks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30" y="2204864"/>
            <a:ext cx="1341668" cy="10121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48" descr="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111" y="2392341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SoloWAN Scenarios</a:t>
            </a:r>
            <a:endParaRPr lang="en-GB" dirty="0"/>
          </a:p>
        </p:txBody>
      </p:sp>
      <p:pic>
        <p:nvPicPr>
          <p:cNvPr id="5" name="Picture 148" descr="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57" y="2593156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30" y="2318462"/>
            <a:ext cx="1223950" cy="8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0 CuadroTexto"/>
          <p:cNvSpPr txBox="1"/>
          <p:nvPr/>
        </p:nvSpPr>
        <p:spPr>
          <a:xfrm>
            <a:off x="4573071" y="2566052"/>
            <a:ext cx="86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WAN</a:t>
            </a:r>
            <a:endParaRPr lang="en-GB" dirty="0"/>
          </a:p>
        </p:txBody>
      </p:sp>
      <p:cxnSp>
        <p:nvCxnSpPr>
          <p:cNvPr id="9" name="11 Conector recto"/>
          <p:cNvCxnSpPr>
            <a:stCxn id="5" idx="3"/>
            <a:endCxn id="11" idx="1"/>
          </p:cNvCxnSpPr>
          <p:nvPr/>
        </p:nvCxnSpPr>
        <p:spPr bwMode="auto">
          <a:xfrm>
            <a:off x="2216520" y="2759050"/>
            <a:ext cx="936104" cy="288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12 Conector recto"/>
          <p:cNvCxnSpPr>
            <a:stCxn id="7" idx="1"/>
            <a:endCxn id="11" idx="3"/>
          </p:cNvCxnSpPr>
          <p:nvPr/>
        </p:nvCxnSpPr>
        <p:spPr bwMode="auto">
          <a:xfrm flipH="1" flipV="1">
            <a:off x="3605855" y="2761930"/>
            <a:ext cx="648975" cy="3789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1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24" y="2628580"/>
            <a:ext cx="453231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44" y="2628580"/>
            <a:ext cx="453231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20 Conector recto"/>
          <p:cNvCxnSpPr>
            <a:stCxn id="12" idx="1"/>
            <a:endCxn id="7" idx="3"/>
          </p:cNvCxnSpPr>
          <p:nvPr/>
        </p:nvCxnSpPr>
        <p:spPr bwMode="auto">
          <a:xfrm flipH="1">
            <a:off x="5478780" y="2761930"/>
            <a:ext cx="554164" cy="3789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21 Conector recto"/>
          <p:cNvCxnSpPr>
            <a:stCxn id="12" idx="3"/>
          </p:cNvCxnSpPr>
          <p:nvPr/>
        </p:nvCxnSpPr>
        <p:spPr bwMode="auto">
          <a:xfrm>
            <a:off x="6486175" y="2761930"/>
            <a:ext cx="105931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22 CuadroTexto"/>
          <p:cNvSpPr txBox="1"/>
          <p:nvPr/>
        </p:nvSpPr>
        <p:spPr>
          <a:xfrm>
            <a:off x="2898177" y="2844604"/>
            <a:ext cx="1041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Optimizer1</a:t>
            </a:r>
            <a:endParaRPr lang="en-GB" sz="1400" dirty="0"/>
          </a:p>
        </p:txBody>
      </p:sp>
      <p:sp>
        <p:nvSpPr>
          <p:cNvPr id="18" name="22 CuadroTexto"/>
          <p:cNvSpPr txBox="1"/>
          <p:nvPr/>
        </p:nvSpPr>
        <p:spPr>
          <a:xfrm>
            <a:off x="5778497" y="2828268"/>
            <a:ext cx="1041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Optimizer2</a:t>
            </a:r>
            <a:endParaRPr lang="en-GB" sz="1400" dirty="0"/>
          </a:p>
        </p:txBody>
      </p:sp>
      <p:pic>
        <p:nvPicPr>
          <p:cNvPr id="21" name="Picture 2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840" y="4244925"/>
            <a:ext cx="1223950" cy="8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10 CuadroTexto"/>
          <p:cNvSpPr txBox="1"/>
          <p:nvPr/>
        </p:nvSpPr>
        <p:spPr>
          <a:xfrm>
            <a:off x="4500081" y="4492515"/>
            <a:ext cx="86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WAN</a:t>
            </a:r>
            <a:endParaRPr lang="en-GB" dirty="0"/>
          </a:p>
        </p:txBody>
      </p:sp>
      <p:cxnSp>
        <p:nvCxnSpPr>
          <p:cNvPr id="23" name="11 Conector recto"/>
          <p:cNvCxnSpPr>
            <a:endCxn id="25" idx="1"/>
          </p:cNvCxnSpPr>
          <p:nvPr/>
        </p:nvCxnSpPr>
        <p:spPr bwMode="auto">
          <a:xfrm>
            <a:off x="2503570" y="4688392"/>
            <a:ext cx="1008112" cy="1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12 Conector recto"/>
          <p:cNvCxnSpPr>
            <a:stCxn id="21" idx="1"/>
            <a:endCxn id="25" idx="3"/>
          </p:cNvCxnSpPr>
          <p:nvPr/>
        </p:nvCxnSpPr>
        <p:spPr bwMode="auto">
          <a:xfrm flipH="1" flipV="1">
            <a:off x="3964913" y="4688393"/>
            <a:ext cx="216927" cy="3789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5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82" y="4555043"/>
            <a:ext cx="453231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22" y="4555043"/>
            <a:ext cx="453231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20 Conector recto"/>
          <p:cNvCxnSpPr>
            <a:stCxn id="26" idx="1"/>
            <a:endCxn id="21" idx="3"/>
          </p:cNvCxnSpPr>
          <p:nvPr/>
        </p:nvCxnSpPr>
        <p:spPr bwMode="auto">
          <a:xfrm flipH="1">
            <a:off x="5405790" y="4688393"/>
            <a:ext cx="266132" cy="3789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21 Conector recto"/>
          <p:cNvCxnSpPr>
            <a:stCxn id="26" idx="3"/>
          </p:cNvCxnSpPr>
          <p:nvPr/>
        </p:nvCxnSpPr>
        <p:spPr bwMode="auto">
          <a:xfrm flipV="1">
            <a:off x="6125153" y="4688392"/>
            <a:ext cx="842913" cy="1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1" name="22 CuadroTexto"/>
          <p:cNvSpPr txBox="1"/>
          <p:nvPr/>
        </p:nvSpPr>
        <p:spPr>
          <a:xfrm>
            <a:off x="3545267" y="4771067"/>
            <a:ext cx="420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R1</a:t>
            </a:r>
            <a:endParaRPr lang="en-GB" sz="1400" dirty="0"/>
          </a:p>
        </p:txBody>
      </p:sp>
      <p:sp>
        <p:nvSpPr>
          <p:cNvPr id="32" name="22 CuadroTexto"/>
          <p:cNvSpPr txBox="1"/>
          <p:nvPr/>
        </p:nvSpPr>
        <p:spPr>
          <a:xfrm>
            <a:off x="5705507" y="4754731"/>
            <a:ext cx="420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R2</a:t>
            </a:r>
            <a:endParaRPr lang="en-GB" sz="1400" dirty="0"/>
          </a:p>
        </p:txBody>
      </p:sp>
      <p:sp>
        <p:nvSpPr>
          <p:cNvPr id="33" name="6 Rectángulo"/>
          <p:cNvSpPr/>
          <p:nvPr/>
        </p:nvSpPr>
        <p:spPr bwMode="auto">
          <a:xfrm>
            <a:off x="1186642" y="4172917"/>
            <a:ext cx="1873190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27" name="17 CuadroTexto"/>
          <p:cNvSpPr txBox="1"/>
          <p:nvPr/>
        </p:nvSpPr>
        <p:spPr>
          <a:xfrm>
            <a:off x="1258650" y="5377308"/>
            <a:ext cx="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h1</a:t>
            </a:r>
            <a:endParaRPr lang="en-GB" sz="1400" dirty="0"/>
          </a:p>
        </p:txBody>
      </p:sp>
      <p:sp>
        <p:nvSpPr>
          <p:cNvPr id="38" name="Rectángulo 37"/>
          <p:cNvSpPr/>
          <p:nvPr/>
        </p:nvSpPr>
        <p:spPr bwMode="auto">
          <a:xfrm>
            <a:off x="1258650" y="4244925"/>
            <a:ext cx="845431" cy="432048"/>
          </a:xfrm>
          <a:prstGeom prst="rect">
            <a:avLst/>
          </a:prstGeom>
          <a:solidFill>
            <a:schemeClr val="accent3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39" name="19 CuadroTexto"/>
          <p:cNvSpPr txBox="1"/>
          <p:nvPr/>
        </p:nvSpPr>
        <p:spPr>
          <a:xfrm>
            <a:off x="1332247" y="4316933"/>
            <a:ext cx="8625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Application</a:t>
            </a:r>
            <a:endParaRPr lang="en-GB" sz="1050" dirty="0"/>
          </a:p>
        </p:txBody>
      </p:sp>
      <p:sp>
        <p:nvSpPr>
          <p:cNvPr id="45" name="Elipse 44"/>
          <p:cNvSpPr/>
          <p:nvPr/>
        </p:nvSpPr>
        <p:spPr bwMode="auto">
          <a:xfrm>
            <a:off x="2050738" y="4820989"/>
            <a:ext cx="822073" cy="63167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46" name="19 CuadroTexto"/>
          <p:cNvSpPr txBox="1"/>
          <p:nvPr/>
        </p:nvSpPr>
        <p:spPr>
          <a:xfrm>
            <a:off x="2083867" y="4999121"/>
            <a:ext cx="8625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err="1" smtClean="0"/>
              <a:t>Opennopd</a:t>
            </a:r>
            <a:endParaRPr lang="en-GB" sz="1050" b="1" dirty="0" smtClean="0"/>
          </a:p>
        </p:txBody>
      </p:sp>
      <p:cxnSp>
        <p:nvCxnSpPr>
          <p:cNvPr id="50" name="242 Conector recto de flecha"/>
          <p:cNvCxnSpPr/>
          <p:nvPr/>
        </p:nvCxnSpPr>
        <p:spPr bwMode="auto">
          <a:xfrm>
            <a:off x="1690698" y="4676973"/>
            <a:ext cx="432048" cy="36004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ash"/>
            <a:round/>
            <a:headEnd type="triangle" w="med" len="med"/>
            <a:tailEnd type="triangle"/>
          </a:ln>
          <a:effectLst/>
        </p:spPr>
      </p:cxnSp>
      <p:cxnSp>
        <p:nvCxnSpPr>
          <p:cNvPr id="59" name="242 Conector recto de flecha"/>
          <p:cNvCxnSpPr>
            <a:stCxn id="45" idx="7"/>
          </p:cNvCxnSpPr>
          <p:nvPr/>
        </p:nvCxnSpPr>
        <p:spPr bwMode="auto">
          <a:xfrm flipV="1">
            <a:off x="2752421" y="4676973"/>
            <a:ext cx="306429" cy="23652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ysDash"/>
            <a:round/>
            <a:headEnd type="triangle" w="med" len="med"/>
            <a:tailEnd type="triangle"/>
          </a:ln>
          <a:effectLst/>
        </p:spPr>
      </p:cxnSp>
      <p:grpSp>
        <p:nvGrpSpPr>
          <p:cNvPr id="69" name="Agrupar 68"/>
          <p:cNvGrpSpPr/>
          <p:nvPr/>
        </p:nvGrpSpPr>
        <p:grpSpPr>
          <a:xfrm flipH="1">
            <a:off x="6443226" y="4172917"/>
            <a:ext cx="1873190" cy="1584176"/>
            <a:chOff x="7270810" y="4581128"/>
            <a:chExt cx="1873190" cy="1584176"/>
          </a:xfrm>
        </p:grpSpPr>
        <p:sp>
          <p:nvSpPr>
            <p:cNvPr id="61" name="6 Rectángulo"/>
            <p:cNvSpPr/>
            <p:nvPr/>
          </p:nvSpPr>
          <p:spPr bwMode="auto">
            <a:xfrm>
              <a:off x="7270810" y="4581128"/>
              <a:ext cx="1873190" cy="15841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sp>
          <p:nvSpPr>
            <p:cNvPr id="62" name="17 CuadroTexto"/>
            <p:cNvSpPr txBox="1"/>
            <p:nvPr/>
          </p:nvSpPr>
          <p:spPr>
            <a:xfrm>
              <a:off x="7342818" y="5785519"/>
              <a:ext cx="411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h2</a:t>
              </a:r>
              <a:endParaRPr lang="en-GB" sz="1400" dirty="0"/>
            </a:p>
          </p:txBody>
        </p:sp>
        <p:sp>
          <p:nvSpPr>
            <p:cNvPr id="63" name="Rectángulo 62"/>
            <p:cNvSpPr/>
            <p:nvPr/>
          </p:nvSpPr>
          <p:spPr bwMode="auto">
            <a:xfrm>
              <a:off x="7342818" y="4653136"/>
              <a:ext cx="845431" cy="432048"/>
            </a:xfrm>
            <a:prstGeom prst="rect">
              <a:avLst/>
            </a:prstGeom>
            <a:solidFill>
              <a:schemeClr val="accent3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sp>
          <p:nvSpPr>
            <p:cNvPr id="64" name="19 CuadroTexto"/>
            <p:cNvSpPr txBox="1"/>
            <p:nvPr/>
          </p:nvSpPr>
          <p:spPr>
            <a:xfrm>
              <a:off x="7271792" y="4725144"/>
              <a:ext cx="86250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 smtClean="0"/>
                <a:t>Application</a:t>
              </a:r>
              <a:endParaRPr lang="en-GB" sz="1050" dirty="0"/>
            </a:p>
          </p:txBody>
        </p:sp>
        <p:sp>
          <p:nvSpPr>
            <p:cNvPr id="65" name="Elipse 64"/>
            <p:cNvSpPr/>
            <p:nvPr/>
          </p:nvSpPr>
          <p:spPr bwMode="auto">
            <a:xfrm>
              <a:off x="8134906" y="5229200"/>
              <a:ext cx="822073" cy="6316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sp>
          <p:nvSpPr>
            <p:cNvPr id="66" name="19 CuadroTexto"/>
            <p:cNvSpPr txBox="1"/>
            <p:nvPr/>
          </p:nvSpPr>
          <p:spPr>
            <a:xfrm>
              <a:off x="8063880" y="5407332"/>
              <a:ext cx="86250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 err="1" smtClean="0"/>
                <a:t>opennopd</a:t>
              </a:r>
              <a:endParaRPr lang="en-GB" sz="1050" b="1" dirty="0"/>
            </a:p>
          </p:txBody>
        </p:sp>
        <p:cxnSp>
          <p:nvCxnSpPr>
            <p:cNvPr id="67" name="242 Conector recto de flecha"/>
            <p:cNvCxnSpPr/>
            <p:nvPr/>
          </p:nvCxnSpPr>
          <p:spPr bwMode="auto">
            <a:xfrm>
              <a:off x="7774866" y="5085184"/>
              <a:ext cx="432048" cy="360040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68" name="242 Conector recto de flecha"/>
            <p:cNvCxnSpPr>
              <a:stCxn id="65" idx="7"/>
            </p:cNvCxnSpPr>
            <p:nvPr/>
          </p:nvCxnSpPr>
          <p:spPr bwMode="auto">
            <a:xfrm flipV="1">
              <a:off x="8836589" y="5085184"/>
              <a:ext cx="306429" cy="236523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solidFill>
                <a:schemeClr val="tx1"/>
              </a:solidFill>
              <a:prstDash val="sysDash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70" name="CuadroTexto 69"/>
          <p:cNvSpPr txBox="1"/>
          <p:nvPr/>
        </p:nvSpPr>
        <p:spPr>
          <a:xfrm>
            <a:off x="3302766" y="5723964"/>
            <a:ext cx="278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Process or </a:t>
            </a:r>
            <a:r>
              <a:rPr lang="en-GB" dirty="0" err="1" smtClean="0"/>
              <a:t>docker</a:t>
            </a:r>
            <a:r>
              <a:rPr lang="en-GB" dirty="0" smtClean="0"/>
              <a:t> container</a:t>
            </a:r>
            <a:endParaRPr lang="en-GB" dirty="0"/>
          </a:p>
        </p:txBody>
      </p:sp>
      <p:cxnSp>
        <p:nvCxnSpPr>
          <p:cNvPr id="72" name="Conector recto de flecha 71"/>
          <p:cNvCxnSpPr/>
          <p:nvPr/>
        </p:nvCxnSpPr>
        <p:spPr bwMode="auto">
          <a:xfrm flipV="1">
            <a:off x="6084168" y="5253037"/>
            <a:ext cx="864096" cy="57606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ysDash"/>
            <a:round/>
            <a:headEnd type="none" w="sm" len="sm"/>
            <a:tailEnd type="arrow"/>
          </a:ln>
          <a:effectLst/>
        </p:spPr>
      </p:cxnSp>
      <p:cxnSp>
        <p:nvCxnSpPr>
          <p:cNvPr id="73" name="Conector recto de flecha 72"/>
          <p:cNvCxnSpPr/>
          <p:nvPr/>
        </p:nvCxnSpPr>
        <p:spPr bwMode="auto">
          <a:xfrm flipH="1" flipV="1">
            <a:off x="2555776" y="5325045"/>
            <a:ext cx="720080" cy="57606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ysDash"/>
            <a:round/>
            <a:headEnd type="none" w="sm" len="sm"/>
            <a:tailEnd type="arrow"/>
          </a:ln>
          <a:effectLst/>
        </p:spPr>
      </p:cxnSp>
      <p:pic>
        <p:nvPicPr>
          <p:cNvPr id="51" name="Picture 148" descr="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57" y="2745556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8" descr="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147" y="2415884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8" descr="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897" y="2596035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8" descr="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93" y="2769099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96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SoloWAN Tests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Mainly tested with FTP, HTTP and access to </a:t>
            </a:r>
            <a:r>
              <a:rPr lang="en-GB" sz="2400" dirty="0" err="1" smtClean="0"/>
              <a:t>mysql</a:t>
            </a:r>
            <a:r>
              <a:rPr lang="en-GB" sz="2400" dirty="0" smtClean="0"/>
              <a:t> databases</a:t>
            </a:r>
          </a:p>
          <a:p>
            <a:pPr lvl="1"/>
            <a:r>
              <a:rPr lang="en-GB" sz="2000" dirty="0" smtClean="0"/>
              <a:t>Not suitable for encrypted traffic</a:t>
            </a:r>
          </a:p>
          <a:p>
            <a:r>
              <a:rPr lang="en-GB" sz="2400" dirty="0" smtClean="0"/>
              <a:t>Using benchmark files from Silesia Corpus: </a:t>
            </a:r>
          </a:p>
          <a:p>
            <a:pPr lvl="1"/>
            <a:r>
              <a:rPr lang="en-GB" sz="2000" dirty="0" smtClean="0"/>
              <a:t>Set of representative files (de 6 a 51 M)</a:t>
            </a:r>
          </a:p>
          <a:p>
            <a:pPr lvl="1"/>
            <a:r>
              <a:rPr lang="en-GB" sz="2000" dirty="0" smtClean="0"/>
              <a:t>http://</a:t>
            </a:r>
            <a:r>
              <a:rPr lang="en-GB" sz="2000" dirty="0" err="1" smtClean="0"/>
              <a:t>www.data-compression.info</a:t>
            </a:r>
            <a:r>
              <a:rPr lang="en-GB" sz="2000" dirty="0" smtClean="0"/>
              <a:t>/Corpora/</a:t>
            </a:r>
            <a:r>
              <a:rPr lang="en-GB" sz="2000" dirty="0" err="1" smtClean="0"/>
              <a:t>SilesiaCorpus</a:t>
            </a:r>
            <a:r>
              <a:rPr lang="en-GB" sz="2000" dirty="0" smtClean="0"/>
              <a:t>/</a:t>
            </a:r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0014" b="-20014"/>
          <a:stretch>
            <a:fillRect/>
          </a:stretch>
        </p:blipFill>
        <p:spPr bwMode="auto">
          <a:xfrm>
            <a:off x="1547664" y="3501008"/>
            <a:ext cx="6048672" cy="332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508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 bwMode="auto">
          <a:xfrm>
            <a:off x="244704" y="2092696"/>
            <a:ext cx="7128792" cy="2880321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pic>
        <p:nvPicPr>
          <p:cNvPr id="8" name="Marcador de contenido 4"/>
          <p:cNvPicPr>
            <a:picLocks noChangeAspect="1"/>
          </p:cNvPicPr>
          <p:nvPr/>
        </p:nvPicPr>
        <p:blipFill rotWithShape="1">
          <a:blip r:embed="rId2"/>
          <a:srcRect t="-2103" b="-1673"/>
          <a:stretch/>
        </p:blipFill>
        <p:spPr bwMode="auto">
          <a:xfrm>
            <a:off x="316712" y="2137904"/>
            <a:ext cx="7036808" cy="26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ángulo 10"/>
          <p:cNvSpPr/>
          <p:nvPr/>
        </p:nvSpPr>
        <p:spPr bwMode="auto">
          <a:xfrm>
            <a:off x="4473352" y="4791483"/>
            <a:ext cx="4032448" cy="1512169"/>
          </a:xfrm>
          <a:prstGeom prst="rect">
            <a:avLst/>
          </a:prstGeom>
          <a:solidFill>
            <a:srgbClr val="FFFFFF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application interface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Limited management and real time statistics:</a:t>
            </a:r>
            <a:endParaRPr lang="en-GB" sz="2400" dirty="0"/>
          </a:p>
        </p:txBody>
      </p:sp>
      <p:pic>
        <p:nvPicPr>
          <p:cNvPr id="9" name="Marcador de contenido 6"/>
          <p:cNvPicPr>
            <a:picLocks noChangeAspect="1"/>
          </p:cNvPicPr>
          <p:nvPr/>
        </p:nvPicPr>
        <p:blipFill rotWithShape="1">
          <a:blip r:embed="rId3"/>
          <a:srcRect t="248" b="356"/>
          <a:stretch/>
        </p:blipFill>
        <p:spPr bwMode="auto">
          <a:xfrm>
            <a:off x="4761384" y="4863491"/>
            <a:ext cx="3394720" cy="129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5650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SoloWAN in German IT press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1216" y="1700808"/>
            <a:ext cx="7931224" cy="4493095"/>
          </a:xfrm>
        </p:spPr>
        <p:txBody>
          <a:bodyPr/>
          <a:lstStyle/>
          <a:p>
            <a:r>
              <a:rPr lang="en-GB" sz="2000" dirty="0" smtClean="0"/>
              <a:t>SoloWAN in the popular German enterprise IT magazine:</a:t>
            </a:r>
          </a:p>
          <a:p>
            <a:pPr marL="0" indent="0">
              <a:buNone/>
            </a:pPr>
            <a:r>
              <a:rPr lang="en-GB" sz="2000" dirty="0" smtClean="0"/>
              <a:t>           </a:t>
            </a:r>
            <a:r>
              <a:rPr lang="en-GB" sz="2000" b="1" dirty="0" err="1" smtClean="0">
                <a:solidFill>
                  <a:srgbClr val="FF0000"/>
                </a:solidFill>
              </a:rPr>
              <a:t>iX</a:t>
            </a:r>
            <a:r>
              <a:rPr lang="en-GB" sz="2000" b="1" dirty="0" smtClean="0">
                <a:solidFill>
                  <a:srgbClr val="FF0000"/>
                </a:solidFill>
              </a:rPr>
              <a:t>  - </a:t>
            </a:r>
            <a:r>
              <a:rPr lang="en-GB" sz="2000" b="1" dirty="0" err="1" smtClean="0">
                <a:solidFill>
                  <a:srgbClr val="FF0000"/>
                </a:solidFill>
              </a:rPr>
              <a:t>Magazin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für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Professionelle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Informationstechnik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endParaRPr lang="en-GB" sz="2000" dirty="0" smtClean="0"/>
          </a:p>
          <a:p>
            <a:r>
              <a:rPr lang="en-GB" sz="2000" dirty="0" smtClean="0"/>
              <a:t>Article about open source based                             WAN optimization solutions:</a:t>
            </a:r>
          </a:p>
          <a:p>
            <a:pPr lvl="1"/>
            <a:r>
              <a:rPr lang="en-GB" sz="1600" dirty="0" err="1" smtClean="0"/>
              <a:t>OpenNOP</a:t>
            </a:r>
            <a:endParaRPr lang="en-GB" sz="1600" dirty="0" smtClean="0"/>
          </a:p>
          <a:p>
            <a:pPr lvl="1"/>
            <a:r>
              <a:rPr lang="en-GB" sz="1600" dirty="0" smtClean="0"/>
              <a:t>SoloWAN</a:t>
            </a:r>
          </a:p>
          <a:p>
            <a:pPr lvl="1"/>
            <a:r>
              <a:rPr lang="en-GB" sz="1600" dirty="0" err="1" smtClean="0"/>
              <a:t>TrafficSqueezer</a:t>
            </a:r>
            <a:endParaRPr lang="en-GB" sz="1600" dirty="0" smtClean="0"/>
          </a:p>
          <a:p>
            <a:pPr lvl="1"/>
            <a:r>
              <a:rPr lang="en-GB" sz="1600" dirty="0" err="1" smtClean="0"/>
              <a:t>Wanproxy</a:t>
            </a:r>
            <a:endParaRPr lang="en-GB" sz="1600" dirty="0" smtClean="0"/>
          </a:p>
          <a:p>
            <a:r>
              <a:rPr lang="en-GB" sz="2000" dirty="0" smtClean="0"/>
              <a:t>Includes laboratory tests:</a:t>
            </a:r>
          </a:p>
          <a:p>
            <a:pPr lvl="1"/>
            <a:r>
              <a:rPr lang="en-GB" sz="1600" dirty="0" smtClean="0"/>
              <a:t>Highlights the easy installation and high                                             compression rate provided by SoloWAN</a:t>
            </a:r>
          </a:p>
          <a:p>
            <a:pPr lvl="1"/>
            <a:endParaRPr lang="en-GB" sz="1600" dirty="0" smtClean="0"/>
          </a:p>
          <a:p>
            <a:pPr marL="0" indent="0">
              <a:buNone/>
            </a:pPr>
            <a:endParaRPr lang="en-GB" sz="2000" b="1" dirty="0" smtClean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64" y="2708920"/>
            <a:ext cx="2370404" cy="32473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redondeado 5"/>
          <p:cNvSpPr/>
          <p:nvPr/>
        </p:nvSpPr>
        <p:spPr bwMode="auto">
          <a:xfrm>
            <a:off x="5441956" y="5085184"/>
            <a:ext cx="1440160" cy="288032"/>
          </a:xfrm>
          <a:prstGeom prst="roundRect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1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168 Rectángulo"/>
          <p:cNvSpPr/>
          <p:nvPr/>
        </p:nvSpPr>
        <p:spPr bwMode="auto">
          <a:xfrm>
            <a:off x="5652924" y="2700553"/>
            <a:ext cx="1607684" cy="274695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120" name="119 Rectángulo"/>
          <p:cNvSpPr/>
          <p:nvPr/>
        </p:nvSpPr>
        <p:spPr bwMode="auto">
          <a:xfrm>
            <a:off x="7523346" y="2745365"/>
            <a:ext cx="1225118" cy="2713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119" name="118 Rectángulo"/>
          <p:cNvSpPr/>
          <p:nvPr/>
        </p:nvSpPr>
        <p:spPr bwMode="auto">
          <a:xfrm>
            <a:off x="447843" y="2745365"/>
            <a:ext cx="1225118" cy="2702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53" name="52 Rectángulo"/>
          <p:cNvSpPr/>
          <p:nvPr/>
        </p:nvSpPr>
        <p:spPr bwMode="auto">
          <a:xfrm>
            <a:off x="1786641" y="2720844"/>
            <a:ext cx="1607684" cy="272666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46" name="TextShape 1"/>
          <p:cNvSpPr txBox="1"/>
          <p:nvPr/>
        </p:nvSpPr>
        <p:spPr>
          <a:xfrm>
            <a:off x="1596264" y="541040"/>
            <a:ext cx="6768720" cy="6519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SoloWAN </a:t>
            </a:r>
            <a:r>
              <a:rPr lang="en-GB" sz="3200" dirty="0"/>
              <a:t>Scenarios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GB" dirty="0"/>
              <a:t>Traffic redirection based on WCCPv2</a:t>
            </a:r>
            <a:endParaRPr lang="es-ES_tradnl" dirty="0"/>
          </a:p>
        </p:txBody>
      </p:sp>
      <p:pic>
        <p:nvPicPr>
          <p:cNvPr id="6" name="Picture 148" descr="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2" y="3138323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8" descr="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3" y="3788405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8" descr="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4" y="4484597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8" descr="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74" y="3087524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8" descr="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903" y="3808273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8" descr="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88" y="4432334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288017" y="3797205"/>
            <a:ext cx="86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WAN</a:t>
            </a:r>
            <a:endParaRPr lang="en-GB" dirty="0"/>
          </a:p>
        </p:txBody>
      </p:sp>
      <p:cxnSp>
        <p:nvCxnSpPr>
          <p:cNvPr id="20" name="19 Conector recto"/>
          <p:cNvCxnSpPr>
            <a:stCxn id="6" idx="3"/>
          </p:cNvCxnSpPr>
          <p:nvPr/>
        </p:nvCxnSpPr>
        <p:spPr bwMode="auto">
          <a:xfrm>
            <a:off x="1168905" y="3304217"/>
            <a:ext cx="35905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23 Conector recto"/>
          <p:cNvCxnSpPr>
            <a:stCxn id="7" idx="3"/>
          </p:cNvCxnSpPr>
          <p:nvPr/>
        </p:nvCxnSpPr>
        <p:spPr bwMode="auto">
          <a:xfrm>
            <a:off x="1168906" y="3954299"/>
            <a:ext cx="327220" cy="2845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27 Conector recto"/>
          <p:cNvCxnSpPr>
            <a:stCxn id="8" idx="3"/>
          </p:cNvCxnSpPr>
          <p:nvPr/>
        </p:nvCxnSpPr>
        <p:spPr bwMode="auto">
          <a:xfrm>
            <a:off x="1168907" y="4650491"/>
            <a:ext cx="327219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37 Conector recto"/>
          <p:cNvCxnSpPr>
            <a:stCxn id="9" idx="1"/>
            <a:endCxn id="183" idx="3"/>
          </p:cNvCxnSpPr>
          <p:nvPr/>
        </p:nvCxnSpPr>
        <p:spPr bwMode="auto">
          <a:xfrm flipH="1">
            <a:off x="6690390" y="3253418"/>
            <a:ext cx="1246284" cy="24143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40 Conector recto"/>
          <p:cNvCxnSpPr>
            <a:endCxn id="10" idx="1"/>
          </p:cNvCxnSpPr>
          <p:nvPr/>
        </p:nvCxnSpPr>
        <p:spPr bwMode="auto">
          <a:xfrm flipV="1">
            <a:off x="7782510" y="3974167"/>
            <a:ext cx="194393" cy="6829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43 Conector recto"/>
          <p:cNvCxnSpPr>
            <a:stCxn id="11" idx="1"/>
          </p:cNvCxnSpPr>
          <p:nvPr/>
        </p:nvCxnSpPr>
        <p:spPr bwMode="auto">
          <a:xfrm flipH="1">
            <a:off x="7782510" y="4598228"/>
            <a:ext cx="21237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56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90" y="4465205"/>
            <a:ext cx="453231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62 CuadroTexto"/>
          <p:cNvSpPr txBox="1"/>
          <p:nvPr/>
        </p:nvSpPr>
        <p:spPr>
          <a:xfrm>
            <a:off x="2066823" y="2439178"/>
            <a:ext cx="1261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Optimizers</a:t>
            </a:r>
            <a:endParaRPr lang="en-GB" sz="1400" dirty="0"/>
          </a:p>
        </p:txBody>
      </p:sp>
      <p:cxnSp>
        <p:nvCxnSpPr>
          <p:cNvPr id="69" name="68 Conector recto"/>
          <p:cNvCxnSpPr>
            <a:stCxn id="148" idx="2"/>
            <a:endCxn id="56" idx="0"/>
          </p:cNvCxnSpPr>
          <p:nvPr/>
        </p:nvCxnSpPr>
        <p:spPr bwMode="auto">
          <a:xfrm flipH="1">
            <a:off x="2569006" y="3439602"/>
            <a:ext cx="17066" cy="1025603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1" name="120 CuadroTexto"/>
          <p:cNvSpPr txBox="1"/>
          <p:nvPr/>
        </p:nvSpPr>
        <p:spPr>
          <a:xfrm>
            <a:off x="5920451" y="2458923"/>
            <a:ext cx="1261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Optimizers</a:t>
            </a:r>
            <a:endParaRPr lang="en-GB" sz="1400" dirty="0"/>
          </a:p>
        </p:txBody>
      </p:sp>
      <p:sp>
        <p:nvSpPr>
          <p:cNvPr id="122" name="121 CuadroTexto"/>
          <p:cNvSpPr txBox="1"/>
          <p:nvPr/>
        </p:nvSpPr>
        <p:spPr>
          <a:xfrm>
            <a:off x="7782510" y="2757735"/>
            <a:ext cx="706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LAN 2</a:t>
            </a:r>
            <a:endParaRPr lang="en-GB" sz="1400" dirty="0"/>
          </a:p>
        </p:txBody>
      </p:sp>
      <p:sp>
        <p:nvSpPr>
          <p:cNvPr id="124" name="123 CuadroTexto"/>
          <p:cNvSpPr txBox="1"/>
          <p:nvPr/>
        </p:nvSpPr>
        <p:spPr>
          <a:xfrm>
            <a:off x="616278" y="2804409"/>
            <a:ext cx="706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LAN 1</a:t>
            </a:r>
            <a:endParaRPr lang="en-GB" sz="1400" dirty="0"/>
          </a:p>
        </p:txBody>
      </p:sp>
      <p:sp>
        <p:nvSpPr>
          <p:cNvPr id="125" name="124 CuadroTexto"/>
          <p:cNvSpPr txBox="1"/>
          <p:nvPr/>
        </p:nvSpPr>
        <p:spPr>
          <a:xfrm>
            <a:off x="410646" y="3112186"/>
            <a:ext cx="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h1</a:t>
            </a:r>
            <a:endParaRPr lang="en-GB" sz="1400" dirty="0"/>
          </a:p>
        </p:txBody>
      </p:sp>
      <p:sp>
        <p:nvSpPr>
          <p:cNvPr id="126" name="125 CuadroTexto"/>
          <p:cNvSpPr txBox="1"/>
          <p:nvPr/>
        </p:nvSpPr>
        <p:spPr>
          <a:xfrm>
            <a:off x="410646" y="4456345"/>
            <a:ext cx="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h3</a:t>
            </a:r>
            <a:endParaRPr lang="en-GB" sz="1400" dirty="0"/>
          </a:p>
        </p:txBody>
      </p:sp>
      <p:sp>
        <p:nvSpPr>
          <p:cNvPr id="127" name="126 CuadroTexto"/>
          <p:cNvSpPr txBox="1"/>
          <p:nvPr/>
        </p:nvSpPr>
        <p:spPr>
          <a:xfrm>
            <a:off x="410646" y="3803256"/>
            <a:ext cx="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h2</a:t>
            </a:r>
            <a:endParaRPr lang="en-GB" sz="1400" dirty="0"/>
          </a:p>
        </p:txBody>
      </p:sp>
      <p:sp>
        <p:nvSpPr>
          <p:cNvPr id="128" name="127 CuadroTexto"/>
          <p:cNvSpPr txBox="1"/>
          <p:nvPr/>
        </p:nvSpPr>
        <p:spPr>
          <a:xfrm>
            <a:off x="8337200" y="3136038"/>
            <a:ext cx="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h4</a:t>
            </a:r>
            <a:endParaRPr lang="en-GB" sz="1400" dirty="0"/>
          </a:p>
        </p:txBody>
      </p:sp>
      <p:sp>
        <p:nvSpPr>
          <p:cNvPr id="129" name="128 CuadroTexto"/>
          <p:cNvSpPr txBox="1"/>
          <p:nvPr/>
        </p:nvSpPr>
        <p:spPr>
          <a:xfrm>
            <a:off x="8337200" y="4480197"/>
            <a:ext cx="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h6</a:t>
            </a:r>
            <a:endParaRPr lang="en-GB" sz="1400" dirty="0"/>
          </a:p>
        </p:txBody>
      </p:sp>
      <p:sp>
        <p:nvSpPr>
          <p:cNvPr id="130" name="129 CuadroTexto"/>
          <p:cNvSpPr txBox="1"/>
          <p:nvPr/>
        </p:nvSpPr>
        <p:spPr>
          <a:xfrm>
            <a:off x="8337200" y="3827108"/>
            <a:ext cx="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h5</a:t>
            </a:r>
            <a:endParaRPr lang="en-GB" sz="1400" dirty="0"/>
          </a:p>
        </p:txBody>
      </p:sp>
      <p:sp>
        <p:nvSpPr>
          <p:cNvPr id="137" name="136 CuadroTexto"/>
          <p:cNvSpPr txBox="1"/>
          <p:nvPr/>
        </p:nvSpPr>
        <p:spPr>
          <a:xfrm>
            <a:off x="2382723" y="4888393"/>
            <a:ext cx="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o1</a:t>
            </a:r>
            <a:endParaRPr lang="en-GB" sz="1400" dirty="0"/>
          </a:p>
        </p:txBody>
      </p:sp>
      <p:cxnSp>
        <p:nvCxnSpPr>
          <p:cNvPr id="143" name="142 Conector recto"/>
          <p:cNvCxnSpPr>
            <a:stCxn id="148" idx="1"/>
          </p:cNvCxnSpPr>
          <p:nvPr/>
        </p:nvCxnSpPr>
        <p:spPr bwMode="auto">
          <a:xfrm flipH="1">
            <a:off x="1496126" y="3297851"/>
            <a:ext cx="851910" cy="6366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48" name="Picture 1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36" y="3156099"/>
            <a:ext cx="476071" cy="28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1" name="150 Conector recto"/>
          <p:cNvCxnSpPr>
            <a:endCxn id="148" idx="3"/>
          </p:cNvCxnSpPr>
          <p:nvPr/>
        </p:nvCxnSpPr>
        <p:spPr bwMode="auto">
          <a:xfrm flipH="1">
            <a:off x="2824107" y="3289926"/>
            <a:ext cx="1224136" cy="7925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64" name="163 CuadroTexto"/>
          <p:cNvSpPr txBox="1"/>
          <p:nvPr/>
        </p:nvSpPr>
        <p:spPr>
          <a:xfrm>
            <a:off x="2176035" y="2827531"/>
            <a:ext cx="941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Router 1</a:t>
            </a:r>
            <a:endParaRPr lang="en-GB" sz="1400" dirty="0"/>
          </a:p>
        </p:txBody>
      </p:sp>
      <p:pic>
        <p:nvPicPr>
          <p:cNvPr id="183" name="Picture 1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19" y="3135809"/>
            <a:ext cx="476071" cy="28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" name="183 CuadroTexto"/>
          <p:cNvSpPr txBox="1"/>
          <p:nvPr/>
        </p:nvSpPr>
        <p:spPr>
          <a:xfrm>
            <a:off x="6064467" y="2807241"/>
            <a:ext cx="830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Router 2</a:t>
            </a:r>
            <a:endParaRPr lang="en-GB" sz="1400" dirty="0"/>
          </a:p>
        </p:txBody>
      </p:sp>
      <p:cxnSp>
        <p:nvCxnSpPr>
          <p:cNvPr id="185" name="184 Conector recto"/>
          <p:cNvCxnSpPr/>
          <p:nvPr/>
        </p:nvCxnSpPr>
        <p:spPr bwMode="auto">
          <a:xfrm flipH="1">
            <a:off x="5272379" y="3258149"/>
            <a:ext cx="929195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9" name="218 Conector recto"/>
          <p:cNvCxnSpPr/>
          <p:nvPr/>
        </p:nvCxnSpPr>
        <p:spPr bwMode="auto">
          <a:xfrm flipV="1">
            <a:off x="1496126" y="3304218"/>
            <a:ext cx="0" cy="1346273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6" name="225 Conector recto"/>
          <p:cNvCxnSpPr/>
          <p:nvPr/>
        </p:nvCxnSpPr>
        <p:spPr bwMode="auto">
          <a:xfrm flipV="1">
            <a:off x="7782510" y="3253419"/>
            <a:ext cx="0" cy="1324477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630138" y="4615662"/>
            <a:ext cx="223561" cy="239932"/>
            <a:chOff x="4099" y="3139"/>
            <a:chExt cx="437" cy="46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99" y="3139"/>
              <a:ext cx="437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4099" y="3457"/>
              <a:ext cx="437" cy="151"/>
            </a:xfrm>
            <a:prstGeom prst="ellipse">
              <a:avLst/>
            </a:prstGeom>
            <a:solidFill>
              <a:srgbClr val="0078AA"/>
            </a:solidFill>
            <a:ln w="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4099" y="3216"/>
              <a:ext cx="434" cy="31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099" y="3216"/>
              <a:ext cx="434" cy="31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4099" y="3139"/>
              <a:ext cx="437" cy="151"/>
            </a:xfrm>
            <a:prstGeom prst="ellipse">
              <a:avLst/>
            </a:prstGeom>
            <a:solidFill>
              <a:srgbClr val="00B4FF"/>
            </a:solidFill>
            <a:ln w="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4099" y="3213"/>
              <a:ext cx="1" cy="318"/>
            </a:xfrm>
            <a:prstGeom prst="line">
              <a:avLst/>
            </a:prstGeom>
            <a:noFill/>
            <a:ln w="3">
              <a:solidFill>
                <a:srgbClr val="AAE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4533" y="3213"/>
              <a:ext cx="1" cy="318"/>
            </a:xfrm>
            <a:prstGeom prst="line">
              <a:avLst/>
            </a:prstGeom>
            <a:noFill/>
            <a:ln w="3">
              <a:solidFill>
                <a:srgbClr val="AAE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23" name="Conector recto de flecha 22"/>
          <p:cNvCxnSpPr/>
          <p:nvPr/>
        </p:nvCxnSpPr>
        <p:spPr bwMode="auto">
          <a:xfrm flipH="1">
            <a:off x="2322731" y="3439602"/>
            <a:ext cx="19659" cy="992732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4" name="132 CuadroTexto"/>
          <p:cNvSpPr txBox="1"/>
          <p:nvPr/>
        </p:nvSpPr>
        <p:spPr>
          <a:xfrm>
            <a:off x="1763688" y="3788660"/>
            <a:ext cx="624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/>
              <a:t>WCCP</a:t>
            </a:r>
            <a:endParaRPr lang="en-GB" sz="1400" dirty="0"/>
          </a:p>
        </p:txBody>
      </p:sp>
      <p:pic>
        <p:nvPicPr>
          <p:cNvPr id="141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02" y="4389582"/>
            <a:ext cx="453231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4" name="68 Conector recto"/>
          <p:cNvCxnSpPr>
            <a:endCxn id="141" idx="0"/>
          </p:cNvCxnSpPr>
          <p:nvPr/>
        </p:nvCxnSpPr>
        <p:spPr bwMode="auto">
          <a:xfrm flipH="1">
            <a:off x="6438518" y="3363979"/>
            <a:ext cx="17066" cy="1025603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5" name="136 CuadroTexto"/>
          <p:cNvSpPr txBox="1"/>
          <p:nvPr/>
        </p:nvSpPr>
        <p:spPr>
          <a:xfrm>
            <a:off x="6252235" y="4812770"/>
            <a:ext cx="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o2</a:t>
            </a:r>
            <a:endParaRPr lang="en-GB" sz="1400" dirty="0"/>
          </a:p>
        </p:txBody>
      </p:sp>
      <p:grpSp>
        <p:nvGrpSpPr>
          <p:cNvPr id="146" name="Group 4"/>
          <p:cNvGrpSpPr>
            <a:grpSpLocks noChangeAspect="1"/>
          </p:cNvGrpSpPr>
          <p:nvPr/>
        </p:nvGrpSpPr>
        <p:grpSpPr bwMode="auto">
          <a:xfrm>
            <a:off x="6499650" y="4540039"/>
            <a:ext cx="223561" cy="239932"/>
            <a:chOff x="4099" y="3139"/>
            <a:chExt cx="437" cy="469"/>
          </a:xfrm>
        </p:grpSpPr>
        <p:sp>
          <p:nvSpPr>
            <p:cNvPr id="1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99" y="3139"/>
              <a:ext cx="437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9" name="Oval 5"/>
            <p:cNvSpPr>
              <a:spLocks noChangeArrowheads="1"/>
            </p:cNvSpPr>
            <p:nvPr/>
          </p:nvSpPr>
          <p:spPr bwMode="auto">
            <a:xfrm>
              <a:off x="4099" y="3457"/>
              <a:ext cx="437" cy="151"/>
            </a:xfrm>
            <a:prstGeom prst="ellipse">
              <a:avLst/>
            </a:prstGeom>
            <a:solidFill>
              <a:srgbClr val="0078AA"/>
            </a:solidFill>
            <a:ln w="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0" name="Rectangle 6"/>
            <p:cNvSpPr>
              <a:spLocks noChangeArrowheads="1"/>
            </p:cNvSpPr>
            <p:nvPr/>
          </p:nvSpPr>
          <p:spPr bwMode="auto">
            <a:xfrm>
              <a:off x="4099" y="3216"/>
              <a:ext cx="434" cy="31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2" name="Rectangle 7"/>
            <p:cNvSpPr>
              <a:spLocks noChangeArrowheads="1"/>
            </p:cNvSpPr>
            <p:nvPr/>
          </p:nvSpPr>
          <p:spPr bwMode="auto">
            <a:xfrm>
              <a:off x="4099" y="3216"/>
              <a:ext cx="434" cy="31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3" name="Oval 8"/>
            <p:cNvSpPr>
              <a:spLocks noChangeArrowheads="1"/>
            </p:cNvSpPr>
            <p:nvPr/>
          </p:nvSpPr>
          <p:spPr bwMode="auto">
            <a:xfrm>
              <a:off x="4099" y="3139"/>
              <a:ext cx="437" cy="151"/>
            </a:xfrm>
            <a:prstGeom prst="ellipse">
              <a:avLst/>
            </a:prstGeom>
            <a:solidFill>
              <a:srgbClr val="00B4FF"/>
            </a:solidFill>
            <a:ln w="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4" name="Line 28"/>
            <p:cNvSpPr>
              <a:spLocks noChangeShapeType="1"/>
            </p:cNvSpPr>
            <p:nvPr/>
          </p:nvSpPr>
          <p:spPr bwMode="auto">
            <a:xfrm>
              <a:off x="4099" y="3213"/>
              <a:ext cx="1" cy="318"/>
            </a:xfrm>
            <a:prstGeom prst="line">
              <a:avLst/>
            </a:prstGeom>
            <a:noFill/>
            <a:ln w="3">
              <a:solidFill>
                <a:srgbClr val="AAE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5" name="Line 29"/>
            <p:cNvSpPr>
              <a:spLocks noChangeShapeType="1"/>
            </p:cNvSpPr>
            <p:nvPr/>
          </p:nvSpPr>
          <p:spPr bwMode="auto">
            <a:xfrm>
              <a:off x="4533" y="3213"/>
              <a:ext cx="1" cy="318"/>
            </a:xfrm>
            <a:prstGeom prst="line">
              <a:avLst/>
            </a:prstGeom>
            <a:noFill/>
            <a:ln w="3">
              <a:solidFill>
                <a:srgbClr val="AAE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156" name="Conector recto de flecha 155"/>
          <p:cNvCxnSpPr/>
          <p:nvPr/>
        </p:nvCxnSpPr>
        <p:spPr bwMode="auto">
          <a:xfrm flipH="1">
            <a:off x="6192243" y="3363979"/>
            <a:ext cx="19659" cy="992732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7" name="132 CuadroTexto"/>
          <p:cNvSpPr txBox="1"/>
          <p:nvPr/>
        </p:nvSpPr>
        <p:spPr>
          <a:xfrm>
            <a:off x="5632419" y="3713037"/>
            <a:ext cx="652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/>
              <a:t>WCCP</a:t>
            </a:r>
            <a:endParaRPr lang="en-GB" sz="1400" dirty="0"/>
          </a:p>
        </p:txBody>
      </p:sp>
      <p:sp>
        <p:nvSpPr>
          <p:cNvPr id="70" name="141 CuadroTexto"/>
          <p:cNvSpPr txBox="1"/>
          <p:nvPr/>
        </p:nvSpPr>
        <p:spPr>
          <a:xfrm>
            <a:off x="410646" y="5070956"/>
            <a:ext cx="83378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GB" dirty="0" smtClean="0"/>
          </a:p>
          <a:p>
            <a:endParaRPr lang="en-GB" sz="500" dirty="0" smtClean="0"/>
          </a:p>
        </p:txBody>
      </p:sp>
      <p:pic>
        <p:nvPicPr>
          <p:cNvPr id="18" name="Picture 2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07" y="2694692"/>
            <a:ext cx="1573408" cy="249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10 CuadroTexto"/>
          <p:cNvSpPr txBox="1"/>
          <p:nvPr/>
        </p:nvSpPr>
        <p:spPr>
          <a:xfrm>
            <a:off x="4324387" y="3730991"/>
            <a:ext cx="86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WAN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90635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SoloWAN cloud architecture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3779680" cy="4525963"/>
          </a:xfrm>
        </p:spPr>
        <p:txBody>
          <a:bodyPr/>
          <a:lstStyle/>
          <a:p>
            <a:r>
              <a:rPr lang="en-GB" sz="2400" dirty="0" smtClean="0"/>
              <a:t>Create a scalable architecture based in  SoloWAN with support for multiple parallel optimizers</a:t>
            </a:r>
          </a:p>
          <a:p>
            <a:pPr lvl="1"/>
            <a:r>
              <a:rPr lang="en-GB" sz="2000" dirty="0" smtClean="0"/>
              <a:t>Multiple threads per machine</a:t>
            </a:r>
          </a:p>
          <a:p>
            <a:pPr lvl="1"/>
            <a:r>
              <a:rPr lang="en-GB" sz="2000" dirty="0" smtClean="0"/>
              <a:t>Multiple servers</a:t>
            </a:r>
          </a:p>
          <a:p>
            <a:r>
              <a:rPr lang="en-GB" sz="2400" dirty="0" smtClean="0"/>
              <a:t>Use cloud computing paradigms to add optimizers as needed</a:t>
            </a:r>
            <a:endParaRPr lang="en-GB" sz="2400" dirty="0"/>
          </a:p>
        </p:txBody>
      </p:sp>
      <p:grpSp>
        <p:nvGrpSpPr>
          <p:cNvPr id="34" name="Agrupar 33"/>
          <p:cNvGrpSpPr/>
          <p:nvPr/>
        </p:nvGrpSpPr>
        <p:grpSpPr>
          <a:xfrm>
            <a:off x="4139952" y="1988840"/>
            <a:ext cx="4212019" cy="3528392"/>
            <a:chOff x="1619672" y="1412776"/>
            <a:chExt cx="5759291" cy="4824536"/>
          </a:xfrm>
        </p:grpSpPr>
        <p:sp>
          <p:nvSpPr>
            <p:cNvPr id="5" name="Rectángulo 4"/>
            <p:cNvSpPr/>
            <p:nvPr/>
          </p:nvSpPr>
          <p:spPr bwMode="auto">
            <a:xfrm>
              <a:off x="2267744" y="2492896"/>
              <a:ext cx="4752528" cy="37444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6" name="11 Conector recto"/>
            <p:cNvCxnSpPr/>
            <p:nvPr/>
          </p:nvCxnSpPr>
          <p:spPr>
            <a:xfrm flipV="1">
              <a:off x="3855790" y="2924944"/>
              <a:ext cx="0" cy="2860626"/>
            </a:xfrm>
            <a:prstGeom prst="line">
              <a:avLst/>
            </a:prstGeom>
            <a:noFill/>
            <a:ln w="571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" name="11 Conector recto"/>
            <p:cNvCxnSpPr/>
            <p:nvPr/>
          </p:nvCxnSpPr>
          <p:spPr>
            <a:xfrm>
              <a:off x="3855790" y="3784803"/>
              <a:ext cx="2444402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" name="11 Conector recto"/>
            <p:cNvCxnSpPr/>
            <p:nvPr/>
          </p:nvCxnSpPr>
          <p:spPr>
            <a:xfrm>
              <a:off x="1619672" y="4684853"/>
              <a:ext cx="4680520" cy="31178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" name="11 Conector recto"/>
            <p:cNvCxnSpPr/>
            <p:nvPr/>
          </p:nvCxnSpPr>
          <p:spPr>
            <a:xfrm>
              <a:off x="3855790" y="5560708"/>
              <a:ext cx="2444402" cy="0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0" name="CuadroTexto 9"/>
            <p:cNvSpPr txBox="1"/>
            <p:nvPr/>
          </p:nvSpPr>
          <p:spPr>
            <a:xfrm>
              <a:off x="3561637" y="5711489"/>
              <a:ext cx="570322" cy="357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LAN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2422675" y="3564951"/>
              <a:ext cx="1290006" cy="820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Traffic Load Balancer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kern="0" dirty="0" smtClean="0">
                  <a:solidFill>
                    <a:sysClr val="windowText" lastClr="000000"/>
                  </a:solidFill>
                </a:rPr>
                <a:t>(SDN based)</a:t>
              </a:r>
              <a:endPara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 flipV="1">
              <a:off x="6300192" y="2924944"/>
              <a:ext cx="0" cy="2852009"/>
            </a:xfrm>
            <a:prstGeom prst="line">
              <a:avLst/>
            </a:prstGeom>
            <a:noFill/>
            <a:ln w="571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13" name="CuadroTexto 12"/>
            <p:cNvSpPr txBox="1"/>
            <p:nvPr/>
          </p:nvSpPr>
          <p:spPr>
            <a:xfrm>
              <a:off x="6038966" y="5733256"/>
              <a:ext cx="570322" cy="357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LAN</a:t>
              </a: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/>
            <a:srcRect t="14952" b="29081"/>
            <a:stretch/>
          </p:blipFill>
          <p:spPr>
            <a:xfrm>
              <a:off x="4499992" y="5229200"/>
              <a:ext cx="1124744" cy="629487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2"/>
            <a:srcRect t="14952" b="29081"/>
            <a:stretch/>
          </p:blipFill>
          <p:spPr>
            <a:xfrm>
              <a:off x="4499992" y="4365104"/>
              <a:ext cx="1124744" cy="629487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2"/>
            <a:srcRect t="14952" b="29081"/>
            <a:stretch/>
          </p:blipFill>
          <p:spPr>
            <a:xfrm>
              <a:off x="4499992" y="3501008"/>
              <a:ext cx="1124744" cy="629487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9792" y="4437112"/>
              <a:ext cx="864096" cy="669675"/>
            </a:xfrm>
            <a:prstGeom prst="rect">
              <a:avLst/>
            </a:prstGeom>
          </p:spPr>
        </p:pic>
        <p:sp>
          <p:nvSpPr>
            <p:cNvPr id="18" name="CuadroTexto 17"/>
            <p:cNvSpPr txBox="1"/>
            <p:nvPr/>
          </p:nvSpPr>
          <p:spPr>
            <a:xfrm>
              <a:off x="4837728" y="5229200"/>
              <a:ext cx="502374" cy="378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kern="0" noProof="0" dirty="0" smtClean="0">
                  <a:solidFill>
                    <a:sysClr val="windowText" lastClr="000000"/>
                  </a:solidFill>
                </a:rPr>
                <a:t>O1</a:t>
              </a: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4837728" y="4355813"/>
              <a:ext cx="502374" cy="378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kern="0" noProof="0" dirty="0" smtClean="0">
                  <a:solidFill>
                    <a:sysClr val="windowText" lastClr="000000"/>
                  </a:solidFill>
                </a:rPr>
                <a:t>O2</a:t>
              </a: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4837728" y="3501007"/>
              <a:ext cx="502374" cy="378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kern="0" noProof="0" dirty="0" smtClean="0">
                  <a:solidFill>
                    <a:sysClr val="windowText" lastClr="000000"/>
                  </a:solidFill>
                </a:rPr>
                <a:t>O3</a:t>
              </a: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Cilindro 20"/>
            <p:cNvSpPr/>
            <p:nvPr/>
          </p:nvSpPr>
          <p:spPr>
            <a:xfrm>
              <a:off x="5292079" y="5517232"/>
              <a:ext cx="462252" cy="432047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D1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Cilindro 21"/>
            <p:cNvSpPr/>
            <p:nvPr/>
          </p:nvSpPr>
          <p:spPr>
            <a:xfrm>
              <a:off x="5292079" y="4653137"/>
              <a:ext cx="462252" cy="432047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D2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Cilindro 22"/>
            <p:cNvSpPr/>
            <p:nvPr/>
          </p:nvSpPr>
          <p:spPr>
            <a:xfrm>
              <a:off x="5292079" y="3789040"/>
              <a:ext cx="462252" cy="432047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D3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lecha doblada hacia arriba 23"/>
            <p:cNvSpPr/>
            <p:nvPr/>
          </p:nvSpPr>
          <p:spPr bwMode="auto">
            <a:xfrm rot="16200000">
              <a:off x="5509741" y="4147443"/>
              <a:ext cx="572791" cy="288032"/>
            </a:xfrm>
            <a:prstGeom prst="bentUpArrow">
              <a:avLst/>
            </a:prstGeom>
            <a:solidFill>
              <a:schemeClr val="accent1">
                <a:lumMod val="50000"/>
              </a:schemeClr>
            </a:solidFill>
            <a:ln w="12700" cap="sq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sp>
          <p:nvSpPr>
            <p:cNvPr id="25" name="Flecha doblada hacia arriba 24"/>
            <p:cNvSpPr/>
            <p:nvPr/>
          </p:nvSpPr>
          <p:spPr bwMode="auto">
            <a:xfrm rot="5400000" flipV="1">
              <a:off x="5509741" y="4556580"/>
              <a:ext cx="572791" cy="288032"/>
            </a:xfrm>
            <a:prstGeom prst="bentUpArrow">
              <a:avLst/>
            </a:prstGeom>
            <a:solidFill>
              <a:schemeClr val="accent1">
                <a:lumMod val="50000"/>
              </a:schemeClr>
            </a:solidFill>
            <a:ln w="12700" cap="sq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sp>
          <p:nvSpPr>
            <p:cNvPr id="26" name="Flecha doblada hacia arriba 25"/>
            <p:cNvSpPr/>
            <p:nvPr/>
          </p:nvSpPr>
          <p:spPr bwMode="auto">
            <a:xfrm rot="16200000">
              <a:off x="5509741" y="4986237"/>
              <a:ext cx="572791" cy="288032"/>
            </a:xfrm>
            <a:prstGeom prst="bentUpArrow">
              <a:avLst/>
            </a:prstGeom>
            <a:solidFill>
              <a:schemeClr val="accent1">
                <a:lumMod val="50000"/>
              </a:schemeClr>
            </a:solidFill>
            <a:ln w="12700" cap="sq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sp>
          <p:nvSpPr>
            <p:cNvPr id="27" name="Flecha doblada hacia arriba 26"/>
            <p:cNvSpPr/>
            <p:nvPr/>
          </p:nvSpPr>
          <p:spPr bwMode="auto">
            <a:xfrm rot="5400000" flipV="1">
              <a:off x="5509741" y="5374853"/>
              <a:ext cx="572791" cy="288032"/>
            </a:xfrm>
            <a:prstGeom prst="bentUpArrow">
              <a:avLst/>
            </a:prstGeom>
            <a:solidFill>
              <a:schemeClr val="accent1">
                <a:lumMod val="50000"/>
              </a:schemeClr>
            </a:solidFill>
            <a:ln w="12700" cap="sq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2"/>
            <a:srcRect t="14952" b="29081"/>
            <a:stretch/>
          </p:blipFill>
          <p:spPr>
            <a:xfrm>
              <a:off x="6138725" y="1484784"/>
              <a:ext cx="1124744" cy="629487"/>
            </a:xfrm>
            <a:prstGeom prst="rect">
              <a:avLst/>
            </a:prstGeom>
          </p:spPr>
        </p:pic>
        <p:sp>
          <p:nvSpPr>
            <p:cNvPr id="29" name="CuadroTexto 28"/>
            <p:cNvSpPr txBox="1"/>
            <p:nvPr/>
          </p:nvSpPr>
          <p:spPr>
            <a:xfrm>
              <a:off x="6476461" y="1484785"/>
              <a:ext cx="502374" cy="378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kern="0" noProof="0" dirty="0" smtClean="0">
                  <a:solidFill>
                    <a:sysClr val="windowText" lastClr="000000"/>
                  </a:solidFill>
                </a:rPr>
                <a:t>O4</a:t>
              </a: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Cilindro 29"/>
            <p:cNvSpPr/>
            <p:nvPr/>
          </p:nvSpPr>
          <p:spPr>
            <a:xfrm>
              <a:off x="6930812" y="1772816"/>
              <a:ext cx="448151" cy="432047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D4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lecha izquierda 30"/>
            <p:cNvSpPr/>
            <p:nvPr/>
          </p:nvSpPr>
          <p:spPr bwMode="auto">
            <a:xfrm rot="18843372">
              <a:off x="4899152" y="2508592"/>
              <a:ext cx="1368152" cy="288032"/>
            </a:xfrm>
            <a:prstGeom prst="leftArrow">
              <a:avLst/>
            </a:prstGeom>
            <a:solidFill>
              <a:srgbClr val="FF66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3785790" y="1412776"/>
              <a:ext cx="2179149" cy="631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Easy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kern="0" dirty="0" smtClean="0">
                  <a:solidFill>
                    <a:sysClr val="windowText" lastClr="000000"/>
                  </a:solidFill>
                </a:rPr>
                <a:t>expansion(</a:t>
              </a:r>
              <a:r>
                <a:rPr lang="en-GB" sz="1200" b="1" kern="0" dirty="0" err="1" smtClean="0">
                  <a:solidFill>
                    <a:sysClr val="windowText" lastClr="000000"/>
                  </a:solidFill>
                </a:rPr>
                <a:t>plug&amp;play</a:t>
              </a:r>
              <a:r>
                <a:rPr lang="en-GB" sz="1200" b="1" kern="0" dirty="0" smtClean="0">
                  <a:solidFill>
                    <a:sysClr val="windowText" lastClr="000000"/>
                  </a:solidFill>
                </a:rPr>
                <a:t>)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2336357" y="2483604"/>
              <a:ext cx="1547893" cy="505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Optimizer</a:t>
              </a:r>
              <a:endParaRPr kumimoji="0" lang="en-GB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426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769249" cy="652463"/>
          </a:xfrm>
        </p:spPr>
        <p:txBody>
          <a:bodyPr/>
          <a:lstStyle/>
          <a:p>
            <a:r>
              <a:rPr lang="en-GB" sz="3200" smtClean="0"/>
              <a:t>SDN based SoloWAN </a:t>
            </a:r>
            <a:br>
              <a:rPr lang="en-GB" sz="3200" smtClean="0"/>
            </a:br>
            <a:r>
              <a:rPr lang="en-GB" sz="3200" smtClean="0"/>
              <a:t>cloud architecture</a:t>
            </a:r>
            <a:endParaRPr lang="en-GB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Reference and testbed scenario: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56" name="22 Rectángulo"/>
          <p:cNvSpPr/>
          <p:nvPr/>
        </p:nvSpPr>
        <p:spPr bwMode="auto">
          <a:xfrm>
            <a:off x="5672626" y="2286552"/>
            <a:ext cx="1707686" cy="303451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157" name="23 Rectángulo"/>
          <p:cNvSpPr/>
          <p:nvPr/>
        </p:nvSpPr>
        <p:spPr bwMode="auto">
          <a:xfrm>
            <a:off x="7543048" y="2574106"/>
            <a:ext cx="1225118" cy="27581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158" name="24 Rectángulo"/>
          <p:cNvSpPr/>
          <p:nvPr/>
        </p:nvSpPr>
        <p:spPr bwMode="auto">
          <a:xfrm>
            <a:off x="381510" y="2594397"/>
            <a:ext cx="1311153" cy="2726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159" name="25 Rectángulo"/>
          <p:cNvSpPr/>
          <p:nvPr/>
        </p:nvSpPr>
        <p:spPr bwMode="auto">
          <a:xfrm>
            <a:off x="1806342" y="2276872"/>
            <a:ext cx="1685537" cy="304419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pic>
        <p:nvPicPr>
          <p:cNvPr id="160" name="Picture 148" descr="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4" y="3011876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48" descr="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5" y="3792381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148" descr="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6" y="4584469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148" descr="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961077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148" descr="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05" y="3820633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148" descr="p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590" y="4660877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6" name="32 Conector recto"/>
          <p:cNvCxnSpPr>
            <a:stCxn id="181" idx="3"/>
          </p:cNvCxnSpPr>
          <p:nvPr/>
        </p:nvCxnSpPr>
        <p:spPr bwMode="auto">
          <a:xfrm>
            <a:off x="1188607" y="3177770"/>
            <a:ext cx="35905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7" name="33 Conector recto"/>
          <p:cNvCxnSpPr>
            <a:stCxn id="182" idx="3"/>
          </p:cNvCxnSpPr>
          <p:nvPr/>
        </p:nvCxnSpPr>
        <p:spPr bwMode="auto">
          <a:xfrm>
            <a:off x="1188608" y="3958275"/>
            <a:ext cx="327220" cy="2845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8" name="34 Conector recto"/>
          <p:cNvCxnSpPr>
            <a:stCxn id="183" idx="3"/>
          </p:cNvCxnSpPr>
          <p:nvPr/>
        </p:nvCxnSpPr>
        <p:spPr bwMode="auto">
          <a:xfrm>
            <a:off x="1188609" y="4750363"/>
            <a:ext cx="327219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9" name="35 Conector recto"/>
          <p:cNvCxnSpPr>
            <a:stCxn id="184" idx="1"/>
          </p:cNvCxnSpPr>
          <p:nvPr/>
        </p:nvCxnSpPr>
        <p:spPr bwMode="auto">
          <a:xfrm flipH="1">
            <a:off x="6710092" y="3126971"/>
            <a:ext cx="1246284" cy="2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0" name="36 Conector recto"/>
          <p:cNvCxnSpPr>
            <a:endCxn id="185" idx="1"/>
          </p:cNvCxnSpPr>
          <p:nvPr/>
        </p:nvCxnSpPr>
        <p:spPr bwMode="auto">
          <a:xfrm flipV="1">
            <a:off x="7802212" y="3986527"/>
            <a:ext cx="194393" cy="683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1" name="37 Conector recto"/>
          <p:cNvCxnSpPr>
            <a:stCxn id="186" idx="1"/>
          </p:cNvCxnSpPr>
          <p:nvPr/>
        </p:nvCxnSpPr>
        <p:spPr bwMode="auto">
          <a:xfrm flipH="1">
            <a:off x="7802212" y="4826771"/>
            <a:ext cx="21237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5" name="41 Conector recto"/>
          <p:cNvCxnSpPr/>
          <p:nvPr/>
        </p:nvCxnSpPr>
        <p:spPr bwMode="auto">
          <a:xfrm>
            <a:off x="2339752" y="3313155"/>
            <a:ext cx="8870" cy="480901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6" name="42 Conector recto"/>
          <p:cNvCxnSpPr/>
          <p:nvPr/>
        </p:nvCxnSpPr>
        <p:spPr bwMode="auto">
          <a:xfrm flipV="1">
            <a:off x="2085807" y="4293846"/>
            <a:ext cx="6255" cy="440263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8" name="62 Conector recto"/>
          <p:cNvCxnSpPr/>
          <p:nvPr/>
        </p:nvCxnSpPr>
        <p:spPr bwMode="auto">
          <a:xfrm>
            <a:off x="2339752" y="3919769"/>
            <a:ext cx="0" cy="34481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9" name="63 CuadroTexto"/>
          <p:cNvSpPr txBox="1"/>
          <p:nvPr/>
        </p:nvSpPr>
        <p:spPr>
          <a:xfrm>
            <a:off x="7860426" y="2561199"/>
            <a:ext cx="706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LAN B</a:t>
            </a:r>
            <a:endParaRPr lang="en-GB" sz="1400" dirty="0"/>
          </a:p>
        </p:txBody>
      </p:sp>
      <p:sp>
        <p:nvSpPr>
          <p:cNvPr id="180" name="64 CuadroTexto"/>
          <p:cNvSpPr txBox="1"/>
          <p:nvPr/>
        </p:nvSpPr>
        <p:spPr>
          <a:xfrm>
            <a:off x="683568" y="2580250"/>
            <a:ext cx="706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LAN A</a:t>
            </a:r>
            <a:endParaRPr lang="en-GB" sz="1400" dirty="0"/>
          </a:p>
        </p:txBody>
      </p:sp>
      <p:sp>
        <p:nvSpPr>
          <p:cNvPr id="181" name="65 CuadroTexto"/>
          <p:cNvSpPr txBox="1"/>
          <p:nvPr/>
        </p:nvSpPr>
        <p:spPr>
          <a:xfrm>
            <a:off x="381510" y="2985739"/>
            <a:ext cx="518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h11</a:t>
            </a:r>
            <a:endParaRPr lang="en-GB" sz="1400" dirty="0"/>
          </a:p>
        </p:txBody>
      </p:sp>
      <p:sp>
        <p:nvSpPr>
          <p:cNvPr id="182" name="66 CuadroTexto"/>
          <p:cNvSpPr txBox="1"/>
          <p:nvPr/>
        </p:nvSpPr>
        <p:spPr>
          <a:xfrm>
            <a:off x="381510" y="4564724"/>
            <a:ext cx="460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h13</a:t>
            </a:r>
            <a:endParaRPr lang="en-GB" sz="1400" dirty="0"/>
          </a:p>
        </p:txBody>
      </p:sp>
      <p:sp>
        <p:nvSpPr>
          <p:cNvPr id="183" name="67 CuadroTexto"/>
          <p:cNvSpPr txBox="1"/>
          <p:nvPr/>
        </p:nvSpPr>
        <p:spPr>
          <a:xfrm>
            <a:off x="381510" y="3807232"/>
            <a:ext cx="460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h12</a:t>
            </a:r>
            <a:endParaRPr lang="en-GB" sz="1400" dirty="0"/>
          </a:p>
        </p:txBody>
      </p:sp>
      <p:sp>
        <p:nvSpPr>
          <p:cNvPr id="184" name="68 CuadroTexto"/>
          <p:cNvSpPr txBox="1"/>
          <p:nvPr/>
        </p:nvSpPr>
        <p:spPr>
          <a:xfrm>
            <a:off x="8356901" y="2996952"/>
            <a:ext cx="535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h21</a:t>
            </a:r>
            <a:endParaRPr lang="en-GB" sz="1400" dirty="0"/>
          </a:p>
        </p:txBody>
      </p:sp>
      <p:sp>
        <p:nvSpPr>
          <p:cNvPr id="185" name="69 CuadroTexto"/>
          <p:cNvSpPr txBox="1"/>
          <p:nvPr/>
        </p:nvSpPr>
        <p:spPr>
          <a:xfrm>
            <a:off x="8356902" y="4696101"/>
            <a:ext cx="535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h23</a:t>
            </a:r>
            <a:endParaRPr lang="en-GB" sz="1400" dirty="0"/>
          </a:p>
        </p:txBody>
      </p:sp>
      <p:sp>
        <p:nvSpPr>
          <p:cNvPr id="186" name="70 CuadroTexto"/>
          <p:cNvSpPr txBox="1"/>
          <p:nvPr/>
        </p:nvSpPr>
        <p:spPr>
          <a:xfrm>
            <a:off x="8356902" y="3826829"/>
            <a:ext cx="535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h22</a:t>
            </a:r>
            <a:endParaRPr lang="en-GB" sz="1400" dirty="0"/>
          </a:p>
        </p:txBody>
      </p:sp>
      <p:sp>
        <p:nvSpPr>
          <p:cNvPr id="187" name="71 CuadroTexto"/>
          <p:cNvSpPr txBox="1"/>
          <p:nvPr/>
        </p:nvSpPr>
        <p:spPr>
          <a:xfrm>
            <a:off x="1763688" y="3819214"/>
            <a:ext cx="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lb1</a:t>
            </a:r>
            <a:endParaRPr lang="en-GB" sz="1400" dirty="0"/>
          </a:p>
        </p:txBody>
      </p:sp>
      <p:sp>
        <p:nvSpPr>
          <p:cNvPr id="188" name="72 CuadroTexto"/>
          <p:cNvSpPr txBox="1"/>
          <p:nvPr/>
        </p:nvSpPr>
        <p:spPr>
          <a:xfrm>
            <a:off x="1917995" y="4977970"/>
            <a:ext cx="48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o11</a:t>
            </a:r>
            <a:endParaRPr lang="en-GB" sz="1400" dirty="0"/>
          </a:p>
        </p:txBody>
      </p:sp>
      <p:sp>
        <p:nvSpPr>
          <p:cNvPr id="189" name="73 CuadroTexto"/>
          <p:cNvSpPr txBox="1"/>
          <p:nvPr/>
        </p:nvSpPr>
        <p:spPr>
          <a:xfrm>
            <a:off x="2423902" y="4977970"/>
            <a:ext cx="514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o12</a:t>
            </a:r>
            <a:endParaRPr lang="en-GB" sz="1400" dirty="0"/>
          </a:p>
        </p:txBody>
      </p:sp>
      <p:sp>
        <p:nvSpPr>
          <p:cNvPr id="190" name="74 CuadroTexto"/>
          <p:cNvSpPr txBox="1"/>
          <p:nvPr/>
        </p:nvSpPr>
        <p:spPr>
          <a:xfrm>
            <a:off x="2978577" y="4977970"/>
            <a:ext cx="513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o13</a:t>
            </a:r>
            <a:endParaRPr lang="en-GB" sz="1400" dirty="0"/>
          </a:p>
        </p:txBody>
      </p:sp>
      <p:cxnSp>
        <p:nvCxnSpPr>
          <p:cNvPr id="191" name="75 Conector recto"/>
          <p:cNvCxnSpPr/>
          <p:nvPr/>
        </p:nvCxnSpPr>
        <p:spPr bwMode="auto">
          <a:xfrm flipH="1">
            <a:off x="1487843" y="3171404"/>
            <a:ext cx="851910" cy="6366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93" name="Picture 778" descr="D:\ManagementEngineME1100.p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87" y="3429000"/>
            <a:ext cx="608013" cy="41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" name="80 CuadroTexto"/>
          <p:cNvSpPr txBox="1"/>
          <p:nvPr/>
        </p:nvSpPr>
        <p:spPr>
          <a:xfrm>
            <a:off x="3801279" y="5201997"/>
            <a:ext cx="159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Floodlight </a:t>
            </a:r>
            <a:r>
              <a:rPr lang="en-GB" sz="1200" dirty="0" err="1" smtClean="0"/>
              <a:t>OpenFlow</a:t>
            </a:r>
            <a:r>
              <a:rPr lang="en-GB" sz="1200" dirty="0" smtClean="0"/>
              <a:t> Controllers</a:t>
            </a:r>
            <a:endParaRPr lang="en-GB" sz="1200" dirty="0"/>
          </a:p>
        </p:txBody>
      </p:sp>
      <p:cxnSp>
        <p:nvCxnSpPr>
          <p:cNvPr id="199" name="83 Conector recto"/>
          <p:cNvCxnSpPr/>
          <p:nvPr/>
        </p:nvCxnSpPr>
        <p:spPr bwMode="auto">
          <a:xfrm flipH="1">
            <a:off x="2091027" y="4279844"/>
            <a:ext cx="1060583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0" name="84 Conector recto"/>
          <p:cNvCxnSpPr/>
          <p:nvPr/>
        </p:nvCxnSpPr>
        <p:spPr bwMode="auto">
          <a:xfrm flipV="1">
            <a:off x="1515828" y="3177772"/>
            <a:ext cx="0" cy="1572535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1" name="85 Conector recto"/>
          <p:cNvCxnSpPr/>
          <p:nvPr/>
        </p:nvCxnSpPr>
        <p:spPr bwMode="auto">
          <a:xfrm flipV="1">
            <a:off x="7802212" y="3126973"/>
            <a:ext cx="0" cy="1699414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27" name="Picture 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00" y="4567254"/>
            <a:ext cx="453231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" name="Picture 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49" y="4567254"/>
            <a:ext cx="453231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" name="Picture 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84" y="4567254"/>
            <a:ext cx="453231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0" name="68 Conector recto"/>
          <p:cNvCxnSpPr/>
          <p:nvPr/>
        </p:nvCxnSpPr>
        <p:spPr bwMode="auto">
          <a:xfrm>
            <a:off x="6876191" y="3269420"/>
            <a:ext cx="0" cy="910562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1" name="76 Conector recto"/>
          <p:cNvCxnSpPr/>
          <p:nvPr/>
        </p:nvCxnSpPr>
        <p:spPr bwMode="auto">
          <a:xfrm flipV="1">
            <a:off x="6516216" y="4185033"/>
            <a:ext cx="0" cy="382222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2" name="79 Conector recto"/>
          <p:cNvCxnSpPr/>
          <p:nvPr/>
        </p:nvCxnSpPr>
        <p:spPr bwMode="auto">
          <a:xfrm>
            <a:off x="7058998" y="4185033"/>
            <a:ext cx="1" cy="38577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3" name="82 Conector recto"/>
          <p:cNvCxnSpPr/>
          <p:nvPr/>
        </p:nvCxnSpPr>
        <p:spPr bwMode="auto">
          <a:xfrm>
            <a:off x="5997003" y="4190085"/>
            <a:ext cx="1" cy="382221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4" name="132 CuadroTexto"/>
          <p:cNvSpPr txBox="1"/>
          <p:nvPr/>
        </p:nvSpPr>
        <p:spPr>
          <a:xfrm>
            <a:off x="7041056" y="3812587"/>
            <a:ext cx="41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lb2</a:t>
            </a:r>
            <a:endParaRPr lang="en-GB" sz="1400" dirty="0"/>
          </a:p>
        </p:txBody>
      </p:sp>
      <p:sp>
        <p:nvSpPr>
          <p:cNvPr id="235" name="136 CuadroTexto"/>
          <p:cNvSpPr txBox="1"/>
          <p:nvPr/>
        </p:nvSpPr>
        <p:spPr>
          <a:xfrm>
            <a:off x="5812132" y="4958225"/>
            <a:ext cx="52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o21</a:t>
            </a:r>
            <a:endParaRPr lang="en-GB" sz="1400" dirty="0"/>
          </a:p>
        </p:txBody>
      </p:sp>
      <p:sp>
        <p:nvSpPr>
          <p:cNvPr id="236" name="137 CuadroTexto"/>
          <p:cNvSpPr txBox="1"/>
          <p:nvPr/>
        </p:nvSpPr>
        <p:spPr>
          <a:xfrm>
            <a:off x="6318040" y="4958225"/>
            <a:ext cx="514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o22</a:t>
            </a:r>
            <a:endParaRPr lang="en-GB" sz="1400" dirty="0"/>
          </a:p>
        </p:txBody>
      </p:sp>
      <p:sp>
        <p:nvSpPr>
          <p:cNvPr id="237" name="138 CuadroTexto"/>
          <p:cNvSpPr txBox="1"/>
          <p:nvPr/>
        </p:nvSpPr>
        <p:spPr>
          <a:xfrm>
            <a:off x="6872716" y="4958225"/>
            <a:ext cx="46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o23</a:t>
            </a:r>
            <a:endParaRPr lang="en-GB" sz="1400" dirty="0"/>
          </a:p>
        </p:txBody>
      </p:sp>
      <p:cxnSp>
        <p:nvCxnSpPr>
          <p:cNvPr id="238" name="209 Conector recto"/>
          <p:cNvCxnSpPr/>
          <p:nvPr/>
        </p:nvCxnSpPr>
        <p:spPr bwMode="auto">
          <a:xfrm flipH="1">
            <a:off x="5998417" y="4185033"/>
            <a:ext cx="1060583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39" name="Group 4"/>
          <p:cNvGrpSpPr>
            <a:grpSpLocks noChangeAspect="1"/>
          </p:cNvGrpSpPr>
          <p:nvPr/>
        </p:nvGrpSpPr>
        <p:grpSpPr bwMode="auto">
          <a:xfrm>
            <a:off x="6059548" y="4738038"/>
            <a:ext cx="223561" cy="239932"/>
            <a:chOff x="4099" y="3139"/>
            <a:chExt cx="437" cy="469"/>
          </a:xfrm>
        </p:grpSpPr>
        <p:sp>
          <p:nvSpPr>
            <p:cNvPr id="24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99" y="3139"/>
              <a:ext cx="437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1" name="Oval 5"/>
            <p:cNvSpPr>
              <a:spLocks noChangeArrowheads="1"/>
            </p:cNvSpPr>
            <p:nvPr/>
          </p:nvSpPr>
          <p:spPr bwMode="auto">
            <a:xfrm>
              <a:off x="4099" y="3457"/>
              <a:ext cx="437" cy="151"/>
            </a:xfrm>
            <a:prstGeom prst="ellipse">
              <a:avLst/>
            </a:prstGeom>
            <a:solidFill>
              <a:srgbClr val="0078AA"/>
            </a:solidFill>
            <a:ln w="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2" name="Rectangle 6"/>
            <p:cNvSpPr>
              <a:spLocks noChangeArrowheads="1"/>
            </p:cNvSpPr>
            <p:nvPr/>
          </p:nvSpPr>
          <p:spPr bwMode="auto">
            <a:xfrm>
              <a:off x="4099" y="3216"/>
              <a:ext cx="434" cy="31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3" name="Rectangle 7"/>
            <p:cNvSpPr>
              <a:spLocks noChangeArrowheads="1"/>
            </p:cNvSpPr>
            <p:nvPr/>
          </p:nvSpPr>
          <p:spPr bwMode="auto">
            <a:xfrm>
              <a:off x="4099" y="3216"/>
              <a:ext cx="434" cy="31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4" name="Oval 8"/>
            <p:cNvSpPr>
              <a:spLocks noChangeArrowheads="1"/>
            </p:cNvSpPr>
            <p:nvPr/>
          </p:nvSpPr>
          <p:spPr bwMode="auto">
            <a:xfrm>
              <a:off x="4099" y="3139"/>
              <a:ext cx="437" cy="151"/>
            </a:xfrm>
            <a:prstGeom prst="ellipse">
              <a:avLst/>
            </a:prstGeom>
            <a:solidFill>
              <a:srgbClr val="00B4FF"/>
            </a:solidFill>
            <a:ln w="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" name="Line 28"/>
            <p:cNvSpPr>
              <a:spLocks noChangeShapeType="1"/>
            </p:cNvSpPr>
            <p:nvPr/>
          </p:nvSpPr>
          <p:spPr bwMode="auto">
            <a:xfrm>
              <a:off x="4099" y="3213"/>
              <a:ext cx="1" cy="318"/>
            </a:xfrm>
            <a:prstGeom prst="line">
              <a:avLst/>
            </a:prstGeom>
            <a:noFill/>
            <a:ln w="3">
              <a:solidFill>
                <a:srgbClr val="AAE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" name="Line 29"/>
            <p:cNvSpPr>
              <a:spLocks noChangeShapeType="1"/>
            </p:cNvSpPr>
            <p:nvPr/>
          </p:nvSpPr>
          <p:spPr bwMode="auto">
            <a:xfrm>
              <a:off x="4533" y="3213"/>
              <a:ext cx="1" cy="318"/>
            </a:xfrm>
            <a:prstGeom prst="line">
              <a:avLst/>
            </a:prstGeom>
            <a:noFill/>
            <a:ln w="3">
              <a:solidFill>
                <a:srgbClr val="AAE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47" name="Group 4"/>
          <p:cNvGrpSpPr>
            <a:grpSpLocks noChangeAspect="1"/>
          </p:cNvGrpSpPr>
          <p:nvPr/>
        </p:nvGrpSpPr>
        <p:grpSpPr bwMode="auto">
          <a:xfrm>
            <a:off x="6529220" y="4738038"/>
            <a:ext cx="223561" cy="239932"/>
            <a:chOff x="4099" y="3139"/>
            <a:chExt cx="437" cy="469"/>
          </a:xfrm>
        </p:grpSpPr>
        <p:sp>
          <p:nvSpPr>
            <p:cNvPr id="2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99" y="3139"/>
              <a:ext cx="437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9" name="Oval 5"/>
            <p:cNvSpPr>
              <a:spLocks noChangeArrowheads="1"/>
            </p:cNvSpPr>
            <p:nvPr/>
          </p:nvSpPr>
          <p:spPr bwMode="auto">
            <a:xfrm>
              <a:off x="4099" y="3457"/>
              <a:ext cx="437" cy="151"/>
            </a:xfrm>
            <a:prstGeom prst="ellipse">
              <a:avLst/>
            </a:prstGeom>
            <a:solidFill>
              <a:srgbClr val="0078AA"/>
            </a:solidFill>
            <a:ln w="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0" name="Rectangle 6"/>
            <p:cNvSpPr>
              <a:spLocks noChangeArrowheads="1"/>
            </p:cNvSpPr>
            <p:nvPr/>
          </p:nvSpPr>
          <p:spPr bwMode="auto">
            <a:xfrm>
              <a:off x="4099" y="3216"/>
              <a:ext cx="434" cy="31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1" name="Rectangle 7"/>
            <p:cNvSpPr>
              <a:spLocks noChangeArrowheads="1"/>
            </p:cNvSpPr>
            <p:nvPr/>
          </p:nvSpPr>
          <p:spPr bwMode="auto">
            <a:xfrm>
              <a:off x="4099" y="3216"/>
              <a:ext cx="434" cy="31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2" name="Oval 8"/>
            <p:cNvSpPr>
              <a:spLocks noChangeArrowheads="1"/>
            </p:cNvSpPr>
            <p:nvPr/>
          </p:nvSpPr>
          <p:spPr bwMode="auto">
            <a:xfrm>
              <a:off x="4099" y="3139"/>
              <a:ext cx="437" cy="151"/>
            </a:xfrm>
            <a:prstGeom prst="ellipse">
              <a:avLst/>
            </a:prstGeom>
            <a:solidFill>
              <a:srgbClr val="00B4FF"/>
            </a:solidFill>
            <a:ln w="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3" name="Line 28"/>
            <p:cNvSpPr>
              <a:spLocks noChangeShapeType="1"/>
            </p:cNvSpPr>
            <p:nvPr/>
          </p:nvSpPr>
          <p:spPr bwMode="auto">
            <a:xfrm>
              <a:off x="4099" y="3213"/>
              <a:ext cx="1" cy="318"/>
            </a:xfrm>
            <a:prstGeom prst="line">
              <a:avLst/>
            </a:prstGeom>
            <a:noFill/>
            <a:ln w="3">
              <a:solidFill>
                <a:srgbClr val="AAE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4" name="Line 29"/>
            <p:cNvSpPr>
              <a:spLocks noChangeShapeType="1"/>
            </p:cNvSpPr>
            <p:nvPr/>
          </p:nvSpPr>
          <p:spPr bwMode="auto">
            <a:xfrm>
              <a:off x="4533" y="3213"/>
              <a:ext cx="1" cy="318"/>
            </a:xfrm>
            <a:prstGeom prst="line">
              <a:avLst/>
            </a:prstGeom>
            <a:noFill/>
            <a:ln w="3">
              <a:solidFill>
                <a:srgbClr val="AAE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55" name="Group 4"/>
          <p:cNvGrpSpPr>
            <a:grpSpLocks noChangeAspect="1"/>
          </p:cNvGrpSpPr>
          <p:nvPr/>
        </p:nvGrpSpPr>
        <p:grpSpPr bwMode="auto">
          <a:xfrm>
            <a:off x="7062054" y="4738038"/>
            <a:ext cx="223561" cy="239932"/>
            <a:chOff x="4099" y="3139"/>
            <a:chExt cx="437" cy="469"/>
          </a:xfrm>
        </p:grpSpPr>
        <p:sp>
          <p:nvSpPr>
            <p:cNvPr id="25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99" y="3139"/>
              <a:ext cx="437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7" name="Oval 5"/>
            <p:cNvSpPr>
              <a:spLocks noChangeArrowheads="1"/>
            </p:cNvSpPr>
            <p:nvPr/>
          </p:nvSpPr>
          <p:spPr bwMode="auto">
            <a:xfrm>
              <a:off x="4099" y="3457"/>
              <a:ext cx="437" cy="151"/>
            </a:xfrm>
            <a:prstGeom prst="ellipse">
              <a:avLst/>
            </a:prstGeom>
            <a:solidFill>
              <a:srgbClr val="0078AA"/>
            </a:solidFill>
            <a:ln w="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8" name="Rectangle 6"/>
            <p:cNvSpPr>
              <a:spLocks noChangeArrowheads="1"/>
            </p:cNvSpPr>
            <p:nvPr/>
          </p:nvSpPr>
          <p:spPr bwMode="auto">
            <a:xfrm>
              <a:off x="4099" y="3216"/>
              <a:ext cx="434" cy="31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9" name="Rectangle 7"/>
            <p:cNvSpPr>
              <a:spLocks noChangeArrowheads="1"/>
            </p:cNvSpPr>
            <p:nvPr/>
          </p:nvSpPr>
          <p:spPr bwMode="auto">
            <a:xfrm>
              <a:off x="4099" y="3216"/>
              <a:ext cx="434" cy="31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0" name="Oval 8"/>
            <p:cNvSpPr>
              <a:spLocks noChangeArrowheads="1"/>
            </p:cNvSpPr>
            <p:nvPr/>
          </p:nvSpPr>
          <p:spPr bwMode="auto">
            <a:xfrm>
              <a:off x="4099" y="3139"/>
              <a:ext cx="437" cy="151"/>
            </a:xfrm>
            <a:prstGeom prst="ellipse">
              <a:avLst/>
            </a:prstGeom>
            <a:solidFill>
              <a:srgbClr val="00B4FF"/>
            </a:solidFill>
            <a:ln w="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1" name="Line 28"/>
            <p:cNvSpPr>
              <a:spLocks noChangeShapeType="1"/>
            </p:cNvSpPr>
            <p:nvPr/>
          </p:nvSpPr>
          <p:spPr bwMode="auto">
            <a:xfrm>
              <a:off x="4099" y="3213"/>
              <a:ext cx="1" cy="318"/>
            </a:xfrm>
            <a:prstGeom prst="line">
              <a:avLst/>
            </a:prstGeom>
            <a:noFill/>
            <a:ln w="3">
              <a:solidFill>
                <a:srgbClr val="AAE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2" name="Line 29"/>
            <p:cNvSpPr>
              <a:spLocks noChangeShapeType="1"/>
            </p:cNvSpPr>
            <p:nvPr/>
          </p:nvSpPr>
          <p:spPr bwMode="auto">
            <a:xfrm>
              <a:off x="4533" y="3213"/>
              <a:ext cx="1" cy="318"/>
            </a:xfrm>
            <a:prstGeom prst="line">
              <a:avLst/>
            </a:prstGeom>
            <a:noFill/>
            <a:ln w="3">
              <a:solidFill>
                <a:srgbClr val="AAE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63" name="147 CuadroTexto"/>
          <p:cNvSpPr txBox="1"/>
          <p:nvPr/>
        </p:nvSpPr>
        <p:spPr>
          <a:xfrm>
            <a:off x="1979712" y="2761183"/>
            <a:ext cx="869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Router 1</a:t>
            </a:r>
            <a:endParaRPr lang="en-GB" sz="1400" dirty="0"/>
          </a:p>
        </p:txBody>
      </p:sp>
      <p:sp>
        <p:nvSpPr>
          <p:cNvPr id="264" name="148 CuadroTexto"/>
          <p:cNvSpPr txBox="1"/>
          <p:nvPr/>
        </p:nvSpPr>
        <p:spPr>
          <a:xfrm>
            <a:off x="6478028" y="2708920"/>
            <a:ext cx="830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Router 2</a:t>
            </a:r>
            <a:endParaRPr lang="en-GB" sz="1400" dirty="0"/>
          </a:p>
        </p:txBody>
      </p:sp>
      <p:pic>
        <p:nvPicPr>
          <p:cNvPr id="265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49" y="3794056"/>
            <a:ext cx="476201" cy="31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0" name="Picture 778" descr="D:\ManagementEngineME1100.p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859" y="3444329"/>
            <a:ext cx="608013" cy="41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cto de flecha 13"/>
          <p:cNvCxnSpPr/>
          <p:nvPr/>
        </p:nvCxnSpPr>
        <p:spPr bwMode="auto">
          <a:xfrm flipH="1" flipV="1">
            <a:off x="3340533" y="3958275"/>
            <a:ext cx="657255" cy="118871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71" name="Conector recto de flecha 270"/>
          <p:cNvCxnSpPr/>
          <p:nvPr/>
        </p:nvCxnSpPr>
        <p:spPr bwMode="auto">
          <a:xfrm flipV="1">
            <a:off x="4994074" y="3917727"/>
            <a:ext cx="816392" cy="129687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267" name="Picture 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51" y="3022509"/>
            <a:ext cx="476729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86" name="82 Conector recto de flecha"/>
          <p:cNvCxnSpPr/>
          <p:nvPr/>
        </p:nvCxnSpPr>
        <p:spPr bwMode="auto">
          <a:xfrm>
            <a:off x="6372200" y="3792381"/>
            <a:ext cx="229607" cy="217397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87" name="82 Conector recto de flecha"/>
          <p:cNvCxnSpPr/>
          <p:nvPr/>
        </p:nvCxnSpPr>
        <p:spPr bwMode="auto">
          <a:xfrm flipH="1">
            <a:off x="2597197" y="3794056"/>
            <a:ext cx="221644" cy="21149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91" name="Conector recto 690"/>
          <p:cNvCxnSpPr>
            <a:endCxn id="267" idx="1"/>
          </p:cNvCxnSpPr>
          <p:nvPr/>
        </p:nvCxnSpPr>
        <p:spPr bwMode="auto">
          <a:xfrm flipV="1">
            <a:off x="2536888" y="3155859"/>
            <a:ext cx="4078663" cy="21911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66" name="Picture 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72301"/>
            <a:ext cx="453231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92" name="42 Conector recto"/>
          <p:cNvCxnSpPr/>
          <p:nvPr/>
        </p:nvCxnSpPr>
        <p:spPr bwMode="auto">
          <a:xfrm flipV="1">
            <a:off x="2640426" y="4280441"/>
            <a:ext cx="6255" cy="440263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93" name="42 Conector recto"/>
          <p:cNvCxnSpPr/>
          <p:nvPr/>
        </p:nvCxnSpPr>
        <p:spPr bwMode="auto">
          <a:xfrm flipV="1">
            <a:off x="3149828" y="4287356"/>
            <a:ext cx="6255" cy="440263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72" name="Picture 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62" y="4586240"/>
            <a:ext cx="453231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3" name="Picture 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11" y="4554137"/>
            <a:ext cx="453231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" name="Picture 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46" y="4559687"/>
            <a:ext cx="453231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2" name="Group 4"/>
          <p:cNvGrpSpPr>
            <a:grpSpLocks noChangeAspect="1"/>
          </p:cNvGrpSpPr>
          <p:nvPr/>
        </p:nvGrpSpPr>
        <p:grpSpPr bwMode="auto">
          <a:xfrm>
            <a:off x="2165410" y="4721268"/>
            <a:ext cx="223561" cy="239932"/>
            <a:chOff x="4099" y="3139"/>
            <a:chExt cx="437" cy="469"/>
          </a:xfrm>
        </p:grpSpPr>
        <p:sp>
          <p:nvSpPr>
            <p:cNvPr id="20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99" y="3139"/>
              <a:ext cx="437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4" name="Oval 5"/>
            <p:cNvSpPr>
              <a:spLocks noChangeArrowheads="1"/>
            </p:cNvSpPr>
            <p:nvPr/>
          </p:nvSpPr>
          <p:spPr bwMode="auto">
            <a:xfrm>
              <a:off x="4099" y="3457"/>
              <a:ext cx="437" cy="151"/>
            </a:xfrm>
            <a:prstGeom prst="ellipse">
              <a:avLst/>
            </a:prstGeom>
            <a:solidFill>
              <a:srgbClr val="0078AA"/>
            </a:solidFill>
            <a:ln w="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" name="Rectangle 6"/>
            <p:cNvSpPr>
              <a:spLocks noChangeArrowheads="1"/>
            </p:cNvSpPr>
            <p:nvPr/>
          </p:nvSpPr>
          <p:spPr bwMode="auto">
            <a:xfrm>
              <a:off x="4099" y="3216"/>
              <a:ext cx="434" cy="31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" name="Rectangle 7"/>
            <p:cNvSpPr>
              <a:spLocks noChangeArrowheads="1"/>
            </p:cNvSpPr>
            <p:nvPr/>
          </p:nvSpPr>
          <p:spPr bwMode="auto">
            <a:xfrm>
              <a:off x="4099" y="3216"/>
              <a:ext cx="434" cy="31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7" name="Oval 8"/>
            <p:cNvSpPr>
              <a:spLocks noChangeArrowheads="1"/>
            </p:cNvSpPr>
            <p:nvPr/>
          </p:nvSpPr>
          <p:spPr bwMode="auto">
            <a:xfrm>
              <a:off x="4099" y="3139"/>
              <a:ext cx="437" cy="151"/>
            </a:xfrm>
            <a:prstGeom prst="ellipse">
              <a:avLst/>
            </a:prstGeom>
            <a:solidFill>
              <a:srgbClr val="00B4FF"/>
            </a:solidFill>
            <a:ln w="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8" name="Line 28"/>
            <p:cNvSpPr>
              <a:spLocks noChangeShapeType="1"/>
            </p:cNvSpPr>
            <p:nvPr/>
          </p:nvSpPr>
          <p:spPr bwMode="auto">
            <a:xfrm>
              <a:off x="4099" y="3213"/>
              <a:ext cx="1" cy="318"/>
            </a:xfrm>
            <a:prstGeom prst="line">
              <a:avLst/>
            </a:prstGeom>
            <a:noFill/>
            <a:ln w="3">
              <a:solidFill>
                <a:srgbClr val="AAE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9" name="Line 29"/>
            <p:cNvSpPr>
              <a:spLocks noChangeShapeType="1"/>
            </p:cNvSpPr>
            <p:nvPr/>
          </p:nvSpPr>
          <p:spPr bwMode="auto">
            <a:xfrm>
              <a:off x="4533" y="3213"/>
              <a:ext cx="1" cy="318"/>
            </a:xfrm>
            <a:prstGeom prst="line">
              <a:avLst/>
            </a:prstGeom>
            <a:noFill/>
            <a:ln w="3">
              <a:solidFill>
                <a:srgbClr val="AAE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10" name="Group 4"/>
          <p:cNvGrpSpPr>
            <a:grpSpLocks noChangeAspect="1"/>
          </p:cNvGrpSpPr>
          <p:nvPr/>
        </p:nvGrpSpPr>
        <p:grpSpPr bwMode="auto">
          <a:xfrm>
            <a:off x="2635082" y="4712450"/>
            <a:ext cx="223561" cy="239932"/>
            <a:chOff x="4099" y="3139"/>
            <a:chExt cx="437" cy="469"/>
          </a:xfrm>
        </p:grpSpPr>
        <p:sp>
          <p:nvSpPr>
            <p:cNvPr id="2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99" y="3139"/>
              <a:ext cx="437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2" name="Oval 5"/>
            <p:cNvSpPr>
              <a:spLocks noChangeArrowheads="1"/>
            </p:cNvSpPr>
            <p:nvPr/>
          </p:nvSpPr>
          <p:spPr bwMode="auto">
            <a:xfrm>
              <a:off x="4099" y="3457"/>
              <a:ext cx="437" cy="151"/>
            </a:xfrm>
            <a:prstGeom prst="ellipse">
              <a:avLst/>
            </a:prstGeom>
            <a:solidFill>
              <a:srgbClr val="0078AA"/>
            </a:solidFill>
            <a:ln w="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3" name="Rectangle 6"/>
            <p:cNvSpPr>
              <a:spLocks noChangeArrowheads="1"/>
            </p:cNvSpPr>
            <p:nvPr/>
          </p:nvSpPr>
          <p:spPr bwMode="auto">
            <a:xfrm>
              <a:off x="4099" y="3216"/>
              <a:ext cx="434" cy="31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4" name="Rectangle 7"/>
            <p:cNvSpPr>
              <a:spLocks noChangeArrowheads="1"/>
            </p:cNvSpPr>
            <p:nvPr/>
          </p:nvSpPr>
          <p:spPr bwMode="auto">
            <a:xfrm>
              <a:off x="4099" y="3216"/>
              <a:ext cx="434" cy="31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5" name="Oval 8"/>
            <p:cNvSpPr>
              <a:spLocks noChangeArrowheads="1"/>
            </p:cNvSpPr>
            <p:nvPr/>
          </p:nvSpPr>
          <p:spPr bwMode="auto">
            <a:xfrm>
              <a:off x="4099" y="3139"/>
              <a:ext cx="437" cy="151"/>
            </a:xfrm>
            <a:prstGeom prst="ellipse">
              <a:avLst/>
            </a:prstGeom>
            <a:solidFill>
              <a:srgbClr val="00B4FF"/>
            </a:solidFill>
            <a:ln w="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6" name="Line 28"/>
            <p:cNvSpPr>
              <a:spLocks noChangeShapeType="1"/>
            </p:cNvSpPr>
            <p:nvPr/>
          </p:nvSpPr>
          <p:spPr bwMode="auto">
            <a:xfrm>
              <a:off x="4099" y="3213"/>
              <a:ext cx="1" cy="318"/>
            </a:xfrm>
            <a:prstGeom prst="line">
              <a:avLst/>
            </a:prstGeom>
            <a:noFill/>
            <a:ln w="3">
              <a:solidFill>
                <a:srgbClr val="AAE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7" name="Line 29"/>
            <p:cNvSpPr>
              <a:spLocks noChangeShapeType="1"/>
            </p:cNvSpPr>
            <p:nvPr/>
          </p:nvSpPr>
          <p:spPr bwMode="auto">
            <a:xfrm>
              <a:off x="4533" y="3213"/>
              <a:ext cx="1" cy="318"/>
            </a:xfrm>
            <a:prstGeom prst="line">
              <a:avLst/>
            </a:prstGeom>
            <a:noFill/>
            <a:ln w="3">
              <a:solidFill>
                <a:srgbClr val="AAE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18" name="Group 4"/>
          <p:cNvGrpSpPr>
            <a:grpSpLocks noChangeAspect="1"/>
          </p:cNvGrpSpPr>
          <p:nvPr/>
        </p:nvGrpSpPr>
        <p:grpSpPr bwMode="auto">
          <a:xfrm>
            <a:off x="3167916" y="4719590"/>
            <a:ext cx="223561" cy="239932"/>
            <a:chOff x="4099" y="3139"/>
            <a:chExt cx="437" cy="469"/>
          </a:xfrm>
        </p:grpSpPr>
        <p:sp>
          <p:nvSpPr>
            <p:cNvPr id="2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99" y="3139"/>
              <a:ext cx="437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0" name="Oval 5"/>
            <p:cNvSpPr>
              <a:spLocks noChangeArrowheads="1"/>
            </p:cNvSpPr>
            <p:nvPr/>
          </p:nvSpPr>
          <p:spPr bwMode="auto">
            <a:xfrm>
              <a:off x="4099" y="3457"/>
              <a:ext cx="437" cy="151"/>
            </a:xfrm>
            <a:prstGeom prst="ellipse">
              <a:avLst/>
            </a:prstGeom>
            <a:solidFill>
              <a:srgbClr val="0078AA"/>
            </a:solidFill>
            <a:ln w="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1" name="Rectangle 6"/>
            <p:cNvSpPr>
              <a:spLocks noChangeArrowheads="1"/>
            </p:cNvSpPr>
            <p:nvPr/>
          </p:nvSpPr>
          <p:spPr bwMode="auto">
            <a:xfrm>
              <a:off x="4099" y="3216"/>
              <a:ext cx="434" cy="31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2" name="Rectangle 7"/>
            <p:cNvSpPr>
              <a:spLocks noChangeArrowheads="1"/>
            </p:cNvSpPr>
            <p:nvPr/>
          </p:nvSpPr>
          <p:spPr bwMode="auto">
            <a:xfrm>
              <a:off x="4099" y="3216"/>
              <a:ext cx="434" cy="318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3" name="Oval 8"/>
            <p:cNvSpPr>
              <a:spLocks noChangeArrowheads="1"/>
            </p:cNvSpPr>
            <p:nvPr/>
          </p:nvSpPr>
          <p:spPr bwMode="auto">
            <a:xfrm>
              <a:off x="4099" y="3139"/>
              <a:ext cx="437" cy="151"/>
            </a:xfrm>
            <a:prstGeom prst="ellipse">
              <a:avLst/>
            </a:prstGeom>
            <a:solidFill>
              <a:srgbClr val="00B4FF"/>
            </a:solidFill>
            <a:ln w="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4" name="Line 28"/>
            <p:cNvSpPr>
              <a:spLocks noChangeShapeType="1"/>
            </p:cNvSpPr>
            <p:nvPr/>
          </p:nvSpPr>
          <p:spPr bwMode="auto">
            <a:xfrm>
              <a:off x="4099" y="3213"/>
              <a:ext cx="1" cy="318"/>
            </a:xfrm>
            <a:prstGeom prst="line">
              <a:avLst/>
            </a:prstGeom>
            <a:noFill/>
            <a:ln w="3">
              <a:solidFill>
                <a:srgbClr val="AAE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" name="Line 29"/>
            <p:cNvSpPr>
              <a:spLocks noChangeShapeType="1"/>
            </p:cNvSpPr>
            <p:nvPr/>
          </p:nvSpPr>
          <p:spPr bwMode="auto">
            <a:xfrm>
              <a:off x="4533" y="3213"/>
              <a:ext cx="1" cy="318"/>
            </a:xfrm>
            <a:prstGeom prst="line">
              <a:avLst/>
            </a:prstGeom>
            <a:noFill/>
            <a:ln w="3">
              <a:solidFill>
                <a:srgbClr val="AAE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268" name="Picture 21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09" y="2420888"/>
            <a:ext cx="1573408" cy="195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9" name="153 CuadroTexto"/>
          <p:cNvSpPr txBox="1"/>
          <p:nvPr/>
        </p:nvSpPr>
        <p:spPr>
          <a:xfrm>
            <a:off x="4360295" y="3212976"/>
            <a:ext cx="69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WAN</a:t>
            </a:r>
            <a:endParaRPr lang="en-GB" dirty="0"/>
          </a:p>
        </p:txBody>
      </p:sp>
      <p:pic>
        <p:nvPicPr>
          <p:cNvPr id="226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79" y="3813079"/>
            <a:ext cx="476201" cy="31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147 CuadroTexto"/>
          <p:cNvSpPr txBox="1"/>
          <p:nvPr/>
        </p:nvSpPr>
        <p:spPr>
          <a:xfrm>
            <a:off x="1953672" y="2286551"/>
            <a:ext cx="1417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/>
              <a:t>WAN Optimizer</a:t>
            </a:r>
            <a:endParaRPr lang="en-GB" sz="1400" dirty="0"/>
          </a:p>
        </p:txBody>
      </p:sp>
      <p:sp>
        <p:nvSpPr>
          <p:cNvPr id="121" name="147 CuadroTexto"/>
          <p:cNvSpPr txBox="1"/>
          <p:nvPr/>
        </p:nvSpPr>
        <p:spPr>
          <a:xfrm>
            <a:off x="5829170" y="2282649"/>
            <a:ext cx="1417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/>
              <a:t>WAN Optimizer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1869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Scalable architecture Tests</a:t>
            </a:r>
            <a:endParaRPr lang="en-GB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rcRect t="-5354" b="-5354"/>
          <a:stretch>
            <a:fillRect/>
          </a:stretch>
        </p:blipFill>
        <p:spPr>
          <a:xfrm>
            <a:off x="1259632" y="1772816"/>
            <a:ext cx="6995120" cy="3847047"/>
          </a:xfrm>
        </p:spPr>
      </p:pic>
    </p:spTree>
    <p:extLst>
      <p:ext uri="{BB962C8B-B14F-4D97-AF65-F5344CB8AC3E}">
        <p14:creationId xmlns:p14="http://schemas.microsoft.com/office/powerpoint/2010/main" val="2017996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Contents</a:t>
            </a:r>
            <a:endParaRPr lang="en-GB" dirty="0"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7280" y="2132856"/>
            <a:ext cx="7139136" cy="2797771"/>
          </a:xfrm>
        </p:spPr>
        <p:txBody>
          <a:bodyPr/>
          <a:lstStyle/>
          <a:p>
            <a:r>
              <a:rPr lang="en-GB" dirty="0" smtClean="0">
                <a:solidFill>
                  <a:srgbClr val="006BA3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WAN optimization techniques</a:t>
            </a:r>
          </a:p>
          <a:p>
            <a:r>
              <a:rPr lang="en-GB" dirty="0" smtClean="0">
                <a:solidFill>
                  <a:srgbClr val="006BA3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SoloWAN project</a:t>
            </a:r>
          </a:p>
          <a:p>
            <a:r>
              <a:rPr lang="en-GB" dirty="0" smtClean="0">
                <a:solidFill>
                  <a:srgbClr val="006BA3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Use case scenarios and results </a:t>
            </a:r>
          </a:p>
          <a:p>
            <a:r>
              <a:rPr lang="en-GB" dirty="0" smtClean="0">
                <a:solidFill>
                  <a:srgbClr val="006BA3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Virtual testbeds scenarios based on VNX</a:t>
            </a:r>
          </a:p>
          <a:p>
            <a:endParaRPr lang="en-GB" dirty="0" smtClean="0">
              <a:solidFill>
                <a:srgbClr val="006BA3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150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27168" cy="652463"/>
          </a:xfrm>
        </p:spPr>
        <p:txBody>
          <a:bodyPr/>
          <a:lstStyle/>
          <a:p>
            <a:r>
              <a:rPr lang="en-GB" dirty="0" smtClean="0"/>
              <a:t>WAN Optimization as a Service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Idea: Integrate WAN optimization as a service available in </a:t>
            </a:r>
            <a:r>
              <a:rPr lang="en-GB" dirty="0" err="1" smtClean="0"/>
              <a:t>Openstack</a:t>
            </a:r>
            <a:r>
              <a:rPr lang="en-GB" dirty="0" smtClean="0"/>
              <a:t> IaaS</a:t>
            </a:r>
          </a:p>
          <a:p>
            <a:r>
              <a:rPr lang="en-GB" dirty="0" smtClean="0"/>
              <a:t>Proof of Concept implementation developed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github.com</a:t>
            </a:r>
            <a:r>
              <a:rPr lang="en-GB" dirty="0"/>
              <a:t>/carlosv5/</a:t>
            </a:r>
            <a:r>
              <a:rPr lang="en-GB" dirty="0" err="1"/>
              <a:t>OaaS</a:t>
            </a:r>
            <a:r>
              <a:rPr lang="en-GB" dirty="0"/>
              <a:t>-network</a:t>
            </a:r>
            <a:endParaRPr lang="en-GB" dirty="0" smtClean="0"/>
          </a:p>
          <a:p>
            <a:r>
              <a:rPr lang="en-GB" dirty="0" smtClean="0"/>
              <a:t>Based on Firewall as a Service (</a:t>
            </a:r>
            <a:r>
              <a:rPr lang="en-GB" dirty="0" err="1" smtClean="0"/>
              <a:t>FWaaS</a:t>
            </a:r>
            <a:r>
              <a:rPr lang="en-GB" dirty="0" smtClean="0"/>
              <a:t>) </a:t>
            </a:r>
            <a:r>
              <a:rPr lang="en-GB" dirty="0" err="1" smtClean="0"/>
              <a:t>Openstack</a:t>
            </a:r>
            <a:r>
              <a:rPr lang="en-GB" dirty="0" smtClean="0"/>
              <a:t> code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594725" y="6408738"/>
            <a:ext cx="549275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7FAFACC-96DF-4F49-BA46-33D2C48E4EB4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393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 bwMode="auto">
          <a:xfrm>
            <a:off x="827584" y="1556792"/>
            <a:ext cx="7258059" cy="3554280"/>
          </a:xfrm>
          <a:prstGeom prst="rect">
            <a:avLst/>
          </a:prstGeom>
          <a:solidFill>
            <a:srgbClr val="F8F7F9"/>
          </a:solidFill>
          <a:ln w="12700" cap="flat" cmpd="sng" algn="ctr">
            <a:solidFill>
              <a:schemeClr val="tx1"/>
            </a:solidFill>
            <a:prstDash val="dot"/>
            <a:round/>
            <a:headEnd type="none" w="sm" len="sm"/>
            <a:tailEnd type="none" w="sm" len="sm"/>
          </a:ln>
          <a:effectLst/>
        </p:spPr>
        <p:txBody>
          <a:bodyPr vert="horz" wrap="square" lIns="120044" tIns="60022" rIns="120044" bIns="60022" numCol="1" rtlCol="0" anchor="t" anchorCtr="0" compatLnSpc="1">
            <a:prstTxWarp prst="textNoShape">
              <a:avLst/>
            </a:prstTxWarp>
          </a:bodyPr>
          <a:lstStyle/>
          <a:p>
            <a:pPr marL="0" marR="0" algn="l" defTabSz="1200424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dirty="0">
              <a:solidFill>
                <a:srgbClr val="081D58"/>
              </a:solidFill>
              <a:uFillTx/>
              <a:latin typeface="Arial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 bwMode="auto">
          <a:xfrm>
            <a:off x="2946631" y="2833724"/>
            <a:ext cx="1504888" cy="1303473"/>
          </a:xfrm>
          <a:prstGeom prst="roundRect">
            <a:avLst/>
          </a:prstGeom>
          <a:solidFill>
            <a:srgbClr val="D5FC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44" tIns="60022" rIns="120044" bIns="60022" numCol="1" rtlCol="0" anchor="t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Trebuchet MS"/>
                <a:cs typeface="Trebuchet MS"/>
              </a:rPr>
              <a:t>network</a:t>
            </a:r>
            <a:endParaRPr lang="en-GB" sz="1050" b="1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7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9" name="Rectángulo redondeado 8"/>
          <p:cNvSpPr/>
          <p:nvPr/>
        </p:nvSpPr>
        <p:spPr bwMode="auto">
          <a:xfrm>
            <a:off x="6440928" y="2833724"/>
            <a:ext cx="1504888" cy="1303473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44" tIns="60022" rIns="120044" bIns="60022" numCol="1" rtlCol="0" anchor="t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Trebuchet MS"/>
                <a:cs typeface="Trebuchet MS"/>
              </a:rPr>
              <a:t>compute2</a:t>
            </a:r>
          </a:p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7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0" name="Rectángulo redondeado 19"/>
          <p:cNvSpPr/>
          <p:nvPr/>
        </p:nvSpPr>
        <p:spPr bwMode="auto">
          <a:xfrm>
            <a:off x="4693780" y="2833724"/>
            <a:ext cx="1504888" cy="1303473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44" tIns="60022" rIns="120044" bIns="60022" numCol="1" rtlCol="0" anchor="t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Trebuchet MS"/>
                <a:cs typeface="Trebuchet MS"/>
              </a:rPr>
              <a:t>compute1</a:t>
            </a:r>
          </a:p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7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3682" y="476672"/>
            <a:ext cx="7343118" cy="652463"/>
          </a:xfrm>
        </p:spPr>
        <p:txBody>
          <a:bodyPr/>
          <a:lstStyle/>
          <a:p>
            <a:r>
              <a:rPr lang="en-GB" dirty="0" smtClean="0"/>
              <a:t>Typical </a:t>
            </a:r>
            <a:r>
              <a:rPr lang="en-GB" dirty="0" err="1" smtClean="0"/>
              <a:t>Openstack</a:t>
            </a:r>
            <a:r>
              <a:rPr lang="en-GB" dirty="0" smtClean="0"/>
              <a:t> Scenario </a:t>
            </a:r>
            <a:endParaRPr lang="en-GB" dirty="0"/>
          </a:p>
        </p:txBody>
      </p:sp>
      <p:cxnSp>
        <p:nvCxnSpPr>
          <p:cNvPr id="6" name="11 Conector recto"/>
          <p:cNvCxnSpPr/>
          <p:nvPr/>
        </p:nvCxnSpPr>
        <p:spPr>
          <a:xfrm flipH="1" flipV="1">
            <a:off x="2810680" y="5751394"/>
            <a:ext cx="885933" cy="21094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7" name="Rectángulo redondeado 6"/>
          <p:cNvSpPr/>
          <p:nvPr/>
        </p:nvSpPr>
        <p:spPr bwMode="auto">
          <a:xfrm>
            <a:off x="1199482" y="2833724"/>
            <a:ext cx="1504888" cy="1303473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44" tIns="60022" rIns="120044" bIns="60022" numCol="1" rtlCol="0" anchor="t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Trebuchet MS"/>
                <a:cs typeface="Trebuchet MS"/>
              </a:rPr>
              <a:t>controller</a:t>
            </a:r>
          </a:p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7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831221" y="2204864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1200424">
              <a:defRPr/>
            </a:pPr>
            <a:r>
              <a:rPr lang="en-GB" sz="1000" b="1" dirty="0" smtClean="0">
                <a:solidFill>
                  <a:srgbClr val="4A7EBA"/>
                </a:solidFill>
                <a:uFillTx/>
                <a:latin typeface="Trebuchet MS"/>
                <a:cs typeface="Trebuchet MS"/>
              </a:rPr>
              <a:t>Management Network</a:t>
            </a:r>
            <a:endParaRPr lang="en-GB" sz="1000" b="1" dirty="0">
              <a:solidFill>
                <a:srgbClr val="4A7EBA"/>
              </a:solidFill>
              <a:uFillTx/>
              <a:latin typeface="Trebuchet MS"/>
              <a:cs typeface="Trebuchet MS"/>
            </a:endParaRPr>
          </a:p>
        </p:txBody>
      </p:sp>
      <p:cxnSp>
        <p:nvCxnSpPr>
          <p:cNvPr id="12" name="11 Conector recto"/>
          <p:cNvCxnSpPr/>
          <p:nvPr/>
        </p:nvCxnSpPr>
        <p:spPr>
          <a:xfrm flipV="1">
            <a:off x="1653036" y="2492895"/>
            <a:ext cx="5861528" cy="1"/>
          </a:xfrm>
          <a:prstGeom prst="line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11 Conector recto"/>
          <p:cNvCxnSpPr/>
          <p:nvPr/>
        </p:nvCxnSpPr>
        <p:spPr>
          <a:xfrm>
            <a:off x="3745352" y="4679406"/>
            <a:ext cx="3660229" cy="0"/>
          </a:xfrm>
          <a:prstGeom prst="line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CuadroTexto 13"/>
          <p:cNvSpPr txBox="1"/>
          <p:nvPr/>
        </p:nvSpPr>
        <p:spPr>
          <a:xfrm>
            <a:off x="4458249" y="4730749"/>
            <a:ext cx="1148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1200424">
              <a:defRPr/>
            </a:pPr>
            <a:r>
              <a:rPr lang="en-GB" sz="1000" b="1" dirty="0" smtClean="0">
                <a:solidFill>
                  <a:srgbClr val="4A7EBA"/>
                </a:solidFill>
                <a:uFillTx/>
                <a:latin typeface="Trebuchet MS"/>
                <a:cs typeface="Trebuchet MS"/>
              </a:rPr>
              <a:t>Tunnel Network</a:t>
            </a:r>
            <a:endParaRPr lang="en-GB" sz="1000" b="1" dirty="0">
              <a:solidFill>
                <a:srgbClr val="4A7EBA"/>
              </a:solidFill>
              <a:uFillTx/>
              <a:latin typeface="Trebuchet MS"/>
              <a:cs typeface="Trebuchet MS"/>
            </a:endParaRPr>
          </a:p>
        </p:txBody>
      </p:sp>
      <p:cxnSp>
        <p:nvCxnSpPr>
          <p:cNvPr id="15" name="11 Conector recto"/>
          <p:cNvCxnSpPr/>
          <p:nvPr/>
        </p:nvCxnSpPr>
        <p:spPr>
          <a:xfrm>
            <a:off x="1713804" y="5330982"/>
            <a:ext cx="2024853" cy="0"/>
          </a:xfrm>
          <a:prstGeom prst="line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6" name="CuadroTexto 15"/>
          <p:cNvSpPr txBox="1"/>
          <p:nvPr/>
        </p:nvSpPr>
        <p:spPr>
          <a:xfrm>
            <a:off x="1343681" y="5322780"/>
            <a:ext cx="1237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1200424">
              <a:defRPr/>
            </a:pPr>
            <a:r>
              <a:rPr lang="en-GB" sz="1000" b="1" dirty="0" smtClean="0">
                <a:solidFill>
                  <a:srgbClr val="4A7EBA"/>
                </a:solidFill>
                <a:uFillTx/>
                <a:latin typeface="Trebuchet MS"/>
                <a:cs typeface="Trebuchet MS"/>
              </a:rPr>
              <a:t>External Network</a:t>
            </a:r>
            <a:endParaRPr lang="en-GB" sz="1000" b="1" dirty="0">
              <a:solidFill>
                <a:srgbClr val="4A7EBA"/>
              </a:solidFill>
              <a:uFillTx/>
              <a:latin typeface="Trebuchet MS"/>
              <a:cs typeface="Trebuchet MS"/>
            </a:endParaRPr>
          </a:p>
        </p:txBody>
      </p:sp>
      <p:cxnSp>
        <p:nvCxnSpPr>
          <p:cNvPr id="17" name="11 Conector recto"/>
          <p:cNvCxnSpPr/>
          <p:nvPr/>
        </p:nvCxnSpPr>
        <p:spPr>
          <a:xfrm>
            <a:off x="3954835" y="4140181"/>
            <a:ext cx="0" cy="522979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11 Conector recto"/>
          <p:cNvCxnSpPr/>
          <p:nvPr/>
        </p:nvCxnSpPr>
        <p:spPr>
          <a:xfrm>
            <a:off x="5446223" y="4142025"/>
            <a:ext cx="0" cy="522979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11 Conector recto"/>
          <p:cNvCxnSpPr/>
          <p:nvPr/>
        </p:nvCxnSpPr>
        <p:spPr>
          <a:xfrm>
            <a:off x="3442008" y="4139164"/>
            <a:ext cx="0" cy="1197389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Conector recto 20"/>
          <p:cNvCxnSpPr/>
          <p:nvPr/>
        </p:nvCxnSpPr>
        <p:spPr bwMode="auto">
          <a:xfrm>
            <a:off x="1951926" y="2495151"/>
            <a:ext cx="1" cy="340046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Conector recto 21"/>
          <p:cNvCxnSpPr/>
          <p:nvPr/>
        </p:nvCxnSpPr>
        <p:spPr bwMode="auto">
          <a:xfrm>
            <a:off x="3699075" y="2498683"/>
            <a:ext cx="1" cy="329483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4" name="Conector recto 23"/>
          <p:cNvCxnSpPr/>
          <p:nvPr/>
        </p:nvCxnSpPr>
        <p:spPr bwMode="auto">
          <a:xfrm>
            <a:off x="7193372" y="2495151"/>
            <a:ext cx="1" cy="340047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6" name="Rectángulo 25"/>
          <p:cNvSpPr/>
          <p:nvPr/>
        </p:nvSpPr>
        <p:spPr bwMode="auto">
          <a:xfrm>
            <a:off x="1847776" y="2832561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eth1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7" name="Rectángulo 26"/>
          <p:cNvSpPr/>
          <p:nvPr/>
        </p:nvSpPr>
        <p:spPr bwMode="auto">
          <a:xfrm>
            <a:off x="3593276" y="2832561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eth1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8" name="Rectángulo 27"/>
          <p:cNvSpPr/>
          <p:nvPr/>
        </p:nvSpPr>
        <p:spPr bwMode="auto">
          <a:xfrm>
            <a:off x="5344049" y="2832561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eth1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9" name="Rectángulo 28"/>
          <p:cNvSpPr/>
          <p:nvPr/>
        </p:nvSpPr>
        <p:spPr bwMode="auto">
          <a:xfrm>
            <a:off x="7089548" y="2832561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eth1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30" name="11 Conector recto"/>
          <p:cNvCxnSpPr/>
          <p:nvPr/>
        </p:nvCxnSpPr>
        <p:spPr>
          <a:xfrm>
            <a:off x="7193371" y="4127963"/>
            <a:ext cx="0" cy="522979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1" name="Rectángulo 30"/>
          <p:cNvSpPr/>
          <p:nvPr/>
        </p:nvSpPr>
        <p:spPr bwMode="auto">
          <a:xfrm>
            <a:off x="3843763" y="4048971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eth2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32" name="Rectángulo 31"/>
          <p:cNvSpPr/>
          <p:nvPr/>
        </p:nvSpPr>
        <p:spPr bwMode="auto">
          <a:xfrm>
            <a:off x="5340525" y="4048968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eth2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33" name="Rectángulo 32"/>
          <p:cNvSpPr/>
          <p:nvPr/>
        </p:nvSpPr>
        <p:spPr bwMode="auto">
          <a:xfrm>
            <a:off x="7087782" y="4048968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eth2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42" name="Rectángulo 41"/>
          <p:cNvSpPr/>
          <p:nvPr/>
        </p:nvSpPr>
        <p:spPr bwMode="auto">
          <a:xfrm>
            <a:off x="3329586" y="4047208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eth3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47" name="Rectángulo 46"/>
          <p:cNvSpPr/>
          <p:nvPr/>
        </p:nvSpPr>
        <p:spPr bwMode="auto">
          <a:xfrm>
            <a:off x="1847776" y="4048965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eth2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48" name="11 Conector recto"/>
          <p:cNvCxnSpPr/>
          <p:nvPr/>
        </p:nvCxnSpPr>
        <p:spPr>
          <a:xfrm>
            <a:off x="1943908" y="4140180"/>
            <a:ext cx="0" cy="1175279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0" name="11 Conector recto"/>
          <p:cNvCxnSpPr/>
          <p:nvPr/>
        </p:nvCxnSpPr>
        <p:spPr>
          <a:xfrm>
            <a:off x="2731403" y="5307363"/>
            <a:ext cx="0" cy="444032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51" name="Group 19"/>
          <p:cNvGrpSpPr>
            <a:grpSpLocks/>
          </p:cNvGrpSpPr>
          <p:nvPr/>
        </p:nvGrpSpPr>
        <p:grpSpPr bwMode="auto">
          <a:xfrm>
            <a:off x="2441857" y="5606472"/>
            <a:ext cx="569207" cy="306180"/>
            <a:chOff x="638" y="929"/>
            <a:chExt cx="213" cy="99"/>
          </a:xfrm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638" y="929"/>
              <a:ext cx="213" cy="99"/>
            </a:xfrm>
            <a:custGeom>
              <a:avLst/>
              <a:gdLst>
                <a:gd name="T0" fmla="*/ 0 w 516"/>
                <a:gd name="T1" fmla="*/ 0 h 245"/>
                <a:gd name="T2" fmla="*/ 0 w 516"/>
                <a:gd name="T3" fmla="*/ 0 h 245"/>
                <a:gd name="T4" fmla="*/ 0 w 516"/>
                <a:gd name="T5" fmla="*/ 0 h 245"/>
                <a:gd name="T6" fmla="*/ 0 w 516"/>
                <a:gd name="T7" fmla="*/ 0 h 245"/>
                <a:gd name="T8" fmla="*/ 0 w 516"/>
                <a:gd name="T9" fmla="*/ 0 h 245"/>
                <a:gd name="T10" fmla="*/ 0 w 516"/>
                <a:gd name="T11" fmla="*/ 0 h 245"/>
                <a:gd name="T12" fmla="*/ 0 w 516"/>
                <a:gd name="T13" fmla="*/ 0 h 245"/>
                <a:gd name="T14" fmla="*/ 0 w 516"/>
                <a:gd name="T15" fmla="*/ 0 h 245"/>
                <a:gd name="T16" fmla="*/ 0 w 516"/>
                <a:gd name="T17" fmla="*/ 0 h 245"/>
                <a:gd name="T18" fmla="*/ 0 w 516"/>
                <a:gd name="T19" fmla="*/ 0 h 245"/>
                <a:gd name="T20" fmla="*/ 0 w 516"/>
                <a:gd name="T21" fmla="*/ 0 h 245"/>
                <a:gd name="T22" fmla="*/ 0 w 516"/>
                <a:gd name="T23" fmla="*/ 0 h 245"/>
                <a:gd name="T24" fmla="*/ 0 w 516"/>
                <a:gd name="T25" fmla="*/ 0 h 245"/>
                <a:gd name="T26" fmla="*/ 0 w 516"/>
                <a:gd name="T27" fmla="*/ 0 h 245"/>
                <a:gd name="T28" fmla="*/ 0 w 516"/>
                <a:gd name="T29" fmla="*/ 0 h 245"/>
                <a:gd name="T30" fmla="*/ 0 w 516"/>
                <a:gd name="T31" fmla="*/ 0 h 245"/>
                <a:gd name="T32" fmla="*/ 0 w 516"/>
                <a:gd name="T33" fmla="*/ 0 h 245"/>
                <a:gd name="T34" fmla="*/ 0 w 516"/>
                <a:gd name="T35" fmla="*/ 0 h 245"/>
                <a:gd name="T36" fmla="*/ 0 w 516"/>
                <a:gd name="T37" fmla="*/ 0 h 245"/>
                <a:gd name="T38" fmla="*/ 0 w 516"/>
                <a:gd name="T39" fmla="*/ 0 h 245"/>
                <a:gd name="T40" fmla="*/ 0 w 516"/>
                <a:gd name="T41" fmla="*/ 0 h 245"/>
                <a:gd name="T42" fmla="*/ 0 w 516"/>
                <a:gd name="T43" fmla="*/ 0 h 245"/>
                <a:gd name="T44" fmla="*/ 0 w 516"/>
                <a:gd name="T45" fmla="*/ 0 h 245"/>
                <a:gd name="T46" fmla="*/ 0 w 516"/>
                <a:gd name="T47" fmla="*/ 0 h 245"/>
                <a:gd name="T48" fmla="*/ 0 w 516"/>
                <a:gd name="T49" fmla="*/ 0 h 245"/>
                <a:gd name="T50" fmla="*/ 0 w 516"/>
                <a:gd name="T51" fmla="*/ 0 h 245"/>
                <a:gd name="T52" fmla="*/ 0 w 516"/>
                <a:gd name="T53" fmla="*/ 0 h 245"/>
                <a:gd name="T54" fmla="*/ 0 w 516"/>
                <a:gd name="T55" fmla="*/ 0 h 245"/>
                <a:gd name="T56" fmla="*/ 0 w 516"/>
                <a:gd name="T57" fmla="*/ 0 h 245"/>
                <a:gd name="T58" fmla="*/ 0 w 516"/>
                <a:gd name="T59" fmla="*/ 0 h 245"/>
                <a:gd name="T60" fmla="*/ 0 w 516"/>
                <a:gd name="T61" fmla="*/ 0 h 245"/>
                <a:gd name="T62" fmla="*/ 0 w 516"/>
                <a:gd name="T63" fmla="*/ 0 h 245"/>
                <a:gd name="T64" fmla="*/ 0 w 516"/>
                <a:gd name="T65" fmla="*/ 0 h 245"/>
                <a:gd name="T66" fmla="*/ 0 w 516"/>
                <a:gd name="T67" fmla="*/ 0 h 245"/>
                <a:gd name="T68" fmla="*/ 0 w 516"/>
                <a:gd name="T69" fmla="*/ 0 h 245"/>
                <a:gd name="T70" fmla="*/ 0 w 516"/>
                <a:gd name="T71" fmla="*/ 0 h 245"/>
                <a:gd name="T72" fmla="*/ 0 w 516"/>
                <a:gd name="T73" fmla="*/ 0 h 245"/>
                <a:gd name="T74" fmla="*/ 0 w 516"/>
                <a:gd name="T75" fmla="*/ 0 h 245"/>
                <a:gd name="T76" fmla="*/ 0 w 516"/>
                <a:gd name="T77" fmla="*/ 0 h 245"/>
                <a:gd name="T78" fmla="*/ 0 w 516"/>
                <a:gd name="T79" fmla="*/ 0 h 245"/>
                <a:gd name="T80" fmla="*/ 0 w 516"/>
                <a:gd name="T81" fmla="*/ 0 h 245"/>
                <a:gd name="T82" fmla="*/ 0 w 516"/>
                <a:gd name="T83" fmla="*/ 0 h 245"/>
                <a:gd name="T84" fmla="*/ 0 w 516"/>
                <a:gd name="T85" fmla="*/ 0 h 245"/>
                <a:gd name="T86" fmla="*/ 0 w 516"/>
                <a:gd name="T87" fmla="*/ 0 h 245"/>
                <a:gd name="T88" fmla="*/ 0 w 516"/>
                <a:gd name="T89" fmla="*/ 0 h 245"/>
                <a:gd name="T90" fmla="*/ 0 w 516"/>
                <a:gd name="T91" fmla="*/ 0 h 245"/>
                <a:gd name="T92" fmla="*/ 0 w 516"/>
                <a:gd name="T93" fmla="*/ 0 h 245"/>
                <a:gd name="T94" fmla="*/ 0 w 516"/>
                <a:gd name="T95" fmla="*/ 0 h 245"/>
                <a:gd name="T96" fmla="*/ 0 w 516"/>
                <a:gd name="T97" fmla="*/ 0 h 245"/>
                <a:gd name="T98" fmla="*/ 0 w 516"/>
                <a:gd name="T99" fmla="*/ 0 h 245"/>
                <a:gd name="T100" fmla="*/ 0 w 516"/>
                <a:gd name="T101" fmla="*/ 0 h 245"/>
                <a:gd name="T102" fmla="*/ 0 w 516"/>
                <a:gd name="T103" fmla="*/ 0 h 245"/>
                <a:gd name="T104" fmla="*/ 0 w 516"/>
                <a:gd name="T105" fmla="*/ 0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6"/>
                <a:gd name="T160" fmla="*/ 0 h 245"/>
                <a:gd name="T161" fmla="*/ 516 w 516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6" h="245">
                  <a:moveTo>
                    <a:pt x="515" y="71"/>
                  </a:moveTo>
                  <a:lnTo>
                    <a:pt x="513" y="64"/>
                  </a:lnTo>
                  <a:lnTo>
                    <a:pt x="509" y="56"/>
                  </a:lnTo>
                  <a:lnTo>
                    <a:pt x="503" y="46"/>
                  </a:lnTo>
                  <a:lnTo>
                    <a:pt x="492" y="39"/>
                  </a:lnTo>
                  <a:lnTo>
                    <a:pt x="480" y="33"/>
                  </a:lnTo>
                  <a:lnTo>
                    <a:pt x="465" y="25"/>
                  </a:lnTo>
                  <a:lnTo>
                    <a:pt x="446" y="20"/>
                  </a:lnTo>
                  <a:lnTo>
                    <a:pt x="425" y="14"/>
                  </a:lnTo>
                  <a:lnTo>
                    <a:pt x="383" y="6"/>
                  </a:lnTo>
                  <a:lnTo>
                    <a:pt x="335" y="2"/>
                  </a:lnTo>
                  <a:lnTo>
                    <a:pt x="287" y="0"/>
                  </a:lnTo>
                  <a:lnTo>
                    <a:pt x="237" y="2"/>
                  </a:lnTo>
                  <a:lnTo>
                    <a:pt x="189" y="8"/>
                  </a:lnTo>
                  <a:lnTo>
                    <a:pt x="143" y="14"/>
                  </a:lnTo>
                  <a:lnTo>
                    <a:pt x="99" y="25"/>
                  </a:lnTo>
                  <a:lnTo>
                    <a:pt x="63" y="37"/>
                  </a:lnTo>
                  <a:lnTo>
                    <a:pt x="48" y="44"/>
                  </a:lnTo>
                  <a:lnTo>
                    <a:pt x="34" y="50"/>
                  </a:lnTo>
                  <a:lnTo>
                    <a:pt x="23" y="58"/>
                  </a:lnTo>
                  <a:lnTo>
                    <a:pt x="13" y="66"/>
                  </a:lnTo>
                  <a:lnTo>
                    <a:pt x="8" y="71"/>
                  </a:lnTo>
                  <a:lnTo>
                    <a:pt x="4" y="79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73"/>
                  </a:lnTo>
                  <a:lnTo>
                    <a:pt x="0" y="182"/>
                  </a:lnTo>
                  <a:lnTo>
                    <a:pt x="4" y="190"/>
                  </a:lnTo>
                  <a:lnTo>
                    <a:pt x="11" y="198"/>
                  </a:lnTo>
                  <a:lnTo>
                    <a:pt x="21" y="205"/>
                  </a:lnTo>
                  <a:lnTo>
                    <a:pt x="34" y="213"/>
                  </a:lnTo>
                  <a:lnTo>
                    <a:pt x="50" y="221"/>
                  </a:lnTo>
                  <a:lnTo>
                    <a:pt x="67" y="226"/>
                  </a:lnTo>
                  <a:lnTo>
                    <a:pt x="90" y="232"/>
                  </a:lnTo>
                  <a:lnTo>
                    <a:pt x="132" y="240"/>
                  </a:lnTo>
                  <a:lnTo>
                    <a:pt x="178" y="244"/>
                  </a:lnTo>
                  <a:lnTo>
                    <a:pt x="228" y="244"/>
                  </a:lnTo>
                  <a:lnTo>
                    <a:pt x="276" y="244"/>
                  </a:lnTo>
                  <a:lnTo>
                    <a:pt x="325" y="238"/>
                  </a:lnTo>
                  <a:lnTo>
                    <a:pt x="371" y="230"/>
                  </a:lnTo>
                  <a:lnTo>
                    <a:pt x="392" y="226"/>
                  </a:lnTo>
                  <a:lnTo>
                    <a:pt x="413" y="221"/>
                  </a:lnTo>
                  <a:lnTo>
                    <a:pt x="434" y="215"/>
                  </a:lnTo>
                  <a:lnTo>
                    <a:pt x="452" y="209"/>
                  </a:lnTo>
                  <a:lnTo>
                    <a:pt x="467" y="201"/>
                  </a:lnTo>
                  <a:lnTo>
                    <a:pt x="480" y="196"/>
                  </a:lnTo>
                  <a:lnTo>
                    <a:pt x="492" y="188"/>
                  </a:lnTo>
                  <a:lnTo>
                    <a:pt x="499" y="180"/>
                  </a:lnTo>
                  <a:lnTo>
                    <a:pt x="507" y="175"/>
                  </a:lnTo>
                  <a:lnTo>
                    <a:pt x="511" y="167"/>
                  </a:lnTo>
                  <a:lnTo>
                    <a:pt x="513" y="159"/>
                  </a:lnTo>
                  <a:lnTo>
                    <a:pt x="515" y="154"/>
                  </a:lnTo>
                  <a:lnTo>
                    <a:pt x="515" y="71"/>
                  </a:lnTo>
                </a:path>
              </a:pathLst>
            </a:custGeom>
            <a:gradFill rotWithShape="0">
              <a:gsLst>
                <a:gs pos="0">
                  <a:srgbClr val="CB967C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defTabSz="1200424">
                <a:defRPr/>
              </a:pPr>
              <a:endParaRPr lang="en-GB" sz="1000" kern="1200" dirty="0">
                <a:uFillTx/>
              </a:endParaRPr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638" y="929"/>
              <a:ext cx="213" cy="65"/>
            </a:xfrm>
            <a:custGeom>
              <a:avLst/>
              <a:gdLst>
                <a:gd name="T0" fmla="*/ 0 w 516"/>
                <a:gd name="T1" fmla="*/ 0 h 160"/>
                <a:gd name="T2" fmla="*/ 0 w 516"/>
                <a:gd name="T3" fmla="*/ 0 h 160"/>
                <a:gd name="T4" fmla="*/ 0 w 516"/>
                <a:gd name="T5" fmla="*/ 0 h 160"/>
                <a:gd name="T6" fmla="*/ 0 w 516"/>
                <a:gd name="T7" fmla="*/ 0 h 160"/>
                <a:gd name="T8" fmla="*/ 0 w 516"/>
                <a:gd name="T9" fmla="*/ 0 h 160"/>
                <a:gd name="T10" fmla="*/ 0 w 516"/>
                <a:gd name="T11" fmla="*/ 0 h 160"/>
                <a:gd name="T12" fmla="*/ 0 w 516"/>
                <a:gd name="T13" fmla="*/ 0 h 160"/>
                <a:gd name="T14" fmla="*/ 0 w 516"/>
                <a:gd name="T15" fmla="*/ 0 h 160"/>
                <a:gd name="T16" fmla="*/ 0 w 516"/>
                <a:gd name="T17" fmla="*/ 0 h 160"/>
                <a:gd name="T18" fmla="*/ 0 w 516"/>
                <a:gd name="T19" fmla="*/ 0 h 160"/>
                <a:gd name="T20" fmla="*/ 0 w 516"/>
                <a:gd name="T21" fmla="*/ 0 h 160"/>
                <a:gd name="T22" fmla="*/ 0 w 516"/>
                <a:gd name="T23" fmla="*/ 0 h 160"/>
                <a:gd name="T24" fmla="*/ 0 w 516"/>
                <a:gd name="T25" fmla="*/ 0 h 160"/>
                <a:gd name="T26" fmla="*/ 0 w 516"/>
                <a:gd name="T27" fmla="*/ 0 h 160"/>
                <a:gd name="T28" fmla="*/ 0 w 516"/>
                <a:gd name="T29" fmla="*/ 0 h 160"/>
                <a:gd name="T30" fmla="*/ 0 w 516"/>
                <a:gd name="T31" fmla="*/ 0 h 160"/>
                <a:gd name="T32" fmla="*/ 0 w 516"/>
                <a:gd name="T33" fmla="*/ 0 h 160"/>
                <a:gd name="T34" fmla="*/ 0 w 516"/>
                <a:gd name="T35" fmla="*/ 0 h 160"/>
                <a:gd name="T36" fmla="*/ 0 w 516"/>
                <a:gd name="T37" fmla="*/ 0 h 160"/>
                <a:gd name="T38" fmla="*/ 0 w 516"/>
                <a:gd name="T39" fmla="*/ 0 h 160"/>
                <a:gd name="T40" fmla="*/ 0 w 516"/>
                <a:gd name="T41" fmla="*/ 0 h 160"/>
                <a:gd name="T42" fmla="*/ 0 w 516"/>
                <a:gd name="T43" fmla="*/ 0 h 160"/>
                <a:gd name="T44" fmla="*/ 0 w 516"/>
                <a:gd name="T45" fmla="*/ 0 h 160"/>
                <a:gd name="T46" fmla="*/ 0 w 516"/>
                <a:gd name="T47" fmla="*/ 0 h 160"/>
                <a:gd name="T48" fmla="*/ 0 w 516"/>
                <a:gd name="T49" fmla="*/ 0 h 160"/>
                <a:gd name="T50" fmla="*/ 0 w 516"/>
                <a:gd name="T51" fmla="*/ 0 h 160"/>
                <a:gd name="T52" fmla="*/ 0 w 516"/>
                <a:gd name="T53" fmla="*/ 0 h 160"/>
                <a:gd name="T54" fmla="*/ 0 w 516"/>
                <a:gd name="T55" fmla="*/ 0 h 160"/>
                <a:gd name="T56" fmla="*/ 0 w 516"/>
                <a:gd name="T57" fmla="*/ 0 h 160"/>
                <a:gd name="T58" fmla="*/ 0 w 516"/>
                <a:gd name="T59" fmla="*/ 0 h 160"/>
                <a:gd name="T60" fmla="*/ 0 w 516"/>
                <a:gd name="T61" fmla="*/ 0 h 160"/>
                <a:gd name="T62" fmla="*/ 0 w 516"/>
                <a:gd name="T63" fmla="*/ 0 h 160"/>
                <a:gd name="T64" fmla="*/ 0 w 516"/>
                <a:gd name="T65" fmla="*/ 0 h 160"/>
                <a:gd name="T66" fmla="*/ 0 w 516"/>
                <a:gd name="T67" fmla="*/ 0 h 160"/>
                <a:gd name="T68" fmla="*/ 0 w 516"/>
                <a:gd name="T69" fmla="*/ 0 h 160"/>
                <a:gd name="T70" fmla="*/ 0 w 516"/>
                <a:gd name="T71" fmla="*/ 0 h 160"/>
                <a:gd name="T72" fmla="*/ 0 w 516"/>
                <a:gd name="T73" fmla="*/ 0 h 160"/>
                <a:gd name="T74" fmla="*/ 0 w 516"/>
                <a:gd name="T75" fmla="*/ 0 h 160"/>
                <a:gd name="T76" fmla="*/ 0 w 516"/>
                <a:gd name="T77" fmla="*/ 0 h 160"/>
                <a:gd name="T78" fmla="*/ 0 w 516"/>
                <a:gd name="T79" fmla="*/ 0 h 160"/>
                <a:gd name="T80" fmla="*/ 0 w 516"/>
                <a:gd name="T81" fmla="*/ 0 h 160"/>
                <a:gd name="T82" fmla="*/ 0 w 516"/>
                <a:gd name="T83" fmla="*/ 0 h 160"/>
                <a:gd name="T84" fmla="*/ 0 w 516"/>
                <a:gd name="T85" fmla="*/ 0 h 160"/>
                <a:gd name="T86" fmla="*/ 0 w 516"/>
                <a:gd name="T87" fmla="*/ 0 h 160"/>
                <a:gd name="T88" fmla="*/ 0 w 516"/>
                <a:gd name="T89" fmla="*/ 0 h 160"/>
                <a:gd name="T90" fmla="*/ 0 w 516"/>
                <a:gd name="T91" fmla="*/ 0 h 160"/>
                <a:gd name="T92" fmla="*/ 0 w 516"/>
                <a:gd name="T93" fmla="*/ 0 h 160"/>
                <a:gd name="T94" fmla="*/ 0 w 516"/>
                <a:gd name="T95" fmla="*/ 0 h 160"/>
                <a:gd name="T96" fmla="*/ 0 w 516"/>
                <a:gd name="T97" fmla="*/ 0 h 160"/>
                <a:gd name="T98" fmla="*/ 0 w 516"/>
                <a:gd name="T99" fmla="*/ 0 h 160"/>
                <a:gd name="T100" fmla="*/ 0 w 516"/>
                <a:gd name="T101" fmla="*/ 0 h 1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16"/>
                <a:gd name="T154" fmla="*/ 0 h 160"/>
                <a:gd name="T155" fmla="*/ 516 w 516"/>
                <a:gd name="T156" fmla="*/ 160 h 1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16" h="160">
                  <a:moveTo>
                    <a:pt x="452" y="123"/>
                  </a:moveTo>
                  <a:lnTo>
                    <a:pt x="469" y="117"/>
                  </a:lnTo>
                  <a:lnTo>
                    <a:pt x="482" y="110"/>
                  </a:lnTo>
                  <a:lnTo>
                    <a:pt x="494" y="102"/>
                  </a:lnTo>
                  <a:lnTo>
                    <a:pt x="501" y="94"/>
                  </a:lnTo>
                  <a:lnTo>
                    <a:pt x="509" y="87"/>
                  </a:lnTo>
                  <a:lnTo>
                    <a:pt x="513" y="79"/>
                  </a:lnTo>
                  <a:lnTo>
                    <a:pt x="515" y="71"/>
                  </a:lnTo>
                  <a:lnTo>
                    <a:pt x="513" y="64"/>
                  </a:lnTo>
                  <a:lnTo>
                    <a:pt x="511" y="56"/>
                  </a:lnTo>
                  <a:lnTo>
                    <a:pt x="505" y="50"/>
                  </a:lnTo>
                  <a:lnTo>
                    <a:pt x="498" y="43"/>
                  </a:lnTo>
                  <a:lnTo>
                    <a:pt x="488" y="37"/>
                  </a:lnTo>
                  <a:lnTo>
                    <a:pt x="475" y="29"/>
                  </a:lnTo>
                  <a:lnTo>
                    <a:pt x="461" y="23"/>
                  </a:lnTo>
                  <a:lnTo>
                    <a:pt x="444" y="20"/>
                  </a:lnTo>
                  <a:lnTo>
                    <a:pt x="425" y="14"/>
                  </a:lnTo>
                  <a:lnTo>
                    <a:pt x="383" y="6"/>
                  </a:lnTo>
                  <a:lnTo>
                    <a:pt x="335" y="2"/>
                  </a:lnTo>
                  <a:lnTo>
                    <a:pt x="287" y="0"/>
                  </a:lnTo>
                  <a:lnTo>
                    <a:pt x="237" y="2"/>
                  </a:lnTo>
                  <a:lnTo>
                    <a:pt x="189" y="8"/>
                  </a:lnTo>
                  <a:lnTo>
                    <a:pt x="143" y="14"/>
                  </a:lnTo>
                  <a:lnTo>
                    <a:pt x="99" y="25"/>
                  </a:lnTo>
                  <a:lnTo>
                    <a:pt x="63" y="37"/>
                  </a:lnTo>
                  <a:lnTo>
                    <a:pt x="46" y="44"/>
                  </a:lnTo>
                  <a:lnTo>
                    <a:pt x="32" y="52"/>
                  </a:lnTo>
                  <a:lnTo>
                    <a:pt x="21" y="58"/>
                  </a:lnTo>
                  <a:lnTo>
                    <a:pt x="11" y="66"/>
                  </a:lnTo>
                  <a:lnTo>
                    <a:pt x="6" y="73"/>
                  </a:lnTo>
                  <a:lnTo>
                    <a:pt x="2" y="81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4" y="104"/>
                  </a:lnTo>
                  <a:lnTo>
                    <a:pt x="9" y="111"/>
                  </a:lnTo>
                  <a:lnTo>
                    <a:pt x="17" y="117"/>
                  </a:lnTo>
                  <a:lnTo>
                    <a:pt x="27" y="125"/>
                  </a:lnTo>
                  <a:lnTo>
                    <a:pt x="38" y="131"/>
                  </a:lnTo>
                  <a:lnTo>
                    <a:pt x="54" y="136"/>
                  </a:lnTo>
                  <a:lnTo>
                    <a:pt x="71" y="142"/>
                  </a:lnTo>
                  <a:lnTo>
                    <a:pt x="90" y="146"/>
                  </a:lnTo>
                  <a:lnTo>
                    <a:pt x="132" y="154"/>
                  </a:lnTo>
                  <a:lnTo>
                    <a:pt x="178" y="159"/>
                  </a:lnTo>
                  <a:lnTo>
                    <a:pt x="228" y="159"/>
                  </a:lnTo>
                  <a:lnTo>
                    <a:pt x="276" y="157"/>
                  </a:lnTo>
                  <a:lnTo>
                    <a:pt x="325" y="154"/>
                  </a:lnTo>
                  <a:lnTo>
                    <a:pt x="371" y="146"/>
                  </a:lnTo>
                  <a:lnTo>
                    <a:pt x="392" y="142"/>
                  </a:lnTo>
                  <a:lnTo>
                    <a:pt x="413" y="136"/>
                  </a:lnTo>
                  <a:lnTo>
                    <a:pt x="434" y="131"/>
                  </a:lnTo>
                  <a:lnTo>
                    <a:pt x="452" y="123"/>
                  </a:lnTo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defTabSz="1200424">
                <a:defRPr/>
              </a:pPr>
              <a:endParaRPr lang="en-GB" sz="1000" kern="1200" dirty="0">
                <a:uFillTx/>
              </a:endParaRPr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751" y="938"/>
              <a:ext cx="53" cy="20"/>
            </a:xfrm>
            <a:custGeom>
              <a:avLst/>
              <a:gdLst>
                <a:gd name="T0" fmla="*/ 0 w 129"/>
                <a:gd name="T1" fmla="*/ 0 h 49"/>
                <a:gd name="T2" fmla="*/ 0 w 129"/>
                <a:gd name="T3" fmla="*/ 0 h 49"/>
                <a:gd name="T4" fmla="*/ 0 w 129"/>
                <a:gd name="T5" fmla="*/ 0 h 49"/>
                <a:gd name="T6" fmla="*/ 0 w 129"/>
                <a:gd name="T7" fmla="*/ 0 h 49"/>
                <a:gd name="T8" fmla="*/ 0 w 129"/>
                <a:gd name="T9" fmla="*/ 0 h 49"/>
                <a:gd name="T10" fmla="*/ 0 w 129"/>
                <a:gd name="T11" fmla="*/ 0 h 49"/>
                <a:gd name="T12" fmla="*/ 0 w 129"/>
                <a:gd name="T13" fmla="*/ 0 h 49"/>
                <a:gd name="T14" fmla="*/ 0 w 129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9"/>
                <a:gd name="T25" fmla="*/ 0 h 49"/>
                <a:gd name="T26" fmla="*/ 129 w 129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9" h="49">
                  <a:moveTo>
                    <a:pt x="128" y="0"/>
                  </a:moveTo>
                  <a:lnTo>
                    <a:pt x="44" y="10"/>
                  </a:lnTo>
                  <a:lnTo>
                    <a:pt x="65" y="14"/>
                  </a:lnTo>
                  <a:lnTo>
                    <a:pt x="0" y="41"/>
                  </a:lnTo>
                  <a:lnTo>
                    <a:pt x="36" y="48"/>
                  </a:lnTo>
                  <a:lnTo>
                    <a:pt x="99" y="21"/>
                  </a:lnTo>
                  <a:lnTo>
                    <a:pt x="120" y="27"/>
                  </a:lnTo>
                  <a:lnTo>
                    <a:pt x="12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defTabSz="1200424">
                <a:defRPr/>
              </a:pPr>
              <a:endParaRPr lang="en-GB" sz="1000" kern="1200" dirty="0">
                <a:uFillTx/>
              </a:endParaRPr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754" y="963"/>
              <a:ext cx="60" cy="14"/>
            </a:xfrm>
            <a:custGeom>
              <a:avLst/>
              <a:gdLst>
                <a:gd name="T0" fmla="*/ 0 w 145"/>
                <a:gd name="T1" fmla="*/ 0 h 37"/>
                <a:gd name="T2" fmla="*/ 0 w 145"/>
                <a:gd name="T3" fmla="*/ 0 h 37"/>
                <a:gd name="T4" fmla="*/ 0 w 145"/>
                <a:gd name="T5" fmla="*/ 0 h 37"/>
                <a:gd name="T6" fmla="*/ 0 w 145"/>
                <a:gd name="T7" fmla="*/ 0 h 37"/>
                <a:gd name="T8" fmla="*/ 0 w 145"/>
                <a:gd name="T9" fmla="*/ 0 h 37"/>
                <a:gd name="T10" fmla="*/ 0 w 145"/>
                <a:gd name="T11" fmla="*/ 0 h 37"/>
                <a:gd name="T12" fmla="*/ 0 w 145"/>
                <a:gd name="T13" fmla="*/ 0 h 37"/>
                <a:gd name="T14" fmla="*/ 0 w 145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37"/>
                <a:gd name="T26" fmla="*/ 145 w 145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37">
                  <a:moveTo>
                    <a:pt x="144" y="34"/>
                  </a:moveTo>
                  <a:lnTo>
                    <a:pt x="125" y="9"/>
                  </a:lnTo>
                  <a:lnTo>
                    <a:pt x="106" y="17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75" y="28"/>
                  </a:lnTo>
                  <a:lnTo>
                    <a:pt x="58" y="36"/>
                  </a:lnTo>
                  <a:lnTo>
                    <a:pt x="144" y="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defTabSz="1200424">
                <a:defRPr/>
              </a:pPr>
              <a:endParaRPr lang="en-GB" sz="1000" kern="1200" dirty="0">
                <a:uFillTx/>
              </a:endParaRPr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685" y="965"/>
              <a:ext cx="53" cy="20"/>
            </a:xfrm>
            <a:custGeom>
              <a:avLst/>
              <a:gdLst>
                <a:gd name="T0" fmla="*/ 0 w 129"/>
                <a:gd name="T1" fmla="*/ 0 h 49"/>
                <a:gd name="T2" fmla="*/ 0 w 129"/>
                <a:gd name="T3" fmla="*/ 0 h 49"/>
                <a:gd name="T4" fmla="*/ 0 w 129"/>
                <a:gd name="T5" fmla="*/ 0 h 49"/>
                <a:gd name="T6" fmla="*/ 0 w 129"/>
                <a:gd name="T7" fmla="*/ 0 h 49"/>
                <a:gd name="T8" fmla="*/ 0 w 129"/>
                <a:gd name="T9" fmla="*/ 0 h 49"/>
                <a:gd name="T10" fmla="*/ 0 w 129"/>
                <a:gd name="T11" fmla="*/ 0 h 49"/>
                <a:gd name="T12" fmla="*/ 0 w 129"/>
                <a:gd name="T13" fmla="*/ 0 h 49"/>
                <a:gd name="T14" fmla="*/ 0 w 129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9"/>
                <a:gd name="T25" fmla="*/ 0 h 49"/>
                <a:gd name="T26" fmla="*/ 129 w 129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9" h="49">
                  <a:moveTo>
                    <a:pt x="0" y="48"/>
                  </a:moveTo>
                  <a:lnTo>
                    <a:pt x="84" y="39"/>
                  </a:lnTo>
                  <a:lnTo>
                    <a:pt x="63" y="33"/>
                  </a:lnTo>
                  <a:lnTo>
                    <a:pt x="128" y="8"/>
                  </a:lnTo>
                  <a:lnTo>
                    <a:pt x="92" y="0"/>
                  </a:lnTo>
                  <a:lnTo>
                    <a:pt x="27" y="25"/>
                  </a:lnTo>
                  <a:lnTo>
                    <a:pt x="6" y="21"/>
                  </a:lnTo>
                  <a:lnTo>
                    <a:pt x="0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defTabSz="1200424">
                <a:defRPr/>
              </a:pPr>
              <a:endParaRPr lang="en-GB" sz="1000" kern="1200" dirty="0">
                <a:uFillTx/>
              </a:endParaRPr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675" y="946"/>
              <a:ext cx="60" cy="15"/>
            </a:xfrm>
            <a:custGeom>
              <a:avLst/>
              <a:gdLst>
                <a:gd name="T0" fmla="*/ 0 w 144"/>
                <a:gd name="T1" fmla="*/ 0 h 37"/>
                <a:gd name="T2" fmla="*/ 0 w 144"/>
                <a:gd name="T3" fmla="*/ 0 h 37"/>
                <a:gd name="T4" fmla="*/ 0 w 144"/>
                <a:gd name="T5" fmla="*/ 0 h 37"/>
                <a:gd name="T6" fmla="*/ 0 w 144"/>
                <a:gd name="T7" fmla="*/ 0 h 37"/>
                <a:gd name="T8" fmla="*/ 0 w 144"/>
                <a:gd name="T9" fmla="*/ 0 h 37"/>
                <a:gd name="T10" fmla="*/ 0 w 144"/>
                <a:gd name="T11" fmla="*/ 0 h 37"/>
                <a:gd name="T12" fmla="*/ 0 w 144"/>
                <a:gd name="T13" fmla="*/ 0 h 37"/>
                <a:gd name="T14" fmla="*/ 0 w 144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7"/>
                <a:gd name="T26" fmla="*/ 144 w 144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7">
                  <a:moveTo>
                    <a:pt x="0" y="2"/>
                  </a:moveTo>
                  <a:lnTo>
                    <a:pt x="19" y="26"/>
                  </a:lnTo>
                  <a:lnTo>
                    <a:pt x="36" y="21"/>
                  </a:lnTo>
                  <a:lnTo>
                    <a:pt x="111" y="36"/>
                  </a:lnTo>
                  <a:lnTo>
                    <a:pt x="143" y="25"/>
                  </a:lnTo>
                  <a:lnTo>
                    <a:pt x="67" y="7"/>
                  </a:lnTo>
                  <a:lnTo>
                    <a:pt x="86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defTabSz="1200424">
                <a:defRPr/>
              </a:pPr>
              <a:endParaRPr lang="en-GB" sz="1000" kern="1200" dirty="0">
                <a:uFillTx/>
              </a:endParaRPr>
            </a:p>
          </p:txBody>
        </p:sp>
      </p:grpSp>
      <p:sp>
        <p:nvSpPr>
          <p:cNvPr id="58" name="Nube 57"/>
          <p:cNvSpPr/>
          <p:nvPr/>
        </p:nvSpPr>
        <p:spPr bwMode="auto">
          <a:xfrm>
            <a:off x="3460950" y="5455965"/>
            <a:ext cx="1645843" cy="85192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0044" tIns="60022" rIns="120044" bIns="600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Calibri"/>
                <a:cs typeface="Calibri"/>
              </a:rPr>
              <a:t>Internet</a:t>
            </a:r>
            <a:endParaRPr lang="en-GB" sz="16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97" name="Imagen 9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586" y="1633148"/>
            <a:ext cx="2268980" cy="762496"/>
          </a:xfrm>
          <a:prstGeom prst="rect">
            <a:avLst/>
          </a:prstGeom>
        </p:spPr>
      </p:pic>
      <p:grpSp>
        <p:nvGrpSpPr>
          <p:cNvPr id="45" name="Agrupar 44"/>
          <p:cNvGrpSpPr/>
          <p:nvPr/>
        </p:nvGrpSpPr>
        <p:grpSpPr>
          <a:xfrm>
            <a:off x="3190566" y="3215001"/>
            <a:ext cx="4981834" cy="1519435"/>
            <a:chOff x="3190566" y="3215001"/>
            <a:chExt cx="4981834" cy="1519435"/>
          </a:xfrm>
        </p:grpSpPr>
        <p:sp>
          <p:nvSpPr>
            <p:cNvPr id="122" name="Rectángulo redondeado 121"/>
            <p:cNvSpPr/>
            <p:nvPr/>
          </p:nvSpPr>
          <p:spPr bwMode="auto">
            <a:xfrm>
              <a:off x="3190566" y="3215001"/>
              <a:ext cx="4981834" cy="1515748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12700" cap="sq" cmpd="sng" algn="ctr">
              <a:solidFill>
                <a:schemeClr val="tx1">
                  <a:alpha val="4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grpSp>
          <p:nvGrpSpPr>
            <p:cNvPr id="44" name="Agrupar 43"/>
            <p:cNvGrpSpPr/>
            <p:nvPr/>
          </p:nvGrpSpPr>
          <p:grpSpPr>
            <a:xfrm>
              <a:off x="4127074" y="3484262"/>
              <a:ext cx="3539861" cy="1250174"/>
              <a:chOff x="4127074" y="3484262"/>
              <a:chExt cx="3539861" cy="1250174"/>
            </a:xfrm>
          </p:grpSpPr>
          <p:sp>
            <p:nvSpPr>
              <p:cNvPr id="121" name="CuadroTexto 120"/>
              <p:cNvSpPr txBox="1"/>
              <p:nvPr/>
            </p:nvSpPr>
            <p:spPr>
              <a:xfrm>
                <a:off x="5474548" y="4365104"/>
                <a:ext cx="1673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dirty="0" smtClean="0">
                    <a:solidFill>
                      <a:srgbClr val="FF0000"/>
                    </a:solidFill>
                  </a:rPr>
                  <a:t>Virtual Network</a:t>
                </a:r>
                <a:endParaRPr lang="es-ES_tradnl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9" name="Agrupar 38"/>
              <p:cNvGrpSpPr/>
              <p:nvPr/>
            </p:nvGrpSpPr>
            <p:grpSpPr>
              <a:xfrm>
                <a:off x="4127074" y="3484262"/>
                <a:ext cx="3539861" cy="895245"/>
                <a:chOff x="4127074" y="3484262"/>
                <a:chExt cx="3539861" cy="895245"/>
              </a:xfrm>
            </p:grpSpPr>
            <p:cxnSp>
              <p:nvCxnSpPr>
                <p:cNvPr id="99" name="Conector recto 98"/>
                <p:cNvCxnSpPr/>
                <p:nvPr/>
              </p:nvCxnSpPr>
              <p:spPr bwMode="auto">
                <a:xfrm>
                  <a:off x="4127074" y="4365104"/>
                  <a:ext cx="3539861" cy="0"/>
                </a:xfrm>
                <a:prstGeom prst="line">
                  <a:avLst/>
                </a:prstGeom>
                <a:solidFill>
                  <a:schemeClr val="accent1"/>
                </a:solidFill>
                <a:ln w="76200" cap="sq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1" name="Conector recto 100"/>
                <p:cNvCxnSpPr>
                  <a:stCxn id="67" idx="4"/>
                </p:cNvCxnSpPr>
                <p:nvPr/>
              </p:nvCxnSpPr>
              <p:spPr bwMode="auto">
                <a:xfrm flipH="1">
                  <a:off x="5106793" y="3496207"/>
                  <a:ext cx="2" cy="864069"/>
                </a:xfrm>
                <a:prstGeom prst="line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rgbClr val="FF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3" name="Conector recto 102"/>
                <p:cNvCxnSpPr/>
                <p:nvPr/>
              </p:nvCxnSpPr>
              <p:spPr bwMode="auto">
                <a:xfrm flipH="1">
                  <a:off x="6908993" y="3563310"/>
                  <a:ext cx="1" cy="816197"/>
                </a:xfrm>
                <a:prstGeom prst="line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rgbClr val="FF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6" name="Conector recto 105"/>
                <p:cNvCxnSpPr/>
                <p:nvPr/>
              </p:nvCxnSpPr>
              <p:spPr bwMode="auto">
                <a:xfrm flipH="1">
                  <a:off x="7420851" y="3493605"/>
                  <a:ext cx="1" cy="876328"/>
                </a:xfrm>
                <a:prstGeom prst="line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rgbClr val="FF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8" name="Conector recto 107"/>
                <p:cNvCxnSpPr>
                  <a:stCxn id="61" idx="4"/>
                </p:cNvCxnSpPr>
                <p:nvPr/>
              </p:nvCxnSpPr>
              <p:spPr bwMode="auto">
                <a:xfrm flipH="1">
                  <a:off x="7562944" y="3743552"/>
                  <a:ext cx="95826" cy="626381"/>
                </a:xfrm>
                <a:prstGeom prst="line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rgbClr val="FF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2" name="Conector recto 101"/>
                <p:cNvCxnSpPr/>
                <p:nvPr/>
              </p:nvCxnSpPr>
              <p:spPr bwMode="auto">
                <a:xfrm flipH="1">
                  <a:off x="5753066" y="3484262"/>
                  <a:ext cx="1" cy="895245"/>
                </a:xfrm>
                <a:prstGeom prst="line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rgbClr val="FF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</p:grpSp>
      </p:grpSp>
      <p:grpSp>
        <p:nvGrpSpPr>
          <p:cNvPr id="40" name="Agrupar 39"/>
          <p:cNvGrpSpPr/>
          <p:nvPr/>
        </p:nvGrpSpPr>
        <p:grpSpPr>
          <a:xfrm>
            <a:off x="5106795" y="3440961"/>
            <a:ext cx="2391149" cy="608009"/>
            <a:chOff x="5106795" y="3440961"/>
            <a:chExt cx="2391149" cy="608009"/>
          </a:xfrm>
        </p:grpSpPr>
        <p:sp>
          <p:nvSpPr>
            <p:cNvPr id="62" name="Elipse 61"/>
            <p:cNvSpPr/>
            <p:nvPr/>
          </p:nvSpPr>
          <p:spPr>
            <a:xfrm>
              <a:off x="6967072" y="3666292"/>
              <a:ext cx="362463" cy="1947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57799" marR="57799" indent="0" algn="ctr" defTabSz="1295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spc="0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rPr>
                <a:t>Sw</a:t>
              </a:r>
              <a:endParaRPr kumimoji="0" lang="en-GB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3" name="Conector recto 62"/>
            <p:cNvCxnSpPr>
              <a:stCxn id="60" idx="3"/>
            </p:cNvCxnSpPr>
            <p:nvPr/>
          </p:nvCxnSpPr>
          <p:spPr>
            <a:xfrm flipH="1">
              <a:off x="7226253" y="3440961"/>
              <a:ext cx="52415" cy="21743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Conector recto 63"/>
            <p:cNvCxnSpPr>
              <a:stCxn id="61" idx="3"/>
              <a:endCxn id="62" idx="6"/>
            </p:cNvCxnSpPr>
            <p:nvPr/>
          </p:nvCxnSpPr>
          <p:spPr>
            <a:xfrm flipH="1">
              <a:off x="7329535" y="3715031"/>
              <a:ext cx="168409" cy="486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Conector recto 64"/>
            <p:cNvCxnSpPr>
              <a:stCxn id="59" idx="4"/>
              <a:endCxn id="62" idx="1"/>
            </p:cNvCxnSpPr>
            <p:nvPr/>
          </p:nvCxnSpPr>
          <p:spPr>
            <a:xfrm>
              <a:off x="6930889" y="3565832"/>
              <a:ext cx="89264" cy="12898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Conector recto 65"/>
            <p:cNvCxnSpPr>
              <a:endCxn id="62" idx="4"/>
            </p:cNvCxnSpPr>
            <p:nvPr/>
          </p:nvCxnSpPr>
          <p:spPr>
            <a:xfrm flipH="1" flipV="1">
              <a:off x="7148304" y="3861048"/>
              <a:ext cx="43628" cy="18792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9" name="Elipse 68"/>
            <p:cNvSpPr/>
            <p:nvPr/>
          </p:nvSpPr>
          <p:spPr>
            <a:xfrm>
              <a:off x="5247283" y="3603868"/>
              <a:ext cx="362463" cy="1947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57799" marR="57799" indent="0" algn="ctr" defTabSz="1295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spc="0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rPr>
                <a:t>Sw</a:t>
              </a:r>
              <a:endParaRPr kumimoji="0" lang="en-GB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70" name="Conector recto 69"/>
            <p:cNvCxnSpPr>
              <a:endCxn id="69" idx="4"/>
            </p:cNvCxnSpPr>
            <p:nvPr/>
          </p:nvCxnSpPr>
          <p:spPr>
            <a:xfrm flipH="1" flipV="1">
              <a:off x="5428515" y="3798624"/>
              <a:ext cx="16160" cy="250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Conector recto 70"/>
            <p:cNvCxnSpPr>
              <a:stCxn id="68" idx="4"/>
              <a:endCxn id="69" idx="7"/>
            </p:cNvCxnSpPr>
            <p:nvPr/>
          </p:nvCxnSpPr>
          <p:spPr>
            <a:xfrm flipH="1">
              <a:off x="5556665" y="3479740"/>
              <a:ext cx="156884" cy="15264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2" name="Conector recto 71"/>
            <p:cNvCxnSpPr>
              <a:stCxn id="67" idx="4"/>
              <a:endCxn id="69" idx="1"/>
            </p:cNvCxnSpPr>
            <p:nvPr/>
          </p:nvCxnSpPr>
          <p:spPr>
            <a:xfrm>
              <a:off x="5106795" y="3496207"/>
              <a:ext cx="193569" cy="13618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23" name="Conector recto 22"/>
          <p:cNvCxnSpPr/>
          <p:nvPr/>
        </p:nvCxnSpPr>
        <p:spPr bwMode="auto">
          <a:xfrm>
            <a:off x="5446223" y="2495151"/>
            <a:ext cx="1" cy="333015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38" name="Agrupar 37"/>
          <p:cNvGrpSpPr/>
          <p:nvPr/>
        </p:nvGrpSpPr>
        <p:grpSpPr>
          <a:xfrm>
            <a:off x="4879353" y="3274726"/>
            <a:ext cx="3006858" cy="468826"/>
            <a:chOff x="4879353" y="3274726"/>
            <a:chExt cx="3006858" cy="468826"/>
          </a:xfrm>
        </p:grpSpPr>
        <p:sp>
          <p:nvSpPr>
            <p:cNvPr id="59" name="Elipse 58"/>
            <p:cNvSpPr/>
            <p:nvPr/>
          </p:nvSpPr>
          <p:spPr>
            <a:xfrm>
              <a:off x="6703447" y="3371076"/>
              <a:ext cx="454883" cy="19475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57799" marR="57799" indent="0" algn="l" defTabSz="1295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rPr>
                <a:t>vm3</a:t>
              </a:r>
              <a:endParaRPr kumimoji="0" lang="en-GB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" name="Elipse 59"/>
            <p:cNvSpPr/>
            <p:nvPr/>
          </p:nvSpPr>
          <p:spPr>
            <a:xfrm>
              <a:off x="7212052" y="3274726"/>
              <a:ext cx="454883" cy="19475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57799" marR="57799" indent="0" algn="l" defTabSz="1295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rPr>
                <a:t>vm4</a:t>
              </a:r>
              <a:endParaRPr kumimoji="0" lang="en-GB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" name="Elipse 60"/>
            <p:cNvSpPr/>
            <p:nvPr/>
          </p:nvSpPr>
          <p:spPr>
            <a:xfrm>
              <a:off x="7431328" y="3548796"/>
              <a:ext cx="454883" cy="19475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57799" marR="57799" indent="0" algn="l" defTabSz="1295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rPr>
                <a:t>vm5</a:t>
              </a:r>
              <a:endParaRPr kumimoji="0" lang="en-GB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" name="Elipse 66"/>
            <p:cNvSpPr/>
            <p:nvPr/>
          </p:nvSpPr>
          <p:spPr>
            <a:xfrm>
              <a:off x="4879353" y="3301451"/>
              <a:ext cx="454883" cy="19475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57799" marR="57799" indent="0" algn="l" defTabSz="1295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rPr>
                <a:t>vm1</a:t>
              </a:r>
              <a:endParaRPr kumimoji="0" lang="en-GB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" name="Elipse 67"/>
            <p:cNvSpPr/>
            <p:nvPr/>
          </p:nvSpPr>
          <p:spPr>
            <a:xfrm>
              <a:off x="5486107" y="3284984"/>
              <a:ext cx="454883" cy="19475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57799" marR="57799" indent="0" algn="l" defTabSz="1295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rPr>
                <a:t>vm2</a:t>
              </a:r>
              <a:endParaRPr kumimoji="0" lang="en-GB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3" name="Agrupar 42"/>
          <p:cNvGrpSpPr/>
          <p:nvPr/>
        </p:nvGrpSpPr>
        <p:grpSpPr>
          <a:xfrm>
            <a:off x="3347864" y="3429000"/>
            <a:ext cx="982317" cy="2177472"/>
            <a:chOff x="3347864" y="3429000"/>
            <a:chExt cx="982317" cy="2177472"/>
          </a:xfrm>
        </p:grpSpPr>
        <p:cxnSp>
          <p:nvCxnSpPr>
            <p:cNvPr id="113" name="Conector recto 112"/>
            <p:cNvCxnSpPr>
              <a:stCxn id="80" idx="5"/>
            </p:cNvCxnSpPr>
            <p:nvPr/>
          </p:nvCxnSpPr>
          <p:spPr bwMode="auto">
            <a:xfrm>
              <a:off x="3913733" y="3791018"/>
              <a:ext cx="416448" cy="542041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5" name="Conector recto 114"/>
            <p:cNvCxnSpPr>
              <a:stCxn id="88" idx="4"/>
            </p:cNvCxnSpPr>
            <p:nvPr/>
          </p:nvCxnSpPr>
          <p:spPr bwMode="auto">
            <a:xfrm>
              <a:off x="3589861" y="4077072"/>
              <a:ext cx="0" cy="152940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0" name="Elipse 79"/>
            <p:cNvSpPr/>
            <p:nvPr/>
          </p:nvSpPr>
          <p:spPr>
            <a:xfrm>
              <a:off x="3491880" y="3429000"/>
              <a:ext cx="494231" cy="424131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57799" marR="57799" indent="0" algn="ctr" defTabSz="1295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rPr>
                <a:t>Router</a:t>
              </a:r>
            </a:p>
          </p:txBody>
        </p:sp>
        <p:sp>
          <p:nvSpPr>
            <p:cNvPr id="88" name="Elipse 87"/>
            <p:cNvSpPr/>
            <p:nvPr/>
          </p:nvSpPr>
          <p:spPr>
            <a:xfrm>
              <a:off x="3347864" y="3782083"/>
              <a:ext cx="483994" cy="294989"/>
            </a:xfrm>
            <a:prstGeom prst="ellipse">
              <a:avLst/>
            </a:prstGeom>
            <a:solidFill>
              <a:srgbClr val="DDDD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57799" marR="57799" indent="0" algn="ctr" defTabSz="1295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rPr>
                <a:t>NAT</a:t>
              </a:r>
              <a:endParaRPr kumimoji="0" lang="en-GB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871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 bwMode="auto">
          <a:xfrm>
            <a:off x="827584" y="1556792"/>
            <a:ext cx="7258059" cy="3554280"/>
          </a:xfrm>
          <a:prstGeom prst="rect">
            <a:avLst/>
          </a:prstGeom>
          <a:solidFill>
            <a:srgbClr val="F8F7F9"/>
          </a:solidFill>
          <a:ln w="12700" cap="flat" cmpd="sng" algn="ctr">
            <a:solidFill>
              <a:schemeClr val="tx1"/>
            </a:solidFill>
            <a:prstDash val="dot"/>
            <a:round/>
            <a:headEnd type="none" w="sm" len="sm"/>
            <a:tailEnd type="none" w="sm" len="sm"/>
          </a:ln>
          <a:effectLst/>
        </p:spPr>
        <p:txBody>
          <a:bodyPr vert="horz" wrap="square" lIns="120044" tIns="60022" rIns="120044" bIns="60022" numCol="1" rtlCol="0" anchor="t" anchorCtr="0" compatLnSpc="1">
            <a:prstTxWarp prst="textNoShape">
              <a:avLst/>
            </a:prstTxWarp>
          </a:bodyPr>
          <a:lstStyle/>
          <a:p>
            <a:pPr marL="0" marR="0" algn="l" defTabSz="1200424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dirty="0">
              <a:solidFill>
                <a:srgbClr val="081D58"/>
              </a:solidFill>
              <a:uFillTx/>
              <a:latin typeface="Arial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 bwMode="auto">
          <a:xfrm>
            <a:off x="2946631" y="2833724"/>
            <a:ext cx="1504888" cy="1303473"/>
          </a:xfrm>
          <a:prstGeom prst="roundRect">
            <a:avLst/>
          </a:prstGeom>
          <a:solidFill>
            <a:srgbClr val="D5FC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44" tIns="60022" rIns="120044" bIns="60022" numCol="1" rtlCol="0" anchor="t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Trebuchet MS"/>
                <a:cs typeface="Trebuchet MS"/>
              </a:rPr>
              <a:t>network</a:t>
            </a:r>
            <a:endParaRPr lang="en-GB" sz="1050" b="1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7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9" name="Rectángulo redondeado 8"/>
          <p:cNvSpPr/>
          <p:nvPr/>
        </p:nvSpPr>
        <p:spPr bwMode="auto">
          <a:xfrm>
            <a:off x="6440928" y="2833724"/>
            <a:ext cx="1504888" cy="1303473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44" tIns="60022" rIns="120044" bIns="60022" numCol="1" rtlCol="0" anchor="t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Trebuchet MS"/>
                <a:cs typeface="Trebuchet MS"/>
              </a:rPr>
              <a:t>compute2</a:t>
            </a:r>
          </a:p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7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0" name="Rectángulo redondeado 19"/>
          <p:cNvSpPr/>
          <p:nvPr/>
        </p:nvSpPr>
        <p:spPr bwMode="auto">
          <a:xfrm>
            <a:off x="4693780" y="2833724"/>
            <a:ext cx="1504888" cy="1303473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44" tIns="60022" rIns="120044" bIns="60022" numCol="1" rtlCol="0" anchor="t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Trebuchet MS"/>
                <a:cs typeface="Trebuchet MS"/>
              </a:rPr>
              <a:t>compute1</a:t>
            </a:r>
          </a:p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7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3682" y="476672"/>
            <a:ext cx="7343118" cy="652463"/>
          </a:xfrm>
        </p:spPr>
        <p:txBody>
          <a:bodyPr/>
          <a:lstStyle/>
          <a:p>
            <a:r>
              <a:rPr lang="en-GB" dirty="0"/>
              <a:t>WAN Optimization as a Service</a:t>
            </a:r>
          </a:p>
        </p:txBody>
      </p:sp>
      <p:cxnSp>
        <p:nvCxnSpPr>
          <p:cNvPr id="6" name="11 Conector recto"/>
          <p:cNvCxnSpPr/>
          <p:nvPr/>
        </p:nvCxnSpPr>
        <p:spPr>
          <a:xfrm flipH="1" flipV="1">
            <a:off x="2810680" y="5751394"/>
            <a:ext cx="885933" cy="21094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7" name="Rectángulo redondeado 6"/>
          <p:cNvSpPr/>
          <p:nvPr/>
        </p:nvSpPr>
        <p:spPr bwMode="auto">
          <a:xfrm>
            <a:off x="1199482" y="2833724"/>
            <a:ext cx="1504888" cy="1303473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44" tIns="60022" rIns="120044" bIns="60022" numCol="1" rtlCol="0" anchor="t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Trebuchet MS"/>
                <a:cs typeface="Trebuchet MS"/>
              </a:rPr>
              <a:t>controller</a:t>
            </a:r>
          </a:p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7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831221" y="2204864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1200424">
              <a:defRPr/>
            </a:pPr>
            <a:r>
              <a:rPr lang="en-GB" sz="1000" b="1" dirty="0" smtClean="0">
                <a:solidFill>
                  <a:srgbClr val="4A7EBA"/>
                </a:solidFill>
                <a:uFillTx/>
                <a:latin typeface="Trebuchet MS"/>
                <a:cs typeface="Trebuchet MS"/>
              </a:rPr>
              <a:t>Management Network</a:t>
            </a:r>
            <a:endParaRPr lang="en-GB" sz="1000" b="1" dirty="0">
              <a:solidFill>
                <a:srgbClr val="4A7EBA"/>
              </a:solidFill>
              <a:uFillTx/>
              <a:latin typeface="Trebuchet MS"/>
              <a:cs typeface="Trebuchet MS"/>
            </a:endParaRPr>
          </a:p>
        </p:txBody>
      </p:sp>
      <p:cxnSp>
        <p:nvCxnSpPr>
          <p:cNvPr id="12" name="11 Conector recto"/>
          <p:cNvCxnSpPr/>
          <p:nvPr/>
        </p:nvCxnSpPr>
        <p:spPr>
          <a:xfrm flipV="1">
            <a:off x="1653036" y="2492895"/>
            <a:ext cx="5861528" cy="1"/>
          </a:xfrm>
          <a:prstGeom prst="line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11 Conector recto"/>
          <p:cNvCxnSpPr/>
          <p:nvPr/>
        </p:nvCxnSpPr>
        <p:spPr>
          <a:xfrm>
            <a:off x="3745352" y="4679406"/>
            <a:ext cx="3660229" cy="0"/>
          </a:xfrm>
          <a:prstGeom prst="line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CuadroTexto 13"/>
          <p:cNvSpPr txBox="1"/>
          <p:nvPr/>
        </p:nvSpPr>
        <p:spPr>
          <a:xfrm>
            <a:off x="4458249" y="4730749"/>
            <a:ext cx="1148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1200424">
              <a:defRPr/>
            </a:pPr>
            <a:r>
              <a:rPr lang="en-GB" sz="1000" b="1" dirty="0" smtClean="0">
                <a:solidFill>
                  <a:srgbClr val="4A7EBA"/>
                </a:solidFill>
                <a:uFillTx/>
                <a:latin typeface="Trebuchet MS"/>
                <a:cs typeface="Trebuchet MS"/>
              </a:rPr>
              <a:t>Tunnel Network</a:t>
            </a:r>
            <a:endParaRPr lang="en-GB" sz="1000" b="1" dirty="0">
              <a:solidFill>
                <a:srgbClr val="4A7EBA"/>
              </a:solidFill>
              <a:uFillTx/>
              <a:latin typeface="Trebuchet MS"/>
              <a:cs typeface="Trebuchet MS"/>
            </a:endParaRPr>
          </a:p>
        </p:txBody>
      </p:sp>
      <p:cxnSp>
        <p:nvCxnSpPr>
          <p:cNvPr id="15" name="11 Conector recto"/>
          <p:cNvCxnSpPr/>
          <p:nvPr/>
        </p:nvCxnSpPr>
        <p:spPr>
          <a:xfrm>
            <a:off x="1713804" y="5330982"/>
            <a:ext cx="2024853" cy="0"/>
          </a:xfrm>
          <a:prstGeom prst="line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6" name="CuadroTexto 15"/>
          <p:cNvSpPr txBox="1"/>
          <p:nvPr/>
        </p:nvSpPr>
        <p:spPr>
          <a:xfrm>
            <a:off x="1343681" y="5322780"/>
            <a:ext cx="1237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1200424">
              <a:defRPr/>
            </a:pPr>
            <a:r>
              <a:rPr lang="en-GB" sz="1000" b="1" dirty="0" smtClean="0">
                <a:solidFill>
                  <a:srgbClr val="4A7EBA"/>
                </a:solidFill>
                <a:uFillTx/>
                <a:latin typeface="Trebuchet MS"/>
                <a:cs typeface="Trebuchet MS"/>
              </a:rPr>
              <a:t>External Network</a:t>
            </a:r>
            <a:endParaRPr lang="en-GB" sz="1000" b="1" dirty="0">
              <a:solidFill>
                <a:srgbClr val="4A7EBA"/>
              </a:solidFill>
              <a:uFillTx/>
              <a:latin typeface="Trebuchet MS"/>
              <a:cs typeface="Trebuchet MS"/>
            </a:endParaRPr>
          </a:p>
        </p:txBody>
      </p:sp>
      <p:cxnSp>
        <p:nvCxnSpPr>
          <p:cNvPr id="17" name="11 Conector recto"/>
          <p:cNvCxnSpPr/>
          <p:nvPr/>
        </p:nvCxnSpPr>
        <p:spPr>
          <a:xfrm>
            <a:off x="3954835" y="4140181"/>
            <a:ext cx="0" cy="522979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11 Conector recto"/>
          <p:cNvCxnSpPr/>
          <p:nvPr/>
        </p:nvCxnSpPr>
        <p:spPr>
          <a:xfrm>
            <a:off x="5446223" y="4142025"/>
            <a:ext cx="0" cy="522979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11 Conector recto"/>
          <p:cNvCxnSpPr/>
          <p:nvPr/>
        </p:nvCxnSpPr>
        <p:spPr>
          <a:xfrm>
            <a:off x="3442008" y="4139164"/>
            <a:ext cx="0" cy="1197389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Conector recto 20"/>
          <p:cNvCxnSpPr/>
          <p:nvPr/>
        </p:nvCxnSpPr>
        <p:spPr bwMode="auto">
          <a:xfrm>
            <a:off x="1951926" y="2495151"/>
            <a:ext cx="1" cy="340046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Conector recto 21"/>
          <p:cNvCxnSpPr/>
          <p:nvPr/>
        </p:nvCxnSpPr>
        <p:spPr bwMode="auto">
          <a:xfrm>
            <a:off x="3699075" y="2498683"/>
            <a:ext cx="1" cy="329483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4" name="Conector recto 23"/>
          <p:cNvCxnSpPr/>
          <p:nvPr/>
        </p:nvCxnSpPr>
        <p:spPr bwMode="auto">
          <a:xfrm>
            <a:off x="7193372" y="2495151"/>
            <a:ext cx="1" cy="340047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6" name="Rectángulo 25"/>
          <p:cNvSpPr/>
          <p:nvPr/>
        </p:nvSpPr>
        <p:spPr bwMode="auto">
          <a:xfrm>
            <a:off x="1847776" y="2832561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eth1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7" name="Rectángulo 26"/>
          <p:cNvSpPr/>
          <p:nvPr/>
        </p:nvSpPr>
        <p:spPr bwMode="auto">
          <a:xfrm>
            <a:off x="3593276" y="2832561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eth1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8" name="Rectángulo 27"/>
          <p:cNvSpPr/>
          <p:nvPr/>
        </p:nvSpPr>
        <p:spPr bwMode="auto">
          <a:xfrm>
            <a:off x="5344049" y="2832561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eth1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9" name="Rectángulo 28"/>
          <p:cNvSpPr/>
          <p:nvPr/>
        </p:nvSpPr>
        <p:spPr bwMode="auto">
          <a:xfrm>
            <a:off x="7089548" y="2832561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eth1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30" name="11 Conector recto"/>
          <p:cNvCxnSpPr/>
          <p:nvPr/>
        </p:nvCxnSpPr>
        <p:spPr>
          <a:xfrm>
            <a:off x="7193371" y="4127963"/>
            <a:ext cx="0" cy="522979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1" name="Rectángulo 30"/>
          <p:cNvSpPr/>
          <p:nvPr/>
        </p:nvSpPr>
        <p:spPr bwMode="auto">
          <a:xfrm>
            <a:off x="3843763" y="4048971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eth2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32" name="Rectángulo 31"/>
          <p:cNvSpPr/>
          <p:nvPr/>
        </p:nvSpPr>
        <p:spPr bwMode="auto">
          <a:xfrm>
            <a:off x="5340525" y="4048968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eth2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33" name="Rectángulo 32"/>
          <p:cNvSpPr/>
          <p:nvPr/>
        </p:nvSpPr>
        <p:spPr bwMode="auto">
          <a:xfrm>
            <a:off x="7087782" y="4048968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eth2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42" name="Rectángulo 41"/>
          <p:cNvSpPr/>
          <p:nvPr/>
        </p:nvSpPr>
        <p:spPr bwMode="auto">
          <a:xfrm>
            <a:off x="3329586" y="4047208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eth3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47" name="Rectángulo 46"/>
          <p:cNvSpPr/>
          <p:nvPr/>
        </p:nvSpPr>
        <p:spPr bwMode="auto">
          <a:xfrm>
            <a:off x="1847776" y="4048965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eth2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48" name="11 Conector recto"/>
          <p:cNvCxnSpPr/>
          <p:nvPr/>
        </p:nvCxnSpPr>
        <p:spPr>
          <a:xfrm>
            <a:off x="1943908" y="4140180"/>
            <a:ext cx="0" cy="1175279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0" name="11 Conector recto"/>
          <p:cNvCxnSpPr/>
          <p:nvPr/>
        </p:nvCxnSpPr>
        <p:spPr>
          <a:xfrm>
            <a:off x="2731403" y="5307363"/>
            <a:ext cx="0" cy="444032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51" name="Group 19"/>
          <p:cNvGrpSpPr>
            <a:grpSpLocks/>
          </p:cNvGrpSpPr>
          <p:nvPr/>
        </p:nvGrpSpPr>
        <p:grpSpPr bwMode="auto">
          <a:xfrm>
            <a:off x="2441857" y="5606472"/>
            <a:ext cx="569207" cy="306180"/>
            <a:chOff x="638" y="929"/>
            <a:chExt cx="213" cy="99"/>
          </a:xfrm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638" y="929"/>
              <a:ext cx="213" cy="99"/>
            </a:xfrm>
            <a:custGeom>
              <a:avLst/>
              <a:gdLst>
                <a:gd name="T0" fmla="*/ 0 w 516"/>
                <a:gd name="T1" fmla="*/ 0 h 245"/>
                <a:gd name="T2" fmla="*/ 0 w 516"/>
                <a:gd name="T3" fmla="*/ 0 h 245"/>
                <a:gd name="T4" fmla="*/ 0 w 516"/>
                <a:gd name="T5" fmla="*/ 0 h 245"/>
                <a:gd name="T6" fmla="*/ 0 w 516"/>
                <a:gd name="T7" fmla="*/ 0 h 245"/>
                <a:gd name="T8" fmla="*/ 0 w 516"/>
                <a:gd name="T9" fmla="*/ 0 h 245"/>
                <a:gd name="T10" fmla="*/ 0 w 516"/>
                <a:gd name="T11" fmla="*/ 0 h 245"/>
                <a:gd name="T12" fmla="*/ 0 w 516"/>
                <a:gd name="T13" fmla="*/ 0 h 245"/>
                <a:gd name="T14" fmla="*/ 0 w 516"/>
                <a:gd name="T15" fmla="*/ 0 h 245"/>
                <a:gd name="T16" fmla="*/ 0 w 516"/>
                <a:gd name="T17" fmla="*/ 0 h 245"/>
                <a:gd name="T18" fmla="*/ 0 w 516"/>
                <a:gd name="T19" fmla="*/ 0 h 245"/>
                <a:gd name="T20" fmla="*/ 0 w 516"/>
                <a:gd name="T21" fmla="*/ 0 h 245"/>
                <a:gd name="T22" fmla="*/ 0 w 516"/>
                <a:gd name="T23" fmla="*/ 0 h 245"/>
                <a:gd name="T24" fmla="*/ 0 w 516"/>
                <a:gd name="T25" fmla="*/ 0 h 245"/>
                <a:gd name="T26" fmla="*/ 0 w 516"/>
                <a:gd name="T27" fmla="*/ 0 h 245"/>
                <a:gd name="T28" fmla="*/ 0 w 516"/>
                <a:gd name="T29" fmla="*/ 0 h 245"/>
                <a:gd name="T30" fmla="*/ 0 w 516"/>
                <a:gd name="T31" fmla="*/ 0 h 245"/>
                <a:gd name="T32" fmla="*/ 0 w 516"/>
                <a:gd name="T33" fmla="*/ 0 h 245"/>
                <a:gd name="T34" fmla="*/ 0 w 516"/>
                <a:gd name="T35" fmla="*/ 0 h 245"/>
                <a:gd name="T36" fmla="*/ 0 w 516"/>
                <a:gd name="T37" fmla="*/ 0 h 245"/>
                <a:gd name="T38" fmla="*/ 0 w 516"/>
                <a:gd name="T39" fmla="*/ 0 h 245"/>
                <a:gd name="T40" fmla="*/ 0 w 516"/>
                <a:gd name="T41" fmla="*/ 0 h 245"/>
                <a:gd name="T42" fmla="*/ 0 w 516"/>
                <a:gd name="T43" fmla="*/ 0 h 245"/>
                <a:gd name="T44" fmla="*/ 0 w 516"/>
                <a:gd name="T45" fmla="*/ 0 h 245"/>
                <a:gd name="T46" fmla="*/ 0 w 516"/>
                <a:gd name="T47" fmla="*/ 0 h 245"/>
                <a:gd name="T48" fmla="*/ 0 w 516"/>
                <a:gd name="T49" fmla="*/ 0 h 245"/>
                <a:gd name="T50" fmla="*/ 0 w 516"/>
                <a:gd name="T51" fmla="*/ 0 h 245"/>
                <a:gd name="T52" fmla="*/ 0 w 516"/>
                <a:gd name="T53" fmla="*/ 0 h 245"/>
                <a:gd name="T54" fmla="*/ 0 w 516"/>
                <a:gd name="T55" fmla="*/ 0 h 245"/>
                <a:gd name="T56" fmla="*/ 0 w 516"/>
                <a:gd name="T57" fmla="*/ 0 h 245"/>
                <a:gd name="T58" fmla="*/ 0 w 516"/>
                <a:gd name="T59" fmla="*/ 0 h 245"/>
                <a:gd name="T60" fmla="*/ 0 w 516"/>
                <a:gd name="T61" fmla="*/ 0 h 245"/>
                <a:gd name="T62" fmla="*/ 0 w 516"/>
                <a:gd name="T63" fmla="*/ 0 h 245"/>
                <a:gd name="T64" fmla="*/ 0 w 516"/>
                <a:gd name="T65" fmla="*/ 0 h 245"/>
                <a:gd name="T66" fmla="*/ 0 w 516"/>
                <a:gd name="T67" fmla="*/ 0 h 245"/>
                <a:gd name="T68" fmla="*/ 0 w 516"/>
                <a:gd name="T69" fmla="*/ 0 h 245"/>
                <a:gd name="T70" fmla="*/ 0 w 516"/>
                <a:gd name="T71" fmla="*/ 0 h 245"/>
                <a:gd name="T72" fmla="*/ 0 w 516"/>
                <a:gd name="T73" fmla="*/ 0 h 245"/>
                <a:gd name="T74" fmla="*/ 0 w 516"/>
                <a:gd name="T75" fmla="*/ 0 h 245"/>
                <a:gd name="T76" fmla="*/ 0 w 516"/>
                <a:gd name="T77" fmla="*/ 0 h 245"/>
                <a:gd name="T78" fmla="*/ 0 w 516"/>
                <a:gd name="T79" fmla="*/ 0 h 245"/>
                <a:gd name="T80" fmla="*/ 0 w 516"/>
                <a:gd name="T81" fmla="*/ 0 h 245"/>
                <a:gd name="T82" fmla="*/ 0 w 516"/>
                <a:gd name="T83" fmla="*/ 0 h 245"/>
                <a:gd name="T84" fmla="*/ 0 w 516"/>
                <a:gd name="T85" fmla="*/ 0 h 245"/>
                <a:gd name="T86" fmla="*/ 0 w 516"/>
                <a:gd name="T87" fmla="*/ 0 h 245"/>
                <a:gd name="T88" fmla="*/ 0 w 516"/>
                <a:gd name="T89" fmla="*/ 0 h 245"/>
                <a:gd name="T90" fmla="*/ 0 w 516"/>
                <a:gd name="T91" fmla="*/ 0 h 245"/>
                <a:gd name="T92" fmla="*/ 0 w 516"/>
                <a:gd name="T93" fmla="*/ 0 h 245"/>
                <a:gd name="T94" fmla="*/ 0 w 516"/>
                <a:gd name="T95" fmla="*/ 0 h 245"/>
                <a:gd name="T96" fmla="*/ 0 w 516"/>
                <a:gd name="T97" fmla="*/ 0 h 245"/>
                <a:gd name="T98" fmla="*/ 0 w 516"/>
                <a:gd name="T99" fmla="*/ 0 h 245"/>
                <a:gd name="T100" fmla="*/ 0 w 516"/>
                <a:gd name="T101" fmla="*/ 0 h 245"/>
                <a:gd name="T102" fmla="*/ 0 w 516"/>
                <a:gd name="T103" fmla="*/ 0 h 245"/>
                <a:gd name="T104" fmla="*/ 0 w 516"/>
                <a:gd name="T105" fmla="*/ 0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6"/>
                <a:gd name="T160" fmla="*/ 0 h 245"/>
                <a:gd name="T161" fmla="*/ 516 w 516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6" h="245">
                  <a:moveTo>
                    <a:pt x="515" y="71"/>
                  </a:moveTo>
                  <a:lnTo>
                    <a:pt x="513" y="64"/>
                  </a:lnTo>
                  <a:lnTo>
                    <a:pt x="509" y="56"/>
                  </a:lnTo>
                  <a:lnTo>
                    <a:pt x="503" y="46"/>
                  </a:lnTo>
                  <a:lnTo>
                    <a:pt x="492" y="39"/>
                  </a:lnTo>
                  <a:lnTo>
                    <a:pt x="480" y="33"/>
                  </a:lnTo>
                  <a:lnTo>
                    <a:pt x="465" y="25"/>
                  </a:lnTo>
                  <a:lnTo>
                    <a:pt x="446" y="20"/>
                  </a:lnTo>
                  <a:lnTo>
                    <a:pt x="425" y="14"/>
                  </a:lnTo>
                  <a:lnTo>
                    <a:pt x="383" y="6"/>
                  </a:lnTo>
                  <a:lnTo>
                    <a:pt x="335" y="2"/>
                  </a:lnTo>
                  <a:lnTo>
                    <a:pt x="287" y="0"/>
                  </a:lnTo>
                  <a:lnTo>
                    <a:pt x="237" y="2"/>
                  </a:lnTo>
                  <a:lnTo>
                    <a:pt x="189" y="8"/>
                  </a:lnTo>
                  <a:lnTo>
                    <a:pt x="143" y="14"/>
                  </a:lnTo>
                  <a:lnTo>
                    <a:pt x="99" y="25"/>
                  </a:lnTo>
                  <a:lnTo>
                    <a:pt x="63" y="37"/>
                  </a:lnTo>
                  <a:lnTo>
                    <a:pt x="48" y="44"/>
                  </a:lnTo>
                  <a:lnTo>
                    <a:pt x="34" y="50"/>
                  </a:lnTo>
                  <a:lnTo>
                    <a:pt x="23" y="58"/>
                  </a:lnTo>
                  <a:lnTo>
                    <a:pt x="13" y="66"/>
                  </a:lnTo>
                  <a:lnTo>
                    <a:pt x="8" y="71"/>
                  </a:lnTo>
                  <a:lnTo>
                    <a:pt x="4" y="79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73"/>
                  </a:lnTo>
                  <a:lnTo>
                    <a:pt x="0" y="182"/>
                  </a:lnTo>
                  <a:lnTo>
                    <a:pt x="4" y="190"/>
                  </a:lnTo>
                  <a:lnTo>
                    <a:pt x="11" y="198"/>
                  </a:lnTo>
                  <a:lnTo>
                    <a:pt x="21" y="205"/>
                  </a:lnTo>
                  <a:lnTo>
                    <a:pt x="34" y="213"/>
                  </a:lnTo>
                  <a:lnTo>
                    <a:pt x="50" y="221"/>
                  </a:lnTo>
                  <a:lnTo>
                    <a:pt x="67" y="226"/>
                  </a:lnTo>
                  <a:lnTo>
                    <a:pt x="90" y="232"/>
                  </a:lnTo>
                  <a:lnTo>
                    <a:pt x="132" y="240"/>
                  </a:lnTo>
                  <a:lnTo>
                    <a:pt x="178" y="244"/>
                  </a:lnTo>
                  <a:lnTo>
                    <a:pt x="228" y="244"/>
                  </a:lnTo>
                  <a:lnTo>
                    <a:pt x="276" y="244"/>
                  </a:lnTo>
                  <a:lnTo>
                    <a:pt x="325" y="238"/>
                  </a:lnTo>
                  <a:lnTo>
                    <a:pt x="371" y="230"/>
                  </a:lnTo>
                  <a:lnTo>
                    <a:pt x="392" y="226"/>
                  </a:lnTo>
                  <a:lnTo>
                    <a:pt x="413" y="221"/>
                  </a:lnTo>
                  <a:lnTo>
                    <a:pt x="434" y="215"/>
                  </a:lnTo>
                  <a:lnTo>
                    <a:pt x="452" y="209"/>
                  </a:lnTo>
                  <a:lnTo>
                    <a:pt x="467" y="201"/>
                  </a:lnTo>
                  <a:lnTo>
                    <a:pt x="480" y="196"/>
                  </a:lnTo>
                  <a:lnTo>
                    <a:pt x="492" y="188"/>
                  </a:lnTo>
                  <a:lnTo>
                    <a:pt x="499" y="180"/>
                  </a:lnTo>
                  <a:lnTo>
                    <a:pt x="507" y="175"/>
                  </a:lnTo>
                  <a:lnTo>
                    <a:pt x="511" y="167"/>
                  </a:lnTo>
                  <a:lnTo>
                    <a:pt x="513" y="159"/>
                  </a:lnTo>
                  <a:lnTo>
                    <a:pt x="515" y="154"/>
                  </a:lnTo>
                  <a:lnTo>
                    <a:pt x="515" y="71"/>
                  </a:lnTo>
                </a:path>
              </a:pathLst>
            </a:custGeom>
            <a:gradFill rotWithShape="0">
              <a:gsLst>
                <a:gs pos="0">
                  <a:srgbClr val="CB967C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defTabSz="1200424">
                <a:defRPr/>
              </a:pPr>
              <a:endParaRPr lang="en-GB" sz="1000" kern="1200" dirty="0">
                <a:uFillTx/>
              </a:endParaRPr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638" y="929"/>
              <a:ext cx="213" cy="65"/>
            </a:xfrm>
            <a:custGeom>
              <a:avLst/>
              <a:gdLst>
                <a:gd name="T0" fmla="*/ 0 w 516"/>
                <a:gd name="T1" fmla="*/ 0 h 160"/>
                <a:gd name="T2" fmla="*/ 0 w 516"/>
                <a:gd name="T3" fmla="*/ 0 h 160"/>
                <a:gd name="T4" fmla="*/ 0 w 516"/>
                <a:gd name="T5" fmla="*/ 0 h 160"/>
                <a:gd name="T6" fmla="*/ 0 w 516"/>
                <a:gd name="T7" fmla="*/ 0 h 160"/>
                <a:gd name="T8" fmla="*/ 0 w 516"/>
                <a:gd name="T9" fmla="*/ 0 h 160"/>
                <a:gd name="T10" fmla="*/ 0 w 516"/>
                <a:gd name="T11" fmla="*/ 0 h 160"/>
                <a:gd name="T12" fmla="*/ 0 w 516"/>
                <a:gd name="T13" fmla="*/ 0 h 160"/>
                <a:gd name="T14" fmla="*/ 0 w 516"/>
                <a:gd name="T15" fmla="*/ 0 h 160"/>
                <a:gd name="T16" fmla="*/ 0 w 516"/>
                <a:gd name="T17" fmla="*/ 0 h 160"/>
                <a:gd name="T18" fmla="*/ 0 w 516"/>
                <a:gd name="T19" fmla="*/ 0 h 160"/>
                <a:gd name="T20" fmla="*/ 0 w 516"/>
                <a:gd name="T21" fmla="*/ 0 h 160"/>
                <a:gd name="T22" fmla="*/ 0 w 516"/>
                <a:gd name="T23" fmla="*/ 0 h 160"/>
                <a:gd name="T24" fmla="*/ 0 w 516"/>
                <a:gd name="T25" fmla="*/ 0 h 160"/>
                <a:gd name="T26" fmla="*/ 0 w 516"/>
                <a:gd name="T27" fmla="*/ 0 h 160"/>
                <a:gd name="T28" fmla="*/ 0 w 516"/>
                <a:gd name="T29" fmla="*/ 0 h 160"/>
                <a:gd name="T30" fmla="*/ 0 w 516"/>
                <a:gd name="T31" fmla="*/ 0 h 160"/>
                <a:gd name="T32" fmla="*/ 0 w 516"/>
                <a:gd name="T33" fmla="*/ 0 h 160"/>
                <a:gd name="T34" fmla="*/ 0 w 516"/>
                <a:gd name="T35" fmla="*/ 0 h 160"/>
                <a:gd name="T36" fmla="*/ 0 w 516"/>
                <a:gd name="T37" fmla="*/ 0 h 160"/>
                <a:gd name="T38" fmla="*/ 0 w 516"/>
                <a:gd name="T39" fmla="*/ 0 h 160"/>
                <a:gd name="T40" fmla="*/ 0 w 516"/>
                <a:gd name="T41" fmla="*/ 0 h 160"/>
                <a:gd name="T42" fmla="*/ 0 w 516"/>
                <a:gd name="T43" fmla="*/ 0 h 160"/>
                <a:gd name="T44" fmla="*/ 0 w 516"/>
                <a:gd name="T45" fmla="*/ 0 h 160"/>
                <a:gd name="T46" fmla="*/ 0 w 516"/>
                <a:gd name="T47" fmla="*/ 0 h 160"/>
                <a:gd name="T48" fmla="*/ 0 w 516"/>
                <a:gd name="T49" fmla="*/ 0 h 160"/>
                <a:gd name="T50" fmla="*/ 0 w 516"/>
                <a:gd name="T51" fmla="*/ 0 h 160"/>
                <a:gd name="T52" fmla="*/ 0 w 516"/>
                <a:gd name="T53" fmla="*/ 0 h 160"/>
                <a:gd name="T54" fmla="*/ 0 w 516"/>
                <a:gd name="T55" fmla="*/ 0 h 160"/>
                <a:gd name="T56" fmla="*/ 0 w 516"/>
                <a:gd name="T57" fmla="*/ 0 h 160"/>
                <a:gd name="T58" fmla="*/ 0 w 516"/>
                <a:gd name="T59" fmla="*/ 0 h 160"/>
                <a:gd name="T60" fmla="*/ 0 w 516"/>
                <a:gd name="T61" fmla="*/ 0 h 160"/>
                <a:gd name="T62" fmla="*/ 0 w 516"/>
                <a:gd name="T63" fmla="*/ 0 h 160"/>
                <a:gd name="T64" fmla="*/ 0 w 516"/>
                <a:gd name="T65" fmla="*/ 0 h 160"/>
                <a:gd name="T66" fmla="*/ 0 w 516"/>
                <a:gd name="T67" fmla="*/ 0 h 160"/>
                <a:gd name="T68" fmla="*/ 0 w 516"/>
                <a:gd name="T69" fmla="*/ 0 h 160"/>
                <a:gd name="T70" fmla="*/ 0 w 516"/>
                <a:gd name="T71" fmla="*/ 0 h 160"/>
                <a:gd name="T72" fmla="*/ 0 w 516"/>
                <a:gd name="T73" fmla="*/ 0 h 160"/>
                <a:gd name="T74" fmla="*/ 0 w 516"/>
                <a:gd name="T75" fmla="*/ 0 h 160"/>
                <a:gd name="T76" fmla="*/ 0 w 516"/>
                <a:gd name="T77" fmla="*/ 0 h 160"/>
                <a:gd name="T78" fmla="*/ 0 w 516"/>
                <a:gd name="T79" fmla="*/ 0 h 160"/>
                <a:gd name="T80" fmla="*/ 0 w 516"/>
                <a:gd name="T81" fmla="*/ 0 h 160"/>
                <a:gd name="T82" fmla="*/ 0 w 516"/>
                <a:gd name="T83" fmla="*/ 0 h 160"/>
                <a:gd name="T84" fmla="*/ 0 w 516"/>
                <a:gd name="T85" fmla="*/ 0 h 160"/>
                <a:gd name="T86" fmla="*/ 0 w 516"/>
                <a:gd name="T87" fmla="*/ 0 h 160"/>
                <a:gd name="T88" fmla="*/ 0 w 516"/>
                <a:gd name="T89" fmla="*/ 0 h 160"/>
                <a:gd name="T90" fmla="*/ 0 w 516"/>
                <a:gd name="T91" fmla="*/ 0 h 160"/>
                <a:gd name="T92" fmla="*/ 0 w 516"/>
                <a:gd name="T93" fmla="*/ 0 h 160"/>
                <a:gd name="T94" fmla="*/ 0 w 516"/>
                <a:gd name="T95" fmla="*/ 0 h 160"/>
                <a:gd name="T96" fmla="*/ 0 w 516"/>
                <a:gd name="T97" fmla="*/ 0 h 160"/>
                <a:gd name="T98" fmla="*/ 0 w 516"/>
                <a:gd name="T99" fmla="*/ 0 h 160"/>
                <a:gd name="T100" fmla="*/ 0 w 516"/>
                <a:gd name="T101" fmla="*/ 0 h 1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16"/>
                <a:gd name="T154" fmla="*/ 0 h 160"/>
                <a:gd name="T155" fmla="*/ 516 w 516"/>
                <a:gd name="T156" fmla="*/ 160 h 1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16" h="160">
                  <a:moveTo>
                    <a:pt x="452" y="123"/>
                  </a:moveTo>
                  <a:lnTo>
                    <a:pt x="469" y="117"/>
                  </a:lnTo>
                  <a:lnTo>
                    <a:pt x="482" y="110"/>
                  </a:lnTo>
                  <a:lnTo>
                    <a:pt x="494" y="102"/>
                  </a:lnTo>
                  <a:lnTo>
                    <a:pt x="501" y="94"/>
                  </a:lnTo>
                  <a:lnTo>
                    <a:pt x="509" y="87"/>
                  </a:lnTo>
                  <a:lnTo>
                    <a:pt x="513" y="79"/>
                  </a:lnTo>
                  <a:lnTo>
                    <a:pt x="515" y="71"/>
                  </a:lnTo>
                  <a:lnTo>
                    <a:pt x="513" y="64"/>
                  </a:lnTo>
                  <a:lnTo>
                    <a:pt x="511" y="56"/>
                  </a:lnTo>
                  <a:lnTo>
                    <a:pt x="505" y="50"/>
                  </a:lnTo>
                  <a:lnTo>
                    <a:pt x="498" y="43"/>
                  </a:lnTo>
                  <a:lnTo>
                    <a:pt x="488" y="37"/>
                  </a:lnTo>
                  <a:lnTo>
                    <a:pt x="475" y="29"/>
                  </a:lnTo>
                  <a:lnTo>
                    <a:pt x="461" y="23"/>
                  </a:lnTo>
                  <a:lnTo>
                    <a:pt x="444" y="20"/>
                  </a:lnTo>
                  <a:lnTo>
                    <a:pt x="425" y="14"/>
                  </a:lnTo>
                  <a:lnTo>
                    <a:pt x="383" y="6"/>
                  </a:lnTo>
                  <a:lnTo>
                    <a:pt x="335" y="2"/>
                  </a:lnTo>
                  <a:lnTo>
                    <a:pt x="287" y="0"/>
                  </a:lnTo>
                  <a:lnTo>
                    <a:pt x="237" y="2"/>
                  </a:lnTo>
                  <a:lnTo>
                    <a:pt x="189" y="8"/>
                  </a:lnTo>
                  <a:lnTo>
                    <a:pt x="143" y="14"/>
                  </a:lnTo>
                  <a:lnTo>
                    <a:pt x="99" y="25"/>
                  </a:lnTo>
                  <a:lnTo>
                    <a:pt x="63" y="37"/>
                  </a:lnTo>
                  <a:lnTo>
                    <a:pt x="46" y="44"/>
                  </a:lnTo>
                  <a:lnTo>
                    <a:pt x="32" y="52"/>
                  </a:lnTo>
                  <a:lnTo>
                    <a:pt x="21" y="58"/>
                  </a:lnTo>
                  <a:lnTo>
                    <a:pt x="11" y="66"/>
                  </a:lnTo>
                  <a:lnTo>
                    <a:pt x="6" y="73"/>
                  </a:lnTo>
                  <a:lnTo>
                    <a:pt x="2" y="81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4" y="104"/>
                  </a:lnTo>
                  <a:lnTo>
                    <a:pt x="9" y="111"/>
                  </a:lnTo>
                  <a:lnTo>
                    <a:pt x="17" y="117"/>
                  </a:lnTo>
                  <a:lnTo>
                    <a:pt x="27" y="125"/>
                  </a:lnTo>
                  <a:lnTo>
                    <a:pt x="38" y="131"/>
                  </a:lnTo>
                  <a:lnTo>
                    <a:pt x="54" y="136"/>
                  </a:lnTo>
                  <a:lnTo>
                    <a:pt x="71" y="142"/>
                  </a:lnTo>
                  <a:lnTo>
                    <a:pt x="90" y="146"/>
                  </a:lnTo>
                  <a:lnTo>
                    <a:pt x="132" y="154"/>
                  </a:lnTo>
                  <a:lnTo>
                    <a:pt x="178" y="159"/>
                  </a:lnTo>
                  <a:lnTo>
                    <a:pt x="228" y="159"/>
                  </a:lnTo>
                  <a:lnTo>
                    <a:pt x="276" y="157"/>
                  </a:lnTo>
                  <a:lnTo>
                    <a:pt x="325" y="154"/>
                  </a:lnTo>
                  <a:lnTo>
                    <a:pt x="371" y="146"/>
                  </a:lnTo>
                  <a:lnTo>
                    <a:pt x="392" y="142"/>
                  </a:lnTo>
                  <a:lnTo>
                    <a:pt x="413" y="136"/>
                  </a:lnTo>
                  <a:lnTo>
                    <a:pt x="434" y="131"/>
                  </a:lnTo>
                  <a:lnTo>
                    <a:pt x="452" y="123"/>
                  </a:lnTo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defTabSz="1200424">
                <a:defRPr/>
              </a:pPr>
              <a:endParaRPr lang="en-GB" sz="1000" kern="1200" dirty="0">
                <a:uFillTx/>
              </a:endParaRPr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751" y="938"/>
              <a:ext cx="53" cy="20"/>
            </a:xfrm>
            <a:custGeom>
              <a:avLst/>
              <a:gdLst>
                <a:gd name="T0" fmla="*/ 0 w 129"/>
                <a:gd name="T1" fmla="*/ 0 h 49"/>
                <a:gd name="T2" fmla="*/ 0 w 129"/>
                <a:gd name="T3" fmla="*/ 0 h 49"/>
                <a:gd name="T4" fmla="*/ 0 w 129"/>
                <a:gd name="T5" fmla="*/ 0 h 49"/>
                <a:gd name="T6" fmla="*/ 0 w 129"/>
                <a:gd name="T7" fmla="*/ 0 h 49"/>
                <a:gd name="T8" fmla="*/ 0 w 129"/>
                <a:gd name="T9" fmla="*/ 0 h 49"/>
                <a:gd name="T10" fmla="*/ 0 w 129"/>
                <a:gd name="T11" fmla="*/ 0 h 49"/>
                <a:gd name="T12" fmla="*/ 0 w 129"/>
                <a:gd name="T13" fmla="*/ 0 h 49"/>
                <a:gd name="T14" fmla="*/ 0 w 129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9"/>
                <a:gd name="T25" fmla="*/ 0 h 49"/>
                <a:gd name="T26" fmla="*/ 129 w 129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9" h="49">
                  <a:moveTo>
                    <a:pt x="128" y="0"/>
                  </a:moveTo>
                  <a:lnTo>
                    <a:pt x="44" y="10"/>
                  </a:lnTo>
                  <a:lnTo>
                    <a:pt x="65" y="14"/>
                  </a:lnTo>
                  <a:lnTo>
                    <a:pt x="0" y="41"/>
                  </a:lnTo>
                  <a:lnTo>
                    <a:pt x="36" y="48"/>
                  </a:lnTo>
                  <a:lnTo>
                    <a:pt x="99" y="21"/>
                  </a:lnTo>
                  <a:lnTo>
                    <a:pt x="120" y="27"/>
                  </a:lnTo>
                  <a:lnTo>
                    <a:pt x="12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defTabSz="1200424">
                <a:defRPr/>
              </a:pPr>
              <a:endParaRPr lang="en-GB" sz="1000" kern="1200" dirty="0">
                <a:uFillTx/>
              </a:endParaRPr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754" y="963"/>
              <a:ext cx="60" cy="14"/>
            </a:xfrm>
            <a:custGeom>
              <a:avLst/>
              <a:gdLst>
                <a:gd name="T0" fmla="*/ 0 w 145"/>
                <a:gd name="T1" fmla="*/ 0 h 37"/>
                <a:gd name="T2" fmla="*/ 0 w 145"/>
                <a:gd name="T3" fmla="*/ 0 h 37"/>
                <a:gd name="T4" fmla="*/ 0 w 145"/>
                <a:gd name="T5" fmla="*/ 0 h 37"/>
                <a:gd name="T6" fmla="*/ 0 w 145"/>
                <a:gd name="T7" fmla="*/ 0 h 37"/>
                <a:gd name="T8" fmla="*/ 0 w 145"/>
                <a:gd name="T9" fmla="*/ 0 h 37"/>
                <a:gd name="T10" fmla="*/ 0 w 145"/>
                <a:gd name="T11" fmla="*/ 0 h 37"/>
                <a:gd name="T12" fmla="*/ 0 w 145"/>
                <a:gd name="T13" fmla="*/ 0 h 37"/>
                <a:gd name="T14" fmla="*/ 0 w 145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37"/>
                <a:gd name="T26" fmla="*/ 145 w 145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37">
                  <a:moveTo>
                    <a:pt x="144" y="34"/>
                  </a:moveTo>
                  <a:lnTo>
                    <a:pt x="125" y="9"/>
                  </a:lnTo>
                  <a:lnTo>
                    <a:pt x="106" y="17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75" y="28"/>
                  </a:lnTo>
                  <a:lnTo>
                    <a:pt x="58" y="36"/>
                  </a:lnTo>
                  <a:lnTo>
                    <a:pt x="144" y="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defTabSz="1200424">
                <a:defRPr/>
              </a:pPr>
              <a:endParaRPr lang="en-GB" sz="1000" kern="1200" dirty="0">
                <a:uFillTx/>
              </a:endParaRPr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685" y="965"/>
              <a:ext cx="53" cy="20"/>
            </a:xfrm>
            <a:custGeom>
              <a:avLst/>
              <a:gdLst>
                <a:gd name="T0" fmla="*/ 0 w 129"/>
                <a:gd name="T1" fmla="*/ 0 h 49"/>
                <a:gd name="T2" fmla="*/ 0 w 129"/>
                <a:gd name="T3" fmla="*/ 0 h 49"/>
                <a:gd name="T4" fmla="*/ 0 w 129"/>
                <a:gd name="T5" fmla="*/ 0 h 49"/>
                <a:gd name="T6" fmla="*/ 0 w 129"/>
                <a:gd name="T7" fmla="*/ 0 h 49"/>
                <a:gd name="T8" fmla="*/ 0 w 129"/>
                <a:gd name="T9" fmla="*/ 0 h 49"/>
                <a:gd name="T10" fmla="*/ 0 w 129"/>
                <a:gd name="T11" fmla="*/ 0 h 49"/>
                <a:gd name="T12" fmla="*/ 0 w 129"/>
                <a:gd name="T13" fmla="*/ 0 h 49"/>
                <a:gd name="T14" fmla="*/ 0 w 129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9"/>
                <a:gd name="T25" fmla="*/ 0 h 49"/>
                <a:gd name="T26" fmla="*/ 129 w 129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9" h="49">
                  <a:moveTo>
                    <a:pt x="0" y="48"/>
                  </a:moveTo>
                  <a:lnTo>
                    <a:pt x="84" y="39"/>
                  </a:lnTo>
                  <a:lnTo>
                    <a:pt x="63" y="33"/>
                  </a:lnTo>
                  <a:lnTo>
                    <a:pt x="128" y="8"/>
                  </a:lnTo>
                  <a:lnTo>
                    <a:pt x="92" y="0"/>
                  </a:lnTo>
                  <a:lnTo>
                    <a:pt x="27" y="25"/>
                  </a:lnTo>
                  <a:lnTo>
                    <a:pt x="6" y="21"/>
                  </a:lnTo>
                  <a:lnTo>
                    <a:pt x="0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defTabSz="1200424">
                <a:defRPr/>
              </a:pPr>
              <a:endParaRPr lang="en-GB" sz="1000" kern="1200" dirty="0">
                <a:uFillTx/>
              </a:endParaRPr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675" y="946"/>
              <a:ext cx="60" cy="15"/>
            </a:xfrm>
            <a:custGeom>
              <a:avLst/>
              <a:gdLst>
                <a:gd name="T0" fmla="*/ 0 w 144"/>
                <a:gd name="T1" fmla="*/ 0 h 37"/>
                <a:gd name="T2" fmla="*/ 0 w 144"/>
                <a:gd name="T3" fmla="*/ 0 h 37"/>
                <a:gd name="T4" fmla="*/ 0 w 144"/>
                <a:gd name="T5" fmla="*/ 0 h 37"/>
                <a:gd name="T6" fmla="*/ 0 w 144"/>
                <a:gd name="T7" fmla="*/ 0 h 37"/>
                <a:gd name="T8" fmla="*/ 0 w 144"/>
                <a:gd name="T9" fmla="*/ 0 h 37"/>
                <a:gd name="T10" fmla="*/ 0 w 144"/>
                <a:gd name="T11" fmla="*/ 0 h 37"/>
                <a:gd name="T12" fmla="*/ 0 w 144"/>
                <a:gd name="T13" fmla="*/ 0 h 37"/>
                <a:gd name="T14" fmla="*/ 0 w 144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7"/>
                <a:gd name="T26" fmla="*/ 144 w 144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7">
                  <a:moveTo>
                    <a:pt x="0" y="2"/>
                  </a:moveTo>
                  <a:lnTo>
                    <a:pt x="19" y="26"/>
                  </a:lnTo>
                  <a:lnTo>
                    <a:pt x="36" y="21"/>
                  </a:lnTo>
                  <a:lnTo>
                    <a:pt x="111" y="36"/>
                  </a:lnTo>
                  <a:lnTo>
                    <a:pt x="143" y="25"/>
                  </a:lnTo>
                  <a:lnTo>
                    <a:pt x="67" y="7"/>
                  </a:lnTo>
                  <a:lnTo>
                    <a:pt x="86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defTabSz="1200424">
                <a:defRPr/>
              </a:pPr>
              <a:endParaRPr lang="en-GB" sz="1000" kern="1200" dirty="0">
                <a:uFillTx/>
              </a:endParaRPr>
            </a:p>
          </p:txBody>
        </p:sp>
      </p:grpSp>
      <p:sp>
        <p:nvSpPr>
          <p:cNvPr id="58" name="Nube 57"/>
          <p:cNvSpPr/>
          <p:nvPr/>
        </p:nvSpPr>
        <p:spPr bwMode="auto">
          <a:xfrm>
            <a:off x="3460950" y="5455965"/>
            <a:ext cx="1645843" cy="85192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0044" tIns="60022" rIns="120044" bIns="600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Calibri"/>
                <a:cs typeface="Calibri"/>
              </a:rPr>
              <a:t>Internet</a:t>
            </a:r>
            <a:endParaRPr lang="en-GB" sz="16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97" name="Imagen 9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586" y="1633148"/>
            <a:ext cx="2268980" cy="762496"/>
          </a:xfrm>
          <a:prstGeom prst="rect">
            <a:avLst/>
          </a:prstGeom>
        </p:spPr>
      </p:pic>
      <p:grpSp>
        <p:nvGrpSpPr>
          <p:cNvPr id="45" name="Agrupar 44"/>
          <p:cNvGrpSpPr/>
          <p:nvPr/>
        </p:nvGrpSpPr>
        <p:grpSpPr>
          <a:xfrm>
            <a:off x="3190566" y="3215001"/>
            <a:ext cx="4981834" cy="1519435"/>
            <a:chOff x="3190566" y="3215001"/>
            <a:chExt cx="4981834" cy="1519435"/>
          </a:xfrm>
        </p:grpSpPr>
        <p:sp>
          <p:nvSpPr>
            <p:cNvPr id="122" name="Rectángulo redondeado 121"/>
            <p:cNvSpPr/>
            <p:nvPr/>
          </p:nvSpPr>
          <p:spPr bwMode="auto">
            <a:xfrm>
              <a:off x="3190566" y="3215001"/>
              <a:ext cx="4981834" cy="1515748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12700" cap="sq" cmpd="sng" algn="ctr">
              <a:solidFill>
                <a:schemeClr val="tx1">
                  <a:alpha val="4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grpSp>
          <p:nvGrpSpPr>
            <p:cNvPr id="44" name="Agrupar 43"/>
            <p:cNvGrpSpPr/>
            <p:nvPr/>
          </p:nvGrpSpPr>
          <p:grpSpPr>
            <a:xfrm>
              <a:off x="4127074" y="3484262"/>
              <a:ext cx="3539861" cy="1250174"/>
              <a:chOff x="4127074" y="3484262"/>
              <a:chExt cx="3539861" cy="1250174"/>
            </a:xfrm>
          </p:grpSpPr>
          <p:sp>
            <p:nvSpPr>
              <p:cNvPr id="121" name="CuadroTexto 120"/>
              <p:cNvSpPr txBox="1"/>
              <p:nvPr/>
            </p:nvSpPr>
            <p:spPr>
              <a:xfrm>
                <a:off x="5474548" y="4365104"/>
                <a:ext cx="1673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dirty="0" smtClean="0">
                    <a:solidFill>
                      <a:srgbClr val="FF0000"/>
                    </a:solidFill>
                  </a:rPr>
                  <a:t>Virtual Network</a:t>
                </a:r>
                <a:endParaRPr lang="es-ES_tradnl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9" name="Agrupar 38"/>
              <p:cNvGrpSpPr/>
              <p:nvPr/>
            </p:nvGrpSpPr>
            <p:grpSpPr>
              <a:xfrm>
                <a:off x="4127074" y="3484262"/>
                <a:ext cx="3539861" cy="895245"/>
                <a:chOff x="4127074" y="3484262"/>
                <a:chExt cx="3539861" cy="895245"/>
              </a:xfrm>
            </p:grpSpPr>
            <p:cxnSp>
              <p:nvCxnSpPr>
                <p:cNvPr id="99" name="Conector recto 98"/>
                <p:cNvCxnSpPr/>
                <p:nvPr/>
              </p:nvCxnSpPr>
              <p:spPr bwMode="auto">
                <a:xfrm>
                  <a:off x="4127074" y="4365104"/>
                  <a:ext cx="3539861" cy="0"/>
                </a:xfrm>
                <a:prstGeom prst="line">
                  <a:avLst/>
                </a:prstGeom>
                <a:solidFill>
                  <a:schemeClr val="accent1"/>
                </a:solidFill>
                <a:ln w="76200" cap="sq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1" name="Conector recto 100"/>
                <p:cNvCxnSpPr>
                  <a:stCxn id="67" idx="4"/>
                </p:cNvCxnSpPr>
                <p:nvPr/>
              </p:nvCxnSpPr>
              <p:spPr bwMode="auto">
                <a:xfrm flipH="1">
                  <a:off x="5106793" y="3496207"/>
                  <a:ext cx="2" cy="864069"/>
                </a:xfrm>
                <a:prstGeom prst="line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rgbClr val="FF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3" name="Conector recto 102"/>
                <p:cNvCxnSpPr/>
                <p:nvPr/>
              </p:nvCxnSpPr>
              <p:spPr bwMode="auto">
                <a:xfrm flipH="1">
                  <a:off x="6908993" y="3563310"/>
                  <a:ext cx="1" cy="816197"/>
                </a:xfrm>
                <a:prstGeom prst="line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rgbClr val="FF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6" name="Conector recto 105"/>
                <p:cNvCxnSpPr/>
                <p:nvPr/>
              </p:nvCxnSpPr>
              <p:spPr bwMode="auto">
                <a:xfrm flipH="1">
                  <a:off x="7420851" y="3493605"/>
                  <a:ext cx="1" cy="876328"/>
                </a:xfrm>
                <a:prstGeom prst="line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rgbClr val="FF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8" name="Conector recto 107"/>
                <p:cNvCxnSpPr>
                  <a:stCxn id="61" idx="4"/>
                </p:cNvCxnSpPr>
                <p:nvPr/>
              </p:nvCxnSpPr>
              <p:spPr bwMode="auto">
                <a:xfrm flipH="1">
                  <a:off x="7562944" y="3743552"/>
                  <a:ext cx="95826" cy="626381"/>
                </a:xfrm>
                <a:prstGeom prst="line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rgbClr val="FF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2" name="Conector recto 101"/>
                <p:cNvCxnSpPr/>
                <p:nvPr/>
              </p:nvCxnSpPr>
              <p:spPr bwMode="auto">
                <a:xfrm flipH="1">
                  <a:off x="5753066" y="3484262"/>
                  <a:ext cx="1" cy="895245"/>
                </a:xfrm>
                <a:prstGeom prst="line">
                  <a:avLst/>
                </a:prstGeom>
                <a:solidFill>
                  <a:schemeClr val="accent1"/>
                </a:solidFill>
                <a:ln w="12700" cap="sq" cmpd="sng" algn="ctr">
                  <a:solidFill>
                    <a:srgbClr val="FF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</p:grpSp>
      </p:grpSp>
      <p:grpSp>
        <p:nvGrpSpPr>
          <p:cNvPr id="40" name="Agrupar 39"/>
          <p:cNvGrpSpPr/>
          <p:nvPr/>
        </p:nvGrpSpPr>
        <p:grpSpPr>
          <a:xfrm>
            <a:off x="5106795" y="3440961"/>
            <a:ext cx="2391149" cy="608009"/>
            <a:chOff x="5106795" y="3440961"/>
            <a:chExt cx="2391149" cy="608009"/>
          </a:xfrm>
        </p:grpSpPr>
        <p:sp>
          <p:nvSpPr>
            <p:cNvPr id="62" name="Elipse 61"/>
            <p:cNvSpPr/>
            <p:nvPr/>
          </p:nvSpPr>
          <p:spPr>
            <a:xfrm>
              <a:off x="6967072" y="3666292"/>
              <a:ext cx="362463" cy="1947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57799" marR="57799" indent="0" algn="ctr" defTabSz="1295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spc="0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rPr>
                <a:t>Sw</a:t>
              </a:r>
              <a:endParaRPr kumimoji="0" lang="en-GB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3" name="Conector recto 62"/>
            <p:cNvCxnSpPr>
              <a:stCxn id="60" idx="3"/>
            </p:cNvCxnSpPr>
            <p:nvPr/>
          </p:nvCxnSpPr>
          <p:spPr>
            <a:xfrm flipH="1">
              <a:off x="7226253" y="3440961"/>
              <a:ext cx="52415" cy="21743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Conector recto 63"/>
            <p:cNvCxnSpPr>
              <a:stCxn id="61" idx="3"/>
              <a:endCxn id="62" idx="6"/>
            </p:cNvCxnSpPr>
            <p:nvPr/>
          </p:nvCxnSpPr>
          <p:spPr>
            <a:xfrm flipH="1">
              <a:off x="7329535" y="3715031"/>
              <a:ext cx="168409" cy="486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Conector recto 64"/>
            <p:cNvCxnSpPr>
              <a:stCxn id="59" idx="4"/>
              <a:endCxn id="62" idx="1"/>
            </p:cNvCxnSpPr>
            <p:nvPr/>
          </p:nvCxnSpPr>
          <p:spPr>
            <a:xfrm>
              <a:off x="6930889" y="3565832"/>
              <a:ext cx="89264" cy="12898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Conector recto 65"/>
            <p:cNvCxnSpPr>
              <a:endCxn id="62" idx="4"/>
            </p:cNvCxnSpPr>
            <p:nvPr/>
          </p:nvCxnSpPr>
          <p:spPr>
            <a:xfrm flipH="1" flipV="1">
              <a:off x="7148304" y="3861048"/>
              <a:ext cx="43628" cy="18792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9" name="Elipse 68"/>
            <p:cNvSpPr/>
            <p:nvPr/>
          </p:nvSpPr>
          <p:spPr>
            <a:xfrm>
              <a:off x="5247283" y="3603868"/>
              <a:ext cx="362463" cy="1947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57799" marR="57799" indent="0" algn="ctr" defTabSz="1295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spc="0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rPr>
                <a:t>Sw</a:t>
              </a:r>
              <a:endParaRPr kumimoji="0" lang="en-GB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70" name="Conector recto 69"/>
            <p:cNvCxnSpPr>
              <a:endCxn id="69" idx="4"/>
            </p:cNvCxnSpPr>
            <p:nvPr/>
          </p:nvCxnSpPr>
          <p:spPr>
            <a:xfrm flipH="1" flipV="1">
              <a:off x="5428515" y="3798624"/>
              <a:ext cx="16160" cy="2503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Conector recto 70"/>
            <p:cNvCxnSpPr>
              <a:stCxn id="68" idx="4"/>
              <a:endCxn id="69" idx="7"/>
            </p:cNvCxnSpPr>
            <p:nvPr/>
          </p:nvCxnSpPr>
          <p:spPr>
            <a:xfrm flipH="1">
              <a:off x="5556665" y="3479740"/>
              <a:ext cx="156884" cy="15264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2" name="Conector recto 71"/>
            <p:cNvCxnSpPr>
              <a:stCxn id="67" idx="4"/>
              <a:endCxn id="69" idx="1"/>
            </p:cNvCxnSpPr>
            <p:nvPr/>
          </p:nvCxnSpPr>
          <p:spPr>
            <a:xfrm>
              <a:off x="5106795" y="3496207"/>
              <a:ext cx="193569" cy="13618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23" name="Conector recto 22"/>
          <p:cNvCxnSpPr/>
          <p:nvPr/>
        </p:nvCxnSpPr>
        <p:spPr bwMode="auto">
          <a:xfrm>
            <a:off x="5446223" y="2495151"/>
            <a:ext cx="1" cy="333015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38" name="Agrupar 37"/>
          <p:cNvGrpSpPr/>
          <p:nvPr/>
        </p:nvGrpSpPr>
        <p:grpSpPr>
          <a:xfrm>
            <a:off x="4879353" y="3274726"/>
            <a:ext cx="3006858" cy="468826"/>
            <a:chOff x="4879353" y="3274726"/>
            <a:chExt cx="3006858" cy="468826"/>
          </a:xfrm>
        </p:grpSpPr>
        <p:sp>
          <p:nvSpPr>
            <p:cNvPr id="59" name="Elipse 58"/>
            <p:cNvSpPr/>
            <p:nvPr/>
          </p:nvSpPr>
          <p:spPr>
            <a:xfrm>
              <a:off x="6703447" y="3371076"/>
              <a:ext cx="454883" cy="19475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57799" marR="57799" indent="0" algn="l" defTabSz="1295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rPr>
                <a:t>vm3</a:t>
              </a:r>
              <a:endParaRPr kumimoji="0" lang="en-GB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" name="Elipse 59"/>
            <p:cNvSpPr/>
            <p:nvPr/>
          </p:nvSpPr>
          <p:spPr>
            <a:xfrm>
              <a:off x="7212052" y="3274726"/>
              <a:ext cx="454883" cy="19475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57799" marR="57799" indent="0" algn="l" defTabSz="1295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rPr>
                <a:t>vm4</a:t>
              </a:r>
              <a:endParaRPr kumimoji="0" lang="en-GB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" name="Elipse 60"/>
            <p:cNvSpPr/>
            <p:nvPr/>
          </p:nvSpPr>
          <p:spPr>
            <a:xfrm>
              <a:off x="7431328" y="3548796"/>
              <a:ext cx="454883" cy="19475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57799" marR="57799" indent="0" algn="l" defTabSz="1295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rPr>
                <a:t>vm5</a:t>
              </a:r>
              <a:endParaRPr kumimoji="0" lang="en-GB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" name="Elipse 66"/>
            <p:cNvSpPr/>
            <p:nvPr/>
          </p:nvSpPr>
          <p:spPr>
            <a:xfrm>
              <a:off x="4879353" y="3301451"/>
              <a:ext cx="454883" cy="19475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57799" marR="57799" indent="0" algn="l" defTabSz="1295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rPr>
                <a:t>vm1</a:t>
              </a:r>
              <a:endParaRPr kumimoji="0" lang="en-GB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" name="Elipse 67"/>
            <p:cNvSpPr/>
            <p:nvPr/>
          </p:nvSpPr>
          <p:spPr>
            <a:xfrm>
              <a:off x="5486107" y="3284984"/>
              <a:ext cx="454883" cy="19475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spAutoFit/>
            </a:bodyPr>
            <a:lstStyle/>
            <a:p>
              <a:pPr marL="57799" marR="57799" indent="0" algn="l" defTabSz="1295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rPr>
                <a:t>vm2</a:t>
              </a:r>
              <a:endParaRPr kumimoji="0" lang="en-GB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3" name="Agrupar 42"/>
          <p:cNvGrpSpPr/>
          <p:nvPr/>
        </p:nvGrpSpPr>
        <p:grpSpPr>
          <a:xfrm>
            <a:off x="3275856" y="3429000"/>
            <a:ext cx="936104" cy="2177472"/>
            <a:chOff x="3275856" y="3429000"/>
            <a:chExt cx="936104" cy="2177472"/>
          </a:xfrm>
        </p:grpSpPr>
        <p:cxnSp>
          <p:nvCxnSpPr>
            <p:cNvPr id="113" name="Conector recto 112"/>
            <p:cNvCxnSpPr/>
            <p:nvPr/>
          </p:nvCxnSpPr>
          <p:spPr bwMode="auto">
            <a:xfrm>
              <a:off x="4174087" y="4050891"/>
              <a:ext cx="37873" cy="28216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5" name="Conector recto 114"/>
            <p:cNvCxnSpPr>
              <a:stCxn id="88" idx="4"/>
            </p:cNvCxnSpPr>
            <p:nvPr/>
          </p:nvCxnSpPr>
          <p:spPr bwMode="auto">
            <a:xfrm>
              <a:off x="3589861" y="4077072"/>
              <a:ext cx="0" cy="152940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0" name="Elipse 79"/>
            <p:cNvSpPr/>
            <p:nvPr/>
          </p:nvSpPr>
          <p:spPr>
            <a:xfrm>
              <a:off x="3275856" y="3429000"/>
              <a:ext cx="494231" cy="424131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57799" marR="57799" indent="0" algn="ctr" defTabSz="1295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rPr>
                <a:t>Router</a:t>
              </a:r>
            </a:p>
          </p:txBody>
        </p:sp>
        <p:sp>
          <p:nvSpPr>
            <p:cNvPr id="88" name="Elipse 87"/>
            <p:cNvSpPr/>
            <p:nvPr/>
          </p:nvSpPr>
          <p:spPr>
            <a:xfrm>
              <a:off x="3347864" y="3782083"/>
              <a:ext cx="483994" cy="294989"/>
            </a:xfrm>
            <a:prstGeom prst="ellipse">
              <a:avLst/>
            </a:prstGeom>
            <a:solidFill>
              <a:srgbClr val="DDDD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57799" marR="57799" indent="0" algn="ctr" defTabSz="1295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rPr>
                <a:t>NAT</a:t>
              </a:r>
              <a:endParaRPr kumimoji="0" lang="en-GB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6" name="Elipse 75"/>
          <p:cNvSpPr/>
          <p:nvPr/>
        </p:nvSpPr>
        <p:spPr>
          <a:xfrm>
            <a:off x="3635896" y="3271585"/>
            <a:ext cx="608481" cy="335325"/>
          </a:xfrm>
          <a:prstGeom prst="ellipse">
            <a:avLst/>
          </a:prstGeom>
          <a:solidFill>
            <a:srgbClr val="92D050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57799" marR="57799" indent="0" algn="ctr" defTabSz="1295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rPr>
              <a:t>FWaaS</a:t>
            </a:r>
            <a:endParaRPr kumimoji="0" lang="en-GB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Elipse 76"/>
          <p:cNvSpPr/>
          <p:nvPr/>
        </p:nvSpPr>
        <p:spPr>
          <a:xfrm>
            <a:off x="3724473" y="3525658"/>
            <a:ext cx="608481" cy="335325"/>
          </a:xfrm>
          <a:prstGeom prst="ellipse">
            <a:avLst/>
          </a:prstGeom>
          <a:solidFill>
            <a:srgbClr val="00B0F0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57799" marR="57799" indent="0" algn="ctr" defTabSz="1295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rPr>
              <a:t>LBaaS</a:t>
            </a:r>
            <a:endParaRPr kumimoji="0" lang="en-GB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Elipse 77"/>
          <p:cNvSpPr/>
          <p:nvPr/>
        </p:nvSpPr>
        <p:spPr>
          <a:xfrm>
            <a:off x="3851920" y="3764673"/>
            <a:ext cx="608481" cy="335325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57799" marR="57799" indent="0" algn="ctr" defTabSz="1295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5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rPr>
              <a:t>WOaaS</a:t>
            </a:r>
            <a:endParaRPr kumimoji="0" lang="en-GB" sz="105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960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Agrupar 631"/>
          <p:cNvGrpSpPr/>
          <p:nvPr/>
        </p:nvGrpSpPr>
        <p:grpSpPr>
          <a:xfrm>
            <a:off x="5025499" y="3516710"/>
            <a:ext cx="3314676" cy="2383003"/>
            <a:chOff x="5025499" y="3516710"/>
            <a:chExt cx="3314676" cy="2383003"/>
          </a:xfrm>
        </p:grpSpPr>
        <p:sp>
          <p:nvSpPr>
            <p:cNvPr id="512" name="Rectángulo 511"/>
            <p:cNvSpPr/>
            <p:nvPr/>
          </p:nvSpPr>
          <p:spPr bwMode="auto">
            <a:xfrm>
              <a:off x="5025499" y="3516710"/>
              <a:ext cx="3314676" cy="1993149"/>
            </a:xfrm>
            <a:prstGeom prst="rect">
              <a:avLst/>
            </a:prstGeom>
            <a:solidFill>
              <a:srgbClr val="F8F7F9"/>
            </a:solidFill>
            <a:ln w="12700" cap="flat" cmpd="sng" algn="ctr">
              <a:solidFill>
                <a:schemeClr val="tx1"/>
              </a:solidFill>
              <a:prstDash val="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20044" tIns="60022" rIns="120044" bIns="60022" numCol="1" rtlCol="0" anchor="t" anchorCtr="0" compatLnSpc="1">
              <a:prstTxWarp prst="textNoShape">
                <a:avLst/>
              </a:prstTxWarp>
            </a:bodyPr>
            <a:lstStyle/>
            <a:p>
              <a:pPr marL="0" marR="0" algn="l" defTabSz="1200424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300" dirty="0">
                <a:solidFill>
                  <a:srgbClr val="081D58"/>
                </a:solidFill>
                <a:uFillTx/>
                <a:latin typeface="Arial" pitchFamily="34" charset="0"/>
              </a:endParaRPr>
            </a:p>
          </p:txBody>
        </p:sp>
        <p:sp>
          <p:nvSpPr>
            <p:cNvPr id="513" name="Rectángulo redondeado 512"/>
            <p:cNvSpPr/>
            <p:nvPr/>
          </p:nvSpPr>
          <p:spPr bwMode="auto">
            <a:xfrm>
              <a:off x="6129777" y="4232781"/>
              <a:ext cx="843903" cy="730954"/>
            </a:xfrm>
            <a:prstGeom prst="roundRect">
              <a:avLst/>
            </a:prstGeom>
            <a:solidFill>
              <a:srgbClr val="D5FC7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0044" tIns="60022" rIns="120044" bIns="60022" numCol="1" rtlCol="0" anchor="t" anchorCtr="0" compatLnSpc="1">
              <a:prstTxWarp prst="textNoShape">
                <a:avLst/>
              </a:prstTxWarp>
            </a:bodyPr>
            <a:lstStyle/>
            <a:p>
              <a:pPr marL="0" marR="0" algn="ctr" defTabSz="1200424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tx1"/>
                  </a:solidFill>
                  <a:latin typeface="Trebuchet MS"/>
                  <a:cs typeface="Trebuchet MS"/>
                </a:rPr>
                <a:t>network</a:t>
              </a:r>
              <a:endParaRPr lang="en-GB" sz="400" b="1" dirty="0" smtClean="0">
                <a:solidFill>
                  <a:schemeClr val="tx1"/>
                </a:solidFill>
                <a:latin typeface="Trebuchet MS"/>
                <a:cs typeface="Trebuchet MS"/>
              </a:endParaRPr>
            </a:p>
            <a:p>
              <a:pPr marL="0" marR="0" algn="ctr" defTabSz="1200424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" b="1" dirty="0">
                <a:solidFill>
                  <a:schemeClr val="tx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14" name="Rectángulo redondeado 513"/>
            <p:cNvSpPr/>
            <p:nvPr/>
          </p:nvSpPr>
          <p:spPr bwMode="auto">
            <a:xfrm>
              <a:off x="7109533" y="4232781"/>
              <a:ext cx="843903" cy="730954"/>
            </a:xfrm>
            <a:prstGeom prst="round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0044" tIns="60022" rIns="120044" bIns="60022" numCol="1" rtlCol="0" anchor="t" anchorCtr="0" compatLnSpc="1">
              <a:prstTxWarp prst="textNoShape">
                <a:avLst/>
              </a:prstTxWarp>
            </a:bodyPr>
            <a:lstStyle/>
            <a:p>
              <a:pPr marL="0" marR="0" algn="ctr" defTabSz="1200424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tx1"/>
                  </a:solidFill>
                  <a:latin typeface="Trebuchet MS"/>
                  <a:cs typeface="Trebuchet MS"/>
                </a:rPr>
                <a:t>compute1</a:t>
              </a:r>
            </a:p>
            <a:p>
              <a:pPr marL="0" marR="0" algn="ctr" defTabSz="1200424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" b="1" dirty="0">
                <a:solidFill>
                  <a:schemeClr val="tx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15" name="Rectángulo redondeado 514"/>
            <p:cNvSpPr/>
            <p:nvPr/>
          </p:nvSpPr>
          <p:spPr bwMode="auto">
            <a:xfrm>
              <a:off x="5150020" y="4232781"/>
              <a:ext cx="843903" cy="730954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0044" tIns="60022" rIns="120044" bIns="60022" numCol="1" rtlCol="0" anchor="t" anchorCtr="0" compatLnSpc="1">
              <a:prstTxWarp prst="textNoShape">
                <a:avLst/>
              </a:prstTxWarp>
            </a:bodyPr>
            <a:lstStyle/>
            <a:p>
              <a:pPr marL="0" marR="0" algn="ctr" defTabSz="1200424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 smtClean="0">
                  <a:solidFill>
                    <a:schemeClr val="tx1"/>
                  </a:solidFill>
                  <a:latin typeface="Trebuchet MS"/>
                  <a:cs typeface="Trebuchet MS"/>
                </a:rPr>
                <a:t>controller</a:t>
              </a:r>
            </a:p>
            <a:p>
              <a:pPr marL="0" marR="0" algn="ctr" defTabSz="1200424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" b="1" dirty="0">
                <a:solidFill>
                  <a:schemeClr val="tx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16" name="CuadroTexto 515"/>
            <p:cNvSpPr txBox="1"/>
            <p:nvPr/>
          </p:nvSpPr>
          <p:spPr>
            <a:xfrm>
              <a:off x="6088241" y="3780704"/>
              <a:ext cx="1226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defTabSz="1200424">
                <a:defRPr/>
              </a:pPr>
              <a:r>
                <a:rPr lang="en-GB" sz="800" b="1" dirty="0" smtClean="0">
                  <a:solidFill>
                    <a:srgbClr val="4A7EBA"/>
                  </a:solidFill>
                  <a:uFillTx/>
                  <a:latin typeface="Trebuchet MS"/>
                  <a:cs typeface="Trebuchet MS"/>
                </a:rPr>
                <a:t>Management Network</a:t>
              </a:r>
              <a:endParaRPr lang="en-GB" sz="800" b="1" dirty="0">
                <a:solidFill>
                  <a:srgbClr val="4A7EBA"/>
                </a:solidFill>
                <a:uFillTx/>
                <a:latin typeface="Trebuchet MS"/>
                <a:cs typeface="Trebuchet MS"/>
              </a:endParaRPr>
            </a:p>
          </p:txBody>
        </p:sp>
        <p:cxnSp>
          <p:nvCxnSpPr>
            <p:cNvPr id="517" name="11 Conector recto"/>
            <p:cNvCxnSpPr/>
            <p:nvPr/>
          </p:nvCxnSpPr>
          <p:spPr>
            <a:xfrm flipV="1">
              <a:off x="5404362" y="4041654"/>
              <a:ext cx="2431756" cy="1"/>
            </a:xfrm>
            <a:prstGeom prst="line">
              <a:avLst/>
            </a:prstGeom>
            <a:noFill/>
            <a:ln w="571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18" name="11 Conector recto"/>
            <p:cNvCxnSpPr/>
            <p:nvPr/>
          </p:nvCxnSpPr>
          <p:spPr>
            <a:xfrm>
              <a:off x="6577680" y="5267792"/>
              <a:ext cx="1258438" cy="0"/>
            </a:xfrm>
            <a:prstGeom prst="line">
              <a:avLst/>
            </a:prstGeom>
            <a:noFill/>
            <a:ln w="571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519" name="CuadroTexto 518"/>
            <p:cNvSpPr txBox="1"/>
            <p:nvPr/>
          </p:nvSpPr>
          <p:spPr>
            <a:xfrm>
              <a:off x="6690517" y="5296584"/>
              <a:ext cx="85953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defTabSz="1200424">
                <a:defRPr/>
              </a:pPr>
              <a:r>
                <a:rPr lang="en-GB" sz="700" b="1" dirty="0" smtClean="0">
                  <a:solidFill>
                    <a:srgbClr val="4A7EBA"/>
                  </a:solidFill>
                  <a:uFillTx/>
                  <a:latin typeface="Trebuchet MS"/>
                  <a:cs typeface="Trebuchet MS"/>
                </a:rPr>
                <a:t>Tunnel Network</a:t>
              </a:r>
              <a:endParaRPr lang="en-GB" sz="700" b="1" dirty="0">
                <a:solidFill>
                  <a:srgbClr val="4A7EBA"/>
                </a:solidFill>
                <a:uFillTx/>
                <a:latin typeface="Trebuchet MS"/>
                <a:cs typeface="Trebuchet MS"/>
              </a:endParaRPr>
            </a:p>
          </p:txBody>
        </p:sp>
        <p:cxnSp>
          <p:nvCxnSpPr>
            <p:cNvPr id="520" name="11 Conector recto"/>
            <p:cNvCxnSpPr/>
            <p:nvPr/>
          </p:nvCxnSpPr>
          <p:spPr>
            <a:xfrm>
              <a:off x="5438439" y="5633179"/>
              <a:ext cx="1135486" cy="0"/>
            </a:xfrm>
            <a:prstGeom prst="line">
              <a:avLst/>
            </a:prstGeom>
            <a:noFill/>
            <a:ln w="571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521" name="CuadroTexto 520"/>
            <p:cNvSpPr txBox="1"/>
            <p:nvPr/>
          </p:nvSpPr>
          <p:spPr>
            <a:xfrm>
              <a:off x="5946707" y="5653492"/>
              <a:ext cx="13532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defTabSz="1200424">
                <a:defRPr/>
              </a:pPr>
              <a:r>
                <a:rPr lang="en-GB" sz="1000" b="1" dirty="0" smtClean="0">
                  <a:solidFill>
                    <a:srgbClr val="4A7EBA"/>
                  </a:solidFill>
                  <a:uFillTx/>
                  <a:latin typeface="Trebuchet MS"/>
                  <a:cs typeface="Trebuchet MS"/>
                </a:rPr>
                <a:t>External Network B</a:t>
              </a:r>
              <a:endParaRPr lang="en-GB" sz="1000" b="1" dirty="0">
                <a:solidFill>
                  <a:srgbClr val="4A7EBA"/>
                </a:solidFill>
                <a:uFillTx/>
                <a:latin typeface="Trebuchet MS"/>
                <a:cs typeface="Trebuchet MS"/>
              </a:endParaRPr>
            </a:p>
          </p:txBody>
        </p:sp>
        <p:cxnSp>
          <p:nvCxnSpPr>
            <p:cNvPr id="522" name="11 Conector recto"/>
            <p:cNvCxnSpPr/>
            <p:nvPr/>
          </p:nvCxnSpPr>
          <p:spPr>
            <a:xfrm>
              <a:off x="6695152" y="4965408"/>
              <a:ext cx="0" cy="293273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23" name="11 Conector recto"/>
            <p:cNvCxnSpPr/>
            <p:nvPr/>
          </p:nvCxnSpPr>
          <p:spPr>
            <a:xfrm>
              <a:off x="7531484" y="4966442"/>
              <a:ext cx="0" cy="293273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24" name="11 Conector recto"/>
            <p:cNvCxnSpPr/>
            <p:nvPr/>
          </p:nvCxnSpPr>
          <p:spPr>
            <a:xfrm>
              <a:off x="6407572" y="4964838"/>
              <a:ext cx="0" cy="671465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25" name="Conector recto 524"/>
            <p:cNvCxnSpPr/>
            <p:nvPr/>
          </p:nvCxnSpPr>
          <p:spPr bwMode="auto">
            <a:xfrm>
              <a:off x="5571972" y="4042918"/>
              <a:ext cx="1" cy="190689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26" name="Conector recto 525"/>
            <p:cNvCxnSpPr/>
            <p:nvPr/>
          </p:nvCxnSpPr>
          <p:spPr bwMode="auto">
            <a:xfrm>
              <a:off x="6551728" y="4044898"/>
              <a:ext cx="1" cy="184766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527" name="Rectángulo 526"/>
            <p:cNvSpPr/>
            <p:nvPr/>
          </p:nvSpPr>
          <p:spPr bwMode="auto">
            <a:xfrm>
              <a:off x="5513568" y="4232128"/>
              <a:ext cx="116809" cy="487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algn="ctr" defTabSz="1200424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" b="1" dirty="0" smtClean="0">
                  <a:solidFill>
                    <a:schemeClr val="tx1"/>
                  </a:solidFill>
                  <a:latin typeface="Trebuchet MS"/>
                  <a:cs typeface="Trebuchet MS"/>
                </a:rPr>
                <a:t>eth1</a:t>
              </a:r>
              <a:endParaRPr lang="en-GB" sz="100" b="1" dirty="0">
                <a:solidFill>
                  <a:schemeClr val="tx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28" name="Rectángulo 527"/>
            <p:cNvSpPr/>
            <p:nvPr/>
          </p:nvSpPr>
          <p:spPr bwMode="auto">
            <a:xfrm>
              <a:off x="6492399" y="4232128"/>
              <a:ext cx="116809" cy="487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algn="ctr" defTabSz="1200424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" b="1" dirty="0" smtClean="0">
                  <a:solidFill>
                    <a:schemeClr val="tx1"/>
                  </a:solidFill>
                  <a:latin typeface="Trebuchet MS"/>
                  <a:cs typeface="Trebuchet MS"/>
                </a:rPr>
                <a:t>eth1</a:t>
              </a:r>
              <a:endParaRPr lang="en-GB" sz="100" b="1" dirty="0">
                <a:solidFill>
                  <a:schemeClr val="tx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29" name="Rectángulo 528"/>
            <p:cNvSpPr/>
            <p:nvPr/>
          </p:nvSpPr>
          <p:spPr bwMode="auto">
            <a:xfrm>
              <a:off x="7474188" y="4232128"/>
              <a:ext cx="116809" cy="487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algn="ctr" defTabSz="1200424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" b="1" dirty="0" smtClean="0">
                  <a:solidFill>
                    <a:schemeClr val="tx1"/>
                  </a:solidFill>
                  <a:latin typeface="Trebuchet MS"/>
                  <a:cs typeface="Trebuchet MS"/>
                </a:rPr>
                <a:t>eth1</a:t>
              </a:r>
              <a:endParaRPr lang="en-GB" sz="100" b="1" dirty="0">
                <a:solidFill>
                  <a:schemeClr val="tx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30" name="Rectángulo 529"/>
            <p:cNvSpPr/>
            <p:nvPr/>
          </p:nvSpPr>
          <p:spPr bwMode="auto">
            <a:xfrm>
              <a:off x="6632866" y="4914260"/>
              <a:ext cx="116809" cy="487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algn="ctr" defTabSz="1200424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" b="1" dirty="0" smtClean="0">
                  <a:solidFill>
                    <a:schemeClr val="tx1"/>
                  </a:solidFill>
                  <a:latin typeface="Trebuchet MS"/>
                  <a:cs typeface="Trebuchet MS"/>
                </a:rPr>
                <a:t>eth2</a:t>
              </a:r>
              <a:endParaRPr lang="en-GB" sz="100" b="1" dirty="0">
                <a:solidFill>
                  <a:schemeClr val="tx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31" name="Rectángulo 530"/>
            <p:cNvSpPr/>
            <p:nvPr/>
          </p:nvSpPr>
          <p:spPr bwMode="auto">
            <a:xfrm>
              <a:off x="7472212" y="4914258"/>
              <a:ext cx="116809" cy="487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algn="ctr" defTabSz="1200424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" b="1" dirty="0" smtClean="0">
                  <a:solidFill>
                    <a:schemeClr val="tx1"/>
                  </a:solidFill>
                  <a:latin typeface="Trebuchet MS"/>
                  <a:cs typeface="Trebuchet MS"/>
                </a:rPr>
                <a:t>eth2</a:t>
              </a:r>
              <a:endParaRPr lang="en-GB" sz="100" b="1" dirty="0">
                <a:solidFill>
                  <a:schemeClr val="tx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32" name="Rectángulo 531"/>
            <p:cNvSpPr/>
            <p:nvPr/>
          </p:nvSpPr>
          <p:spPr bwMode="auto">
            <a:xfrm>
              <a:off x="6344529" y="4913271"/>
              <a:ext cx="116809" cy="487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algn="ctr" defTabSz="1200424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" b="1" dirty="0" smtClean="0">
                  <a:solidFill>
                    <a:schemeClr val="tx1"/>
                  </a:solidFill>
                  <a:latin typeface="Trebuchet MS"/>
                  <a:cs typeface="Trebuchet MS"/>
                </a:rPr>
                <a:t>eth3</a:t>
              </a:r>
              <a:endParaRPr lang="en-GB" sz="100" b="1" dirty="0">
                <a:solidFill>
                  <a:schemeClr val="tx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33" name="Rectángulo 532"/>
            <p:cNvSpPr/>
            <p:nvPr/>
          </p:nvSpPr>
          <p:spPr bwMode="auto">
            <a:xfrm>
              <a:off x="5513568" y="4914257"/>
              <a:ext cx="116809" cy="4879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algn="ctr" defTabSz="1200424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" b="1" dirty="0" smtClean="0">
                  <a:solidFill>
                    <a:schemeClr val="tx1"/>
                  </a:solidFill>
                  <a:latin typeface="Trebuchet MS"/>
                  <a:cs typeface="Trebuchet MS"/>
                </a:rPr>
                <a:t>eth2</a:t>
              </a:r>
              <a:endParaRPr lang="en-GB" sz="100" b="1" dirty="0">
                <a:solidFill>
                  <a:schemeClr val="tx1"/>
                </a:solidFill>
                <a:latin typeface="Trebuchet MS"/>
                <a:cs typeface="Trebuchet MS"/>
              </a:endParaRPr>
            </a:p>
          </p:txBody>
        </p:sp>
        <p:cxnSp>
          <p:nvCxnSpPr>
            <p:cNvPr id="534" name="11 Conector recto"/>
            <p:cNvCxnSpPr/>
            <p:nvPr/>
          </p:nvCxnSpPr>
          <p:spPr>
            <a:xfrm>
              <a:off x="5567476" y="4965408"/>
              <a:ext cx="0" cy="659066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535" name="Imagen 5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80256" y="3588718"/>
              <a:ext cx="936160" cy="314599"/>
            </a:xfrm>
            <a:prstGeom prst="rect">
              <a:avLst/>
            </a:prstGeom>
          </p:spPr>
        </p:pic>
        <p:cxnSp>
          <p:nvCxnSpPr>
            <p:cNvPr id="540" name="Conector recto 539"/>
            <p:cNvCxnSpPr/>
            <p:nvPr/>
          </p:nvCxnSpPr>
          <p:spPr bwMode="auto">
            <a:xfrm>
              <a:off x="7531484" y="4042918"/>
              <a:ext cx="1" cy="186746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550" name="CuadroTexto 549"/>
            <p:cNvSpPr txBox="1"/>
            <p:nvPr/>
          </p:nvSpPr>
          <p:spPr>
            <a:xfrm flipH="1">
              <a:off x="5073650" y="3527067"/>
              <a:ext cx="10890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defTabSz="1200424">
                <a:defRPr/>
              </a:pPr>
              <a:r>
                <a:rPr lang="en-GB" sz="2000" b="1" dirty="0" smtClean="0">
                  <a:uFillTx/>
                  <a:latin typeface="Trebuchet MS"/>
                  <a:cs typeface="Trebuchet MS"/>
                </a:rPr>
                <a:t>Cloud B</a:t>
              </a:r>
              <a:endParaRPr lang="en-GB" sz="2000" b="1" dirty="0">
                <a:uFillTx/>
                <a:latin typeface="Trebuchet MS"/>
                <a:cs typeface="Trebuchet MS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WOaaS</a:t>
            </a:r>
            <a:r>
              <a:rPr lang="en-GB" sz="2800" dirty="0" smtClean="0"/>
              <a:t> Complete Test Scenario (I)</a:t>
            </a:r>
            <a:endParaRPr lang="en-GB" sz="2800" dirty="0"/>
          </a:p>
        </p:txBody>
      </p:sp>
      <p:sp>
        <p:nvSpPr>
          <p:cNvPr id="612" name="Marcador de contenido 6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Basic scenario tested over two </a:t>
            </a:r>
            <a:r>
              <a:rPr lang="en-GB" sz="2400" dirty="0" err="1" smtClean="0"/>
              <a:t>Openstack</a:t>
            </a:r>
            <a:r>
              <a:rPr lang="en-GB" sz="2400" dirty="0" smtClean="0"/>
              <a:t> clouds</a:t>
            </a:r>
            <a:endParaRPr lang="en-GB" sz="2400" dirty="0"/>
          </a:p>
        </p:txBody>
      </p:sp>
      <p:grpSp>
        <p:nvGrpSpPr>
          <p:cNvPr id="636" name="Agrupar 635"/>
          <p:cNvGrpSpPr/>
          <p:nvPr/>
        </p:nvGrpSpPr>
        <p:grpSpPr>
          <a:xfrm>
            <a:off x="903784" y="3501008"/>
            <a:ext cx="3314731" cy="2383003"/>
            <a:chOff x="903784" y="3501008"/>
            <a:chExt cx="3314731" cy="2383003"/>
          </a:xfrm>
        </p:grpSpPr>
        <p:grpSp>
          <p:nvGrpSpPr>
            <p:cNvPr id="631" name="Agrupar 630"/>
            <p:cNvGrpSpPr/>
            <p:nvPr/>
          </p:nvGrpSpPr>
          <p:grpSpPr>
            <a:xfrm>
              <a:off x="903784" y="3501008"/>
              <a:ext cx="3314731" cy="2119593"/>
              <a:chOff x="903784" y="3501008"/>
              <a:chExt cx="3314731" cy="2119593"/>
            </a:xfrm>
          </p:grpSpPr>
          <p:sp>
            <p:nvSpPr>
              <p:cNvPr id="81" name="Rectángulo 80"/>
              <p:cNvSpPr/>
              <p:nvPr/>
            </p:nvSpPr>
            <p:spPr bwMode="auto">
              <a:xfrm flipH="1">
                <a:off x="903839" y="3501008"/>
                <a:ext cx="3314676" cy="1993149"/>
              </a:xfrm>
              <a:prstGeom prst="rect">
                <a:avLst/>
              </a:prstGeom>
              <a:solidFill>
                <a:srgbClr val="F8F7F9"/>
              </a:solidFill>
              <a:ln w="12700" cap="flat" cmpd="sng" algn="ctr">
                <a:solidFill>
                  <a:schemeClr val="tx1"/>
                </a:solidFill>
                <a:prstDash val="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120044" tIns="60022" rIns="120044" bIns="60022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algn="l" defTabSz="1200424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300" dirty="0">
                  <a:solidFill>
                    <a:srgbClr val="081D58"/>
                  </a:solidFill>
                  <a:uFillTx/>
                  <a:latin typeface="Arial" pitchFamily="34" charset="0"/>
                </a:endParaRPr>
              </a:p>
            </p:txBody>
          </p:sp>
          <p:sp>
            <p:nvSpPr>
              <p:cNvPr id="82" name="Rectángulo redondeado 81"/>
              <p:cNvSpPr/>
              <p:nvPr/>
            </p:nvSpPr>
            <p:spPr bwMode="auto">
              <a:xfrm flipH="1">
                <a:off x="2270334" y="4217079"/>
                <a:ext cx="843903" cy="730954"/>
              </a:xfrm>
              <a:prstGeom prst="roundRect">
                <a:avLst/>
              </a:prstGeom>
              <a:solidFill>
                <a:srgbClr val="D5FC7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0044" tIns="60022" rIns="120044" bIns="60022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8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network</a:t>
                </a:r>
                <a:endParaRPr lang="en-GB" sz="400" b="1" dirty="0" smtClean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84" name="Rectángulo redondeado 83"/>
              <p:cNvSpPr/>
              <p:nvPr/>
            </p:nvSpPr>
            <p:spPr bwMode="auto">
              <a:xfrm flipH="1">
                <a:off x="1290578" y="4217079"/>
                <a:ext cx="843903" cy="730954"/>
              </a:xfrm>
              <a:prstGeom prst="round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0044" tIns="60022" rIns="120044" bIns="60022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8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compute1</a:t>
                </a:r>
              </a:p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86" name="Rectángulo redondeado 85"/>
              <p:cNvSpPr/>
              <p:nvPr/>
            </p:nvSpPr>
            <p:spPr bwMode="auto">
              <a:xfrm flipH="1">
                <a:off x="3250091" y="4217079"/>
                <a:ext cx="843903" cy="730954"/>
              </a:xfrm>
              <a:prstGeom prst="roundRect">
                <a:avLst/>
              </a:prstGeom>
              <a:solidFill>
                <a:schemeClr val="accent1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0044" tIns="60022" rIns="120044" bIns="60022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8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controller</a:t>
                </a:r>
              </a:p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87" name="CuadroTexto 86"/>
              <p:cNvSpPr txBox="1"/>
              <p:nvPr/>
            </p:nvSpPr>
            <p:spPr>
              <a:xfrm flipH="1">
                <a:off x="1963124" y="3765002"/>
                <a:ext cx="12266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defTabSz="1200424">
                  <a:defRPr/>
                </a:pPr>
                <a:r>
                  <a:rPr lang="en-GB" sz="800" b="1" dirty="0" smtClean="0">
                    <a:solidFill>
                      <a:srgbClr val="4A7EBA"/>
                    </a:solidFill>
                    <a:uFillTx/>
                    <a:latin typeface="Trebuchet MS"/>
                    <a:cs typeface="Trebuchet MS"/>
                  </a:rPr>
                  <a:t>Management Network</a:t>
                </a:r>
                <a:endParaRPr lang="en-GB" sz="800" b="1" dirty="0">
                  <a:solidFill>
                    <a:srgbClr val="4A7EBA"/>
                  </a:solidFill>
                  <a:uFillTx/>
                  <a:latin typeface="Trebuchet MS"/>
                  <a:cs typeface="Trebuchet MS"/>
                </a:endParaRPr>
              </a:p>
            </p:txBody>
          </p:sp>
          <p:cxnSp>
            <p:nvCxnSpPr>
              <p:cNvPr id="89" name="11 Conector recto"/>
              <p:cNvCxnSpPr/>
              <p:nvPr/>
            </p:nvCxnSpPr>
            <p:spPr>
              <a:xfrm flipH="1" flipV="1">
                <a:off x="1407896" y="4025952"/>
                <a:ext cx="2431756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0" name="11 Conector recto"/>
              <p:cNvCxnSpPr/>
              <p:nvPr/>
            </p:nvCxnSpPr>
            <p:spPr>
              <a:xfrm flipH="1">
                <a:off x="1407896" y="5252090"/>
                <a:ext cx="1258438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91" name="CuadroTexto 90"/>
              <p:cNvSpPr txBox="1"/>
              <p:nvPr/>
            </p:nvSpPr>
            <p:spPr>
              <a:xfrm flipH="1">
                <a:off x="1791750" y="5280882"/>
                <a:ext cx="85953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defTabSz="1200424">
                  <a:defRPr/>
                </a:pPr>
                <a:r>
                  <a:rPr lang="en-GB" sz="700" b="1" dirty="0" smtClean="0">
                    <a:solidFill>
                      <a:srgbClr val="4A7EBA"/>
                    </a:solidFill>
                    <a:uFillTx/>
                    <a:latin typeface="Trebuchet MS"/>
                    <a:cs typeface="Trebuchet MS"/>
                  </a:rPr>
                  <a:t>Tunnel Network</a:t>
                </a:r>
                <a:endParaRPr lang="en-GB" sz="700" b="1" dirty="0">
                  <a:solidFill>
                    <a:srgbClr val="4A7EBA"/>
                  </a:solidFill>
                  <a:uFillTx/>
                  <a:latin typeface="Trebuchet MS"/>
                  <a:cs typeface="Trebuchet MS"/>
                </a:endParaRPr>
              </a:p>
            </p:txBody>
          </p:sp>
          <p:cxnSp>
            <p:nvCxnSpPr>
              <p:cNvPr id="92" name="11 Conector recto"/>
              <p:cNvCxnSpPr/>
              <p:nvPr/>
            </p:nvCxnSpPr>
            <p:spPr>
              <a:xfrm flipH="1">
                <a:off x="2670089" y="5617477"/>
                <a:ext cx="1135486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4" name="11 Conector recto"/>
              <p:cNvCxnSpPr/>
              <p:nvPr/>
            </p:nvCxnSpPr>
            <p:spPr>
              <a:xfrm flipH="1">
                <a:off x="2548862" y="4949706"/>
                <a:ext cx="0" cy="293273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5" name="11 Conector recto"/>
              <p:cNvCxnSpPr/>
              <p:nvPr/>
            </p:nvCxnSpPr>
            <p:spPr>
              <a:xfrm flipH="1">
                <a:off x="1712530" y="4950740"/>
                <a:ext cx="0" cy="293273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6" name="11 Conector recto"/>
              <p:cNvCxnSpPr/>
              <p:nvPr/>
            </p:nvCxnSpPr>
            <p:spPr>
              <a:xfrm flipH="1">
                <a:off x="2836442" y="4949136"/>
                <a:ext cx="0" cy="671465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98" name="Conector recto 97"/>
              <p:cNvCxnSpPr/>
              <p:nvPr/>
            </p:nvCxnSpPr>
            <p:spPr bwMode="auto">
              <a:xfrm flipH="1">
                <a:off x="3672041" y="4027216"/>
                <a:ext cx="1" cy="190689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00" name="Conector recto 99"/>
              <p:cNvCxnSpPr/>
              <p:nvPr/>
            </p:nvCxnSpPr>
            <p:spPr bwMode="auto">
              <a:xfrm flipH="1">
                <a:off x="2692285" y="4029196"/>
                <a:ext cx="1" cy="184766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05" name="Rectángulo 104"/>
              <p:cNvSpPr/>
              <p:nvPr/>
            </p:nvSpPr>
            <p:spPr bwMode="auto">
              <a:xfrm flipH="1">
                <a:off x="3613637" y="4216426"/>
                <a:ext cx="116809" cy="487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eth1</a:t>
                </a:r>
                <a:endParaRPr lang="en-GB" sz="1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107" name="Rectángulo 106"/>
              <p:cNvSpPr/>
              <p:nvPr/>
            </p:nvSpPr>
            <p:spPr bwMode="auto">
              <a:xfrm flipH="1">
                <a:off x="2634806" y="4216426"/>
                <a:ext cx="116809" cy="487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eth1</a:t>
                </a:r>
                <a:endParaRPr lang="en-GB" sz="1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109" name="Rectángulo 108"/>
              <p:cNvSpPr/>
              <p:nvPr/>
            </p:nvSpPr>
            <p:spPr bwMode="auto">
              <a:xfrm flipH="1">
                <a:off x="1653017" y="4216426"/>
                <a:ext cx="116809" cy="487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eth1</a:t>
                </a:r>
                <a:endParaRPr lang="en-GB" sz="1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112" name="Rectángulo 111"/>
              <p:cNvSpPr/>
              <p:nvPr/>
            </p:nvSpPr>
            <p:spPr bwMode="auto">
              <a:xfrm flipH="1">
                <a:off x="2494339" y="4898558"/>
                <a:ext cx="116809" cy="487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eth2</a:t>
                </a:r>
                <a:endParaRPr lang="en-GB" sz="1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114" name="Rectángulo 113"/>
              <p:cNvSpPr/>
              <p:nvPr/>
            </p:nvSpPr>
            <p:spPr bwMode="auto">
              <a:xfrm flipH="1">
                <a:off x="1654993" y="4898556"/>
                <a:ext cx="116809" cy="487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eth2</a:t>
                </a:r>
                <a:endParaRPr lang="en-GB" sz="1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117" name="Rectángulo 116"/>
              <p:cNvSpPr/>
              <p:nvPr/>
            </p:nvSpPr>
            <p:spPr bwMode="auto">
              <a:xfrm flipH="1">
                <a:off x="2782676" y="4897569"/>
                <a:ext cx="116809" cy="487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eth3</a:t>
                </a:r>
                <a:endParaRPr lang="en-GB" sz="1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118" name="Rectángulo 117"/>
              <p:cNvSpPr/>
              <p:nvPr/>
            </p:nvSpPr>
            <p:spPr bwMode="auto">
              <a:xfrm flipH="1">
                <a:off x="3613637" y="4898555"/>
                <a:ext cx="116809" cy="487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eth2</a:t>
                </a:r>
                <a:endParaRPr lang="en-GB" sz="1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cxnSp>
            <p:nvCxnSpPr>
              <p:cNvPr id="119" name="11 Conector recto"/>
              <p:cNvCxnSpPr/>
              <p:nvPr/>
            </p:nvCxnSpPr>
            <p:spPr>
              <a:xfrm flipH="1">
                <a:off x="3676538" y="4949706"/>
                <a:ext cx="0" cy="659066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pic>
            <p:nvPicPr>
              <p:cNvPr id="125" name="Imagen 12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03784" y="3573016"/>
                <a:ext cx="936160" cy="314599"/>
              </a:xfrm>
              <a:prstGeom prst="rect">
                <a:avLst/>
              </a:prstGeom>
            </p:spPr>
          </p:pic>
          <p:cxnSp>
            <p:nvCxnSpPr>
              <p:cNvPr id="128" name="Conector recto 127"/>
              <p:cNvCxnSpPr/>
              <p:nvPr/>
            </p:nvCxnSpPr>
            <p:spPr bwMode="auto">
              <a:xfrm flipH="1">
                <a:off x="1712529" y="4027216"/>
                <a:ext cx="1" cy="186746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549" name="CuadroTexto 548"/>
              <p:cNvSpPr txBox="1"/>
              <p:nvPr/>
            </p:nvSpPr>
            <p:spPr>
              <a:xfrm flipH="1">
                <a:off x="3066387" y="3534217"/>
                <a:ext cx="10890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defTabSz="1200424">
                  <a:defRPr/>
                </a:pPr>
                <a:r>
                  <a:rPr lang="en-GB" sz="2000" b="1" dirty="0" smtClean="0">
                    <a:uFillTx/>
                    <a:latin typeface="Trebuchet MS"/>
                    <a:cs typeface="Trebuchet MS"/>
                  </a:rPr>
                  <a:t>Cloud A</a:t>
                </a:r>
                <a:endParaRPr lang="en-GB" sz="2000" b="1" dirty="0">
                  <a:uFillTx/>
                  <a:latin typeface="Trebuchet MS"/>
                  <a:cs typeface="Trebuchet MS"/>
                </a:endParaRPr>
              </a:p>
            </p:txBody>
          </p:sp>
        </p:grpSp>
        <p:sp>
          <p:nvSpPr>
            <p:cNvPr id="93" name="CuadroTexto 92"/>
            <p:cNvSpPr txBox="1"/>
            <p:nvPr/>
          </p:nvSpPr>
          <p:spPr>
            <a:xfrm flipH="1">
              <a:off x="1914259" y="5637790"/>
              <a:ext cx="13580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defTabSz="1200424">
                <a:defRPr/>
              </a:pPr>
              <a:r>
                <a:rPr lang="en-GB" sz="1000" b="1" dirty="0" smtClean="0">
                  <a:solidFill>
                    <a:srgbClr val="4A7EBA"/>
                  </a:solidFill>
                  <a:uFillTx/>
                  <a:latin typeface="Trebuchet MS"/>
                  <a:cs typeface="Trebuchet MS"/>
                </a:rPr>
                <a:t>External Network A</a:t>
              </a:r>
              <a:endParaRPr lang="en-GB" sz="1000" b="1" dirty="0">
                <a:solidFill>
                  <a:srgbClr val="4A7EBA"/>
                </a:solidFill>
                <a:uFillTx/>
                <a:latin typeface="Trebuchet MS"/>
                <a:cs typeface="Trebuchet MS"/>
              </a:endParaRPr>
            </a:p>
          </p:txBody>
        </p:sp>
      </p:grpSp>
      <p:pic>
        <p:nvPicPr>
          <p:cNvPr id="584" name="Picture 148" descr="p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91" y="2415552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6" name="Picture 2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06" y="2159560"/>
            <a:ext cx="1223950" cy="8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7" name="10 CuadroTexto"/>
          <p:cNvSpPr txBox="1"/>
          <p:nvPr/>
        </p:nvSpPr>
        <p:spPr>
          <a:xfrm>
            <a:off x="4357047" y="2407150"/>
            <a:ext cx="86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WAN</a:t>
            </a:r>
            <a:endParaRPr lang="en-GB" dirty="0"/>
          </a:p>
        </p:txBody>
      </p:sp>
      <p:cxnSp>
        <p:nvCxnSpPr>
          <p:cNvPr id="588" name="11 Conector recto"/>
          <p:cNvCxnSpPr>
            <a:endCxn id="591" idx="1"/>
          </p:cNvCxnSpPr>
          <p:nvPr/>
        </p:nvCxnSpPr>
        <p:spPr bwMode="auto">
          <a:xfrm>
            <a:off x="2000496" y="2600148"/>
            <a:ext cx="936104" cy="288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89" name="12 Conector recto"/>
          <p:cNvCxnSpPr>
            <a:stCxn id="587" idx="1"/>
            <a:endCxn id="591" idx="3"/>
          </p:cNvCxnSpPr>
          <p:nvPr/>
        </p:nvCxnSpPr>
        <p:spPr bwMode="auto">
          <a:xfrm flipH="1" flipV="1">
            <a:off x="3389831" y="2603028"/>
            <a:ext cx="648975" cy="3789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590" name="Picture 7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00" y="2469678"/>
            <a:ext cx="453231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1" name="Picture 7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920" y="2469678"/>
            <a:ext cx="453231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92" name="20 Conector recto"/>
          <p:cNvCxnSpPr>
            <a:stCxn id="592" idx="1"/>
            <a:endCxn id="587" idx="3"/>
          </p:cNvCxnSpPr>
          <p:nvPr/>
        </p:nvCxnSpPr>
        <p:spPr bwMode="auto">
          <a:xfrm flipH="1">
            <a:off x="5262756" y="2603028"/>
            <a:ext cx="554164" cy="3789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93" name="21 Conector recto"/>
          <p:cNvCxnSpPr>
            <a:stCxn id="592" idx="3"/>
          </p:cNvCxnSpPr>
          <p:nvPr/>
        </p:nvCxnSpPr>
        <p:spPr bwMode="auto">
          <a:xfrm>
            <a:off x="6270151" y="2603028"/>
            <a:ext cx="105931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94" name="22 CuadroTexto"/>
          <p:cNvSpPr txBox="1"/>
          <p:nvPr/>
        </p:nvSpPr>
        <p:spPr>
          <a:xfrm>
            <a:off x="2984449" y="2178638"/>
            <a:ext cx="44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O1</a:t>
            </a:r>
            <a:endParaRPr lang="en-GB" sz="1400" b="1" dirty="0"/>
          </a:p>
        </p:txBody>
      </p:sp>
      <p:pic>
        <p:nvPicPr>
          <p:cNvPr id="598" name="Picture 148" descr="p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73" y="2437133"/>
            <a:ext cx="3984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0" name="22 CuadroTexto"/>
          <p:cNvSpPr txBox="1"/>
          <p:nvPr/>
        </p:nvSpPr>
        <p:spPr>
          <a:xfrm>
            <a:off x="5820844" y="2172156"/>
            <a:ext cx="44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O2</a:t>
            </a:r>
            <a:endParaRPr lang="en-GB" sz="1400" b="1" dirty="0"/>
          </a:p>
        </p:txBody>
      </p:sp>
      <p:sp>
        <p:nvSpPr>
          <p:cNvPr id="601" name="22 CuadroTexto"/>
          <p:cNvSpPr txBox="1"/>
          <p:nvPr/>
        </p:nvSpPr>
        <p:spPr>
          <a:xfrm>
            <a:off x="1760313" y="2132856"/>
            <a:ext cx="44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h1</a:t>
            </a:r>
            <a:endParaRPr lang="en-GB" sz="1400" b="1" dirty="0"/>
          </a:p>
        </p:txBody>
      </p:sp>
      <p:sp>
        <p:nvSpPr>
          <p:cNvPr id="602" name="22 CuadroTexto"/>
          <p:cNvSpPr txBox="1"/>
          <p:nvPr/>
        </p:nvSpPr>
        <p:spPr>
          <a:xfrm>
            <a:off x="7139835" y="2147541"/>
            <a:ext cx="44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h2</a:t>
            </a:r>
            <a:endParaRPr lang="en-GB" sz="1400" b="1" dirty="0"/>
          </a:p>
        </p:txBody>
      </p:sp>
      <p:grpSp>
        <p:nvGrpSpPr>
          <p:cNvPr id="603" name="Agrupar 602"/>
          <p:cNvGrpSpPr/>
          <p:nvPr/>
        </p:nvGrpSpPr>
        <p:grpSpPr>
          <a:xfrm>
            <a:off x="2996611" y="2640179"/>
            <a:ext cx="344387" cy="360040"/>
            <a:chOff x="10200895" y="2261981"/>
            <a:chExt cx="344387" cy="360040"/>
          </a:xfrm>
        </p:grpSpPr>
        <p:sp>
          <p:nvSpPr>
            <p:cNvPr id="569" name="Cilindro 568"/>
            <p:cNvSpPr/>
            <p:nvPr/>
          </p:nvSpPr>
          <p:spPr bwMode="auto">
            <a:xfrm>
              <a:off x="10200895" y="2261981"/>
              <a:ext cx="344387" cy="360040"/>
            </a:xfrm>
            <a:prstGeom prst="can">
              <a:avLst/>
            </a:prstGeom>
            <a:solidFill>
              <a:srgbClr val="CCFF66"/>
            </a:solidFill>
            <a:ln w="3175" cap="sq" cmpd="sng" algn="ctr">
              <a:solidFill>
                <a:srgbClr val="8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  <p:grpSp>
          <p:nvGrpSpPr>
            <p:cNvPr id="570" name="Agrupar 569"/>
            <p:cNvGrpSpPr/>
            <p:nvPr/>
          </p:nvGrpSpPr>
          <p:grpSpPr>
            <a:xfrm>
              <a:off x="10272903" y="2427727"/>
              <a:ext cx="186892" cy="122286"/>
              <a:chOff x="1589672" y="5043656"/>
              <a:chExt cx="943879" cy="617592"/>
            </a:xfrm>
          </p:grpSpPr>
          <p:sp>
            <p:nvSpPr>
              <p:cNvPr id="572" name="Rectángulo 571"/>
              <p:cNvSpPr/>
              <p:nvPr/>
            </p:nvSpPr>
            <p:spPr bwMode="auto">
              <a:xfrm>
                <a:off x="1589672" y="5445224"/>
                <a:ext cx="936104" cy="216024"/>
              </a:xfrm>
              <a:prstGeom prst="rect">
                <a:avLst/>
              </a:prstGeom>
              <a:solidFill>
                <a:srgbClr val="FFD525"/>
              </a:solidFill>
              <a:ln w="3175" cap="sq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0000"/>
                  </a:solidFill>
                  <a:latin typeface="Britannic Bold" pitchFamily="34" charset="0"/>
                </a:endParaRPr>
              </a:p>
            </p:txBody>
          </p:sp>
          <p:sp>
            <p:nvSpPr>
              <p:cNvPr id="573" name="Rectángulo 572"/>
              <p:cNvSpPr/>
              <p:nvPr/>
            </p:nvSpPr>
            <p:spPr bwMode="auto">
              <a:xfrm>
                <a:off x="1597447" y="5043656"/>
                <a:ext cx="936104" cy="216024"/>
              </a:xfrm>
              <a:prstGeom prst="rect">
                <a:avLst/>
              </a:prstGeom>
              <a:solidFill>
                <a:srgbClr val="BEE1E3"/>
              </a:solidFill>
              <a:ln w="3175" cap="sq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0000"/>
                  </a:solidFill>
                  <a:latin typeface="Britannic Bold" pitchFamily="34" charset="0"/>
                </a:endParaRPr>
              </a:p>
            </p:txBody>
          </p:sp>
          <p:grpSp>
            <p:nvGrpSpPr>
              <p:cNvPr id="574" name="Agrupar 573"/>
              <p:cNvGrpSpPr/>
              <p:nvPr/>
            </p:nvGrpSpPr>
            <p:grpSpPr>
              <a:xfrm>
                <a:off x="1763689" y="5043656"/>
                <a:ext cx="432049" cy="617592"/>
                <a:chOff x="1763688" y="5259680"/>
                <a:chExt cx="432048" cy="617592"/>
              </a:xfrm>
            </p:grpSpPr>
            <p:sp>
              <p:nvSpPr>
                <p:cNvPr id="575" name="Rectángulo 574"/>
                <p:cNvSpPr/>
                <p:nvPr/>
              </p:nvSpPr>
              <p:spPr bwMode="auto">
                <a:xfrm>
                  <a:off x="1763688" y="5661248"/>
                  <a:ext cx="432048" cy="216024"/>
                </a:xfrm>
                <a:prstGeom prst="rect">
                  <a:avLst/>
                </a:prstGeom>
                <a:solidFill>
                  <a:srgbClr val="FF6600"/>
                </a:solidFill>
                <a:ln w="3175" cap="sq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chemeClr val="bg1">
                      <a:lumMod val="75000"/>
                      <a:alpha val="43000"/>
                    </a:scheme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 smtClean="0">
                    <a:solidFill>
                      <a:srgbClr val="000000"/>
                    </a:solidFill>
                    <a:latin typeface="Britannic Bold" pitchFamily="34" charset="0"/>
                  </a:endParaRPr>
                </a:p>
              </p:txBody>
            </p:sp>
            <p:sp>
              <p:nvSpPr>
                <p:cNvPr id="576" name="Rectángulo 575"/>
                <p:cNvSpPr/>
                <p:nvPr/>
              </p:nvSpPr>
              <p:spPr bwMode="auto">
                <a:xfrm>
                  <a:off x="1763688" y="5259680"/>
                  <a:ext cx="432048" cy="216024"/>
                </a:xfrm>
                <a:prstGeom prst="rect">
                  <a:avLst/>
                </a:prstGeom>
                <a:solidFill>
                  <a:srgbClr val="FF6600"/>
                </a:solidFill>
                <a:ln w="3175" cap="sq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chemeClr val="bg1">
                      <a:lumMod val="75000"/>
                      <a:alpha val="43000"/>
                    </a:scheme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 smtClean="0">
                    <a:solidFill>
                      <a:srgbClr val="000000"/>
                    </a:solidFill>
                    <a:latin typeface="Britannic Bold" pitchFamily="34" charset="0"/>
                  </a:endParaRPr>
                </a:p>
              </p:txBody>
            </p:sp>
          </p:grpSp>
        </p:grpSp>
      </p:grpSp>
      <p:grpSp>
        <p:nvGrpSpPr>
          <p:cNvPr id="604" name="Agrupar 603"/>
          <p:cNvGrpSpPr/>
          <p:nvPr/>
        </p:nvGrpSpPr>
        <p:grpSpPr>
          <a:xfrm>
            <a:off x="5872174" y="2644754"/>
            <a:ext cx="344387" cy="360040"/>
            <a:chOff x="10200895" y="2261981"/>
            <a:chExt cx="344387" cy="360040"/>
          </a:xfrm>
        </p:grpSpPr>
        <p:sp>
          <p:nvSpPr>
            <p:cNvPr id="605" name="Cilindro 604"/>
            <p:cNvSpPr/>
            <p:nvPr/>
          </p:nvSpPr>
          <p:spPr bwMode="auto">
            <a:xfrm>
              <a:off x="10200895" y="2261981"/>
              <a:ext cx="344387" cy="360040"/>
            </a:xfrm>
            <a:prstGeom prst="can">
              <a:avLst/>
            </a:prstGeom>
            <a:solidFill>
              <a:srgbClr val="CCFF66"/>
            </a:solidFill>
            <a:ln w="3175" cap="sq" cmpd="sng" algn="ctr">
              <a:solidFill>
                <a:srgbClr val="8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  <p:grpSp>
          <p:nvGrpSpPr>
            <p:cNvPr id="606" name="Agrupar 605"/>
            <p:cNvGrpSpPr/>
            <p:nvPr/>
          </p:nvGrpSpPr>
          <p:grpSpPr>
            <a:xfrm>
              <a:off x="10272903" y="2427727"/>
              <a:ext cx="186892" cy="122286"/>
              <a:chOff x="1589672" y="5043656"/>
              <a:chExt cx="943879" cy="617592"/>
            </a:xfrm>
          </p:grpSpPr>
          <p:sp>
            <p:nvSpPr>
              <p:cNvPr id="607" name="Rectángulo 606"/>
              <p:cNvSpPr/>
              <p:nvPr/>
            </p:nvSpPr>
            <p:spPr bwMode="auto">
              <a:xfrm>
                <a:off x="1589672" y="5445224"/>
                <a:ext cx="936104" cy="216024"/>
              </a:xfrm>
              <a:prstGeom prst="rect">
                <a:avLst/>
              </a:prstGeom>
              <a:solidFill>
                <a:srgbClr val="FFD525"/>
              </a:solidFill>
              <a:ln w="3175" cap="sq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0000"/>
                  </a:solidFill>
                  <a:latin typeface="Britannic Bold" pitchFamily="34" charset="0"/>
                </a:endParaRPr>
              </a:p>
            </p:txBody>
          </p:sp>
          <p:sp>
            <p:nvSpPr>
              <p:cNvPr id="608" name="Rectángulo 607"/>
              <p:cNvSpPr/>
              <p:nvPr/>
            </p:nvSpPr>
            <p:spPr bwMode="auto">
              <a:xfrm>
                <a:off x="1597447" y="5043656"/>
                <a:ext cx="936104" cy="216024"/>
              </a:xfrm>
              <a:prstGeom prst="rect">
                <a:avLst/>
              </a:prstGeom>
              <a:solidFill>
                <a:srgbClr val="BEE1E3"/>
              </a:solidFill>
              <a:ln w="3175" cap="sq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 smtClean="0">
                  <a:solidFill>
                    <a:srgbClr val="000000"/>
                  </a:solidFill>
                  <a:latin typeface="Britannic Bold" pitchFamily="34" charset="0"/>
                </a:endParaRPr>
              </a:p>
            </p:txBody>
          </p:sp>
          <p:grpSp>
            <p:nvGrpSpPr>
              <p:cNvPr id="609" name="Agrupar 608"/>
              <p:cNvGrpSpPr/>
              <p:nvPr/>
            </p:nvGrpSpPr>
            <p:grpSpPr>
              <a:xfrm>
                <a:off x="1763689" y="5043656"/>
                <a:ext cx="432049" cy="617592"/>
                <a:chOff x="1763688" y="5259680"/>
                <a:chExt cx="432048" cy="617592"/>
              </a:xfrm>
            </p:grpSpPr>
            <p:sp>
              <p:nvSpPr>
                <p:cNvPr id="610" name="Rectángulo 609"/>
                <p:cNvSpPr/>
                <p:nvPr/>
              </p:nvSpPr>
              <p:spPr bwMode="auto">
                <a:xfrm>
                  <a:off x="1763688" y="5661248"/>
                  <a:ext cx="432048" cy="216024"/>
                </a:xfrm>
                <a:prstGeom prst="rect">
                  <a:avLst/>
                </a:prstGeom>
                <a:solidFill>
                  <a:srgbClr val="FF6600"/>
                </a:solidFill>
                <a:ln w="3175" cap="sq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chemeClr val="bg1">
                      <a:lumMod val="75000"/>
                      <a:alpha val="43000"/>
                    </a:scheme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 smtClean="0">
                    <a:solidFill>
                      <a:srgbClr val="000000"/>
                    </a:solidFill>
                    <a:latin typeface="Britannic Bold" pitchFamily="34" charset="0"/>
                  </a:endParaRPr>
                </a:p>
              </p:txBody>
            </p:sp>
            <p:sp>
              <p:nvSpPr>
                <p:cNvPr id="611" name="Rectángulo 610"/>
                <p:cNvSpPr/>
                <p:nvPr/>
              </p:nvSpPr>
              <p:spPr bwMode="auto">
                <a:xfrm>
                  <a:off x="1763688" y="5259680"/>
                  <a:ext cx="432048" cy="216024"/>
                </a:xfrm>
                <a:prstGeom prst="rect">
                  <a:avLst/>
                </a:prstGeom>
                <a:solidFill>
                  <a:srgbClr val="FF6600"/>
                </a:solidFill>
                <a:ln w="3175" cap="sq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chemeClr val="bg1">
                      <a:lumMod val="75000"/>
                      <a:alpha val="43000"/>
                    </a:scheme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dirty="0" smtClean="0">
                    <a:solidFill>
                      <a:srgbClr val="000000"/>
                    </a:solidFill>
                    <a:latin typeface="Britannic Bold" pitchFamily="34" charset="0"/>
                  </a:endParaRPr>
                </a:p>
              </p:txBody>
            </p:sp>
          </p:grpSp>
        </p:grpSp>
      </p:grpSp>
      <p:grpSp>
        <p:nvGrpSpPr>
          <p:cNvPr id="639" name="Agrupar 638"/>
          <p:cNvGrpSpPr/>
          <p:nvPr/>
        </p:nvGrpSpPr>
        <p:grpSpPr>
          <a:xfrm>
            <a:off x="3271458" y="5486814"/>
            <a:ext cx="2683565" cy="894514"/>
            <a:chOff x="3271458" y="5486814"/>
            <a:chExt cx="2683565" cy="894514"/>
          </a:xfrm>
        </p:grpSpPr>
        <p:grpSp>
          <p:nvGrpSpPr>
            <p:cNvPr id="630" name="Agrupar 629"/>
            <p:cNvGrpSpPr/>
            <p:nvPr/>
          </p:nvGrpSpPr>
          <p:grpSpPr>
            <a:xfrm>
              <a:off x="3706601" y="5486814"/>
              <a:ext cx="1800634" cy="894514"/>
              <a:chOff x="3706601" y="5486814"/>
              <a:chExt cx="1800634" cy="894514"/>
            </a:xfrm>
          </p:grpSpPr>
          <p:pic>
            <p:nvPicPr>
              <p:cNvPr id="613" name="Picture 21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7336" y="5486814"/>
                <a:ext cx="1223950" cy="894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20" name="11 Conector recto"/>
              <p:cNvCxnSpPr>
                <a:endCxn id="263" idx="1"/>
              </p:cNvCxnSpPr>
              <p:nvPr/>
            </p:nvCxnSpPr>
            <p:spPr>
              <a:xfrm>
                <a:off x="3706601" y="5620601"/>
                <a:ext cx="757816" cy="155605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47" name="11 Conector recto"/>
              <p:cNvCxnSpPr>
                <a:endCxn id="260" idx="1"/>
              </p:cNvCxnSpPr>
              <p:nvPr/>
            </p:nvCxnSpPr>
            <p:spPr>
              <a:xfrm flipH="1">
                <a:off x="4739625" y="5633179"/>
                <a:ext cx="767610" cy="175277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90" name="Group 247"/>
              <p:cNvGrpSpPr>
                <a:grpSpLocks/>
              </p:cNvGrpSpPr>
              <p:nvPr/>
            </p:nvGrpSpPr>
            <p:grpSpPr bwMode="auto">
              <a:xfrm flipH="1">
                <a:off x="4362531" y="5720317"/>
                <a:ext cx="546406" cy="204925"/>
                <a:chOff x="3554" y="2183"/>
                <a:chExt cx="892" cy="363"/>
              </a:xfrm>
            </p:grpSpPr>
            <p:sp>
              <p:nvSpPr>
                <p:cNvPr id="260" name="Freeform 248"/>
                <p:cNvSpPr>
                  <a:spLocks/>
                </p:cNvSpPr>
                <p:nvPr/>
              </p:nvSpPr>
              <p:spPr bwMode="auto">
                <a:xfrm>
                  <a:off x="3556" y="2183"/>
                  <a:ext cx="888" cy="245"/>
                </a:xfrm>
                <a:custGeom>
                  <a:avLst/>
                  <a:gdLst>
                    <a:gd name="T0" fmla="*/ 710 w 1110"/>
                    <a:gd name="T1" fmla="*/ 76 h 306"/>
                    <a:gd name="T2" fmla="*/ 343 w 1110"/>
                    <a:gd name="T3" fmla="*/ 195 h 306"/>
                    <a:gd name="T4" fmla="*/ 0 w 1110"/>
                    <a:gd name="T5" fmla="*/ 119 h 306"/>
                    <a:gd name="T6" fmla="*/ 368 w 1110"/>
                    <a:gd name="T7" fmla="*/ 0 h 306"/>
                    <a:gd name="T8" fmla="*/ 710 w 1110"/>
                    <a:gd name="T9" fmla="*/ 76 h 3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0"/>
                    <a:gd name="T16" fmla="*/ 0 h 306"/>
                    <a:gd name="T17" fmla="*/ 1110 w 1110"/>
                    <a:gd name="T18" fmla="*/ 306 h 3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0" h="306">
                      <a:moveTo>
                        <a:pt x="1109" y="119"/>
                      </a:moveTo>
                      <a:lnTo>
                        <a:pt x="536" y="305"/>
                      </a:lnTo>
                      <a:lnTo>
                        <a:pt x="0" y="186"/>
                      </a:lnTo>
                      <a:lnTo>
                        <a:pt x="575" y="0"/>
                      </a:lnTo>
                      <a:lnTo>
                        <a:pt x="1109" y="119"/>
                      </a:ln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008694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61" name="Freeform 249"/>
                <p:cNvSpPr>
                  <a:spLocks/>
                </p:cNvSpPr>
                <p:nvPr/>
              </p:nvSpPr>
              <p:spPr bwMode="auto">
                <a:xfrm>
                  <a:off x="3554" y="2334"/>
                  <a:ext cx="430" cy="210"/>
                </a:xfrm>
                <a:custGeom>
                  <a:avLst/>
                  <a:gdLst>
                    <a:gd name="T0" fmla="*/ 344 w 537"/>
                    <a:gd name="T1" fmla="*/ 76 h 263"/>
                    <a:gd name="T2" fmla="*/ 344 w 537"/>
                    <a:gd name="T3" fmla="*/ 167 h 263"/>
                    <a:gd name="T4" fmla="*/ 0 w 537"/>
                    <a:gd name="T5" fmla="*/ 92 h 263"/>
                    <a:gd name="T6" fmla="*/ 0 w 537"/>
                    <a:gd name="T7" fmla="*/ 0 h 263"/>
                    <a:gd name="T8" fmla="*/ 344 w 537"/>
                    <a:gd name="T9" fmla="*/ 76 h 2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7"/>
                    <a:gd name="T16" fmla="*/ 0 h 263"/>
                    <a:gd name="T17" fmla="*/ 537 w 537"/>
                    <a:gd name="T18" fmla="*/ 263 h 2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7" h="263">
                      <a:moveTo>
                        <a:pt x="536" y="119"/>
                      </a:moveTo>
                      <a:lnTo>
                        <a:pt x="536" y="262"/>
                      </a:lnTo>
                      <a:lnTo>
                        <a:pt x="0" y="144"/>
                      </a:lnTo>
                      <a:lnTo>
                        <a:pt x="0" y="0"/>
                      </a:lnTo>
                      <a:lnTo>
                        <a:pt x="536" y="119"/>
                      </a:lnTo>
                    </a:path>
                  </a:pathLst>
                </a:custGeom>
                <a:solidFill>
                  <a:srgbClr val="0086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62" name="Group 250"/>
                <p:cNvGrpSpPr>
                  <a:grpSpLocks/>
                </p:cNvGrpSpPr>
                <p:nvPr/>
              </p:nvGrpSpPr>
              <p:grpSpPr bwMode="auto">
                <a:xfrm>
                  <a:off x="3987" y="2282"/>
                  <a:ext cx="459" cy="264"/>
                  <a:chOff x="3985" y="2278"/>
                  <a:chExt cx="459" cy="264"/>
                </a:xfrm>
              </p:grpSpPr>
              <p:sp>
                <p:nvSpPr>
                  <p:cNvPr id="263" name="Freeform 251"/>
                  <p:cNvSpPr>
                    <a:spLocks/>
                  </p:cNvSpPr>
                  <p:nvPr/>
                </p:nvSpPr>
                <p:spPr bwMode="auto">
                  <a:xfrm>
                    <a:off x="3985" y="2278"/>
                    <a:ext cx="459" cy="264"/>
                  </a:xfrm>
                  <a:custGeom>
                    <a:avLst/>
                    <a:gdLst>
                      <a:gd name="T0" fmla="*/ 366 w 574"/>
                      <a:gd name="T1" fmla="*/ 91 h 330"/>
                      <a:gd name="T2" fmla="*/ 366 w 574"/>
                      <a:gd name="T3" fmla="*/ 0 h 330"/>
                      <a:gd name="T4" fmla="*/ 0 w 574"/>
                      <a:gd name="T5" fmla="*/ 119 h 330"/>
                      <a:gd name="T6" fmla="*/ 0 w 574"/>
                      <a:gd name="T7" fmla="*/ 210 h 330"/>
                      <a:gd name="T8" fmla="*/ 366 w 574"/>
                      <a:gd name="T9" fmla="*/ 91 h 3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4"/>
                      <a:gd name="T16" fmla="*/ 0 h 330"/>
                      <a:gd name="T17" fmla="*/ 574 w 574"/>
                      <a:gd name="T18" fmla="*/ 330 h 3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4" h="330">
                        <a:moveTo>
                          <a:pt x="573" y="142"/>
                        </a:moveTo>
                        <a:lnTo>
                          <a:pt x="573" y="0"/>
                        </a:lnTo>
                        <a:lnTo>
                          <a:pt x="0" y="186"/>
                        </a:lnTo>
                        <a:lnTo>
                          <a:pt x="0" y="329"/>
                        </a:lnTo>
                        <a:lnTo>
                          <a:pt x="573" y="142"/>
                        </a:lnTo>
                      </a:path>
                    </a:pathLst>
                  </a:custGeom>
                  <a:solidFill>
                    <a:srgbClr val="0086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64" name="Freeform 252"/>
                  <p:cNvSpPr>
                    <a:spLocks/>
                  </p:cNvSpPr>
                  <p:nvPr/>
                </p:nvSpPr>
                <p:spPr bwMode="auto">
                  <a:xfrm>
                    <a:off x="4418" y="2370"/>
                    <a:ext cx="14" cy="14"/>
                  </a:xfrm>
                  <a:custGeom>
                    <a:avLst/>
                    <a:gdLst>
                      <a:gd name="T0" fmla="*/ 4 w 17"/>
                      <a:gd name="T1" fmla="*/ 9 h 17"/>
                      <a:gd name="T2" fmla="*/ 7 w 17"/>
                      <a:gd name="T3" fmla="*/ 9 h 17"/>
                      <a:gd name="T4" fmla="*/ 7 w 17"/>
                      <a:gd name="T5" fmla="*/ 7 h 17"/>
                      <a:gd name="T6" fmla="*/ 9 w 17"/>
                      <a:gd name="T7" fmla="*/ 7 h 17"/>
                      <a:gd name="T8" fmla="*/ 9 w 17"/>
                      <a:gd name="T9" fmla="*/ 6 h 17"/>
                      <a:gd name="T10" fmla="*/ 11 w 17"/>
                      <a:gd name="T11" fmla="*/ 6 h 17"/>
                      <a:gd name="T12" fmla="*/ 11 w 17"/>
                      <a:gd name="T13" fmla="*/ 2 h 17"/>
                      <a:gd name="T14" fmla="*/ 11 w 17"/>
                      <a:gd name="T15" fmla="*/ 2 h 17"/>
                      <a:gd name="T16" fmla="*/ 11 w 17"/>
                      <a:gd name="T17" fmla="*/ 0 h 17"/>
                      <a:gd name="T18" fmla="*/ 9 w 17"/>
                      <a:gd name="T19" fmla="*/ 0 h 17"/>
                      <a:gd name="T20" fmla="*/ 4 w 17"/>
                      <a:gd name="T21" fmla="*/ 2 h 17"/>
                      <a:gd name="T22" fmla="*/ 6 w 17"/>
                      <a:gd name="T23" fmla="*/ 2 h 17"/>
                      <a:gd name="T24" fmla="*/ 2 w 17"/>
                      <a:gd name="T25" fmla="*/ 2 h 17"/>
                      <a:gd name="T26" fmla="*/ 0 w 17"/>
                      <a:gd name="T27" fmla="*/ 2 h 17"/>
                      <a:gd name="T28" fmla="*/ 0 w 17"/>
                      <a:gd name="T29" fmla="*/ 5 h 17"/>
                      <a:gd name="T30" fmla="*/ 0 w 17"/>
                      <a:gd name="T31" fmla="*/ 6 h 17"/>
                      <a:gd name="T32" fmla="*/ 2 w 17"/>
                      <a:gd name="T33" fmla="*/ 9 h 17"/>
                      <a:gd name="T34" fmla="*/ 2 w 17"/>
                      <a:gd name="T35" fmla="*/ 11 h 17"/>
                      <a:gd name="T36" fmla="*/ 2 w 17"/>
                      <a:gd name="T37" fmla="*/ 11 h 17"/>
                      <a:gd name="T38" fmla="*/ 4 w 17"/>
                      <a:gd name="T39" fmla="*/ 11 h 17"/>
                      <a:gd name="T40" fmla="*/ 6 w 17"/>
                      <a:gd name="T41" fmla="*/ 9 h 17"/>
                      <a:gd name="T42" fmla="*/ 4 w 17"/>
                      <a:gd name="T43" fmla="*/ 9 h 1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7"/>
                      <a:gd name="T67" fmla="*/ 0 h 17"/>
                      <a:gd name="T68" fmla="*/ 17 w 17"/>
                      <a:gd name="T69" fmla="*/ 17 h 1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7" h="17">
                        <a:moveTo>
                          <a:pt x="6" y="13"/>
                        </a:moveTo>
                        <a:lnTo>
                          <a:pt x="11" y="13"/>
                        </a:lnTo>
                        <a:lnTo>
                          <a:pt x="11" y="11"/>
                        </a:lnTo>
                        <a:lnTo>
                          <a:pt x="13" y="11"/>
                        </a:lnTo>
                        <a:lnTo>
                          <a:pt x="13" y="9"/>
                        </a:lnTo>
                        <a:lnTo>
                          <a:pt x="16" y="9"/>
                        </a:lnTo>
                        <a:lnTo>
                          <a:pt x="16" y="4"/>
                        </a:lnTo>
                        <a:lnTo>
                          <a:pt x="16" y="2"/>
                        </a:lnTo>
                        <a:lnTo>
                          <a:pt x="16" y="0"/>
                        </a:lnTo>
                        <a:lnTo>
                          <a:pt x="13" y="0"/>
                        </a:lnTo>
                        <a:lnTo>
                          <a:pt x="6" y="2"/>
                        </a:lnTo>
                        <a:lnTo>
                          <a:pt x="9" y="2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2" y="13"/>
                        </a:lnTo>
                        <a:lnTo>
                          <a:pt x="2" y="16"/>
                        </a:lnTo>
                        <a:lnTo>
                          <a:pt x="4" y="16"/>
                        </a:lnTo>
                        <a:lnTo>
                          <a:pt x="6" y="16"/>
                        </a:lnTo>
                        <a:lnTo>
                          <a:pt x="9" y="13"/>
                        </a:lnTo>
                        <a:lnTo>
                          <a:pt x="6" y="13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65" name="Freeform 253"/>
                  <p:cNvSpPr>
                    <a:spLocks/>
                  </p:cNvSpPr>
                  <p:nvPr/>
                </p:nvSpPr>
                <p:spPr bwMode="auto">
                  <a:xfrm>
                    <a:off x="4095" y="2400"/>
                    <a:ext cx="16" cy="23"/>
                  </a:xfrm>
                  <a:custGeom>
                    <a:avLst/>
                    <a:gdLst>
                      <a:gd name="T0" fmla="*/ 5 w 20"/>
                      <a:gd name="T1" fmla="*/ 4 h 28"/>
                      <a:gd name="T2" fmla="*/ 5 w 20"/>
                      <a:gd name="T3" fmla="*/ 2 h 28"/>
                      <a:gd name="T4" fmla="*/ 8 w 20"/>
                      <a:gd name="T5" fmla="*/ 10 h 28"/>
                      <a:gd name="T6" fmla="*/ 4 w 20"/>
                      <a:gd name="T7" fmla="*/ 10 h 28"/>
                      <a:gd name="T8" fmla="*/ 5 w 20"/>
                      <a:gd name="T9" fmla="*/ 4 h 28"/>
                      <a:gd name="T10" fmla="*/ 4 w 20"/>
                      <a:gd name="T11" fmla="*/ 17 h 28"/>
                      <a:gd name="T12" fmla="*/ 4 w 20"/>
                      <a:gd name="T13" fmla="*/ 16 h 28"/>
                      <a:gd name="T14" fmla="*/ 2 w 20"/>
                      <a:gd name="T15" fmla="*/ 17 h 28"/>
                      <a:gd name="T16" fmla="*/ 2 w 20"/>
                      <a:gd name="T17" fmla="*/ 10 h 28"/>
                      <a:gd name="T18" fmla="*/ 8 w 20"/>
                      <a:gd name="T19" fmla="*/ 10 h 28"/>
                      <a:gd name="T20" fmla="*/ 8 w 20"/>
                      <a:gd name="T21" fmla="*/ 14 h 28"/>
                      <a:gd name="T22" fmla="*/ 8 w 20"/>
                      <a:gd name="T23" fmla="*/ 14 h 28"/>
                      <a:gd name="T24" fmla="*/ 12 w 20"/>
                      <a:gd name="T25" fmla="*/ 13 h 28"/>
                      <a:gd name="T26" fmla="*/ 11 w 20"/>
                      <a:gd name="T27" fmla="*/ 13 h 28"/>
                      <a:gd name="T28" fmla="*/ 6 w 20"/>
                      <a:gd name="T29" fmla="*/ 0 h 28"/>
                      <a:gd name="T30" fmla="*/ 5 w 20"/>
                      <a:gd name="T31" fmla="*/ 2 h 28"/>
                      <a:gd name="T32" fmla="*/ 2 w 20"/>
                      <a:gd name="T33" fmla="*/ 17 h 28"/>
                      <a:gd name="T34" fmla="*/ 0 w 20"/>
                      <a:gd name="T35" fmla="*/ 17 h 28"/>
                      <a:gd name="T36" fmla="*/ 0 w 20"/>
                      <a:gd name="T37" fmla="*/ 18 h 28"/>
                      <a:gd name="T38" fmla="*/ 4 w 20"/>
                      <a:gd name="T39" fmla="*/ 17 h 28"/>
                      <a:gd name="T40" fmla="*/ 5 w 20"/>
                      <a:gd name="T41" fmla="*/ 4 h 2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0"/>
                      <a:gd name="T64" fmla="*/ 0 h 28"/>
                      <a:gd name="T65" fmla="*/ 20 w 20"/>
                      <a:gd name="T66" fmla="*/ 28 h 2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0" h="28">
                        <a:moveTo>
                          <a:pt x="8" y="6"/>
                        </a:moveTo>
                        <a:lnTo>
                          <a:pt x="8" y="4"/>
                        </a:lnTo>
                        <a:lnTo>
                          <a:pt x="12" y="14"/>
                        </a:lnTo>
                        <a:lnTo>
                          <a:pt x="6" y="15"/>
                        </a:lnTo>
                        <a:lnTo>
                          <a:pt x="8" y="6"/>
                        </a:lnTo>
                        <a:lnTo>
                          <a:pt x="6" y="25"/>
                        </a:lnTo>
                        <a:lnTo>
                          <a:pt x="6" y="23"/>
                        </a:lnTo>
                        <a:lnTo>
                          <a:pt x="2" y="25"/>
                        </a:lnTo>
                        <a:lnTo>
                          <a:pt x="4" y="15"/>
                        </a:lnTo>
                        <a:lnTo>
                          <a:pt x="12" y="14"/>
                        </a:lnTo>
                        <a:lnTo>
                          <a:pt x="13" y="21"/>
                        </a:lnTo>
                        <a:lnTo>
                          <a:pt x="12" y="21"/>
                        </a:lnTo>
                        <a:lnTo>
                          <a:pt x="19" y="19"/>
                        </a:lnTo>
                        <a:lnTo>
                          <a:pt x="17" y="19"/>
                        </a:lnTo>
                        <a:lnTo>
                          <a:pt x="10" y="0"/>
                        </a:lnTo>
                        <a:lnTo>
                          <a:pt x="8" y="2"/>
                        </a:lnTo>
                        <a:lnTo>
                          <a:pt x="2" y="25"/>
                        </a:lnTo>
                        <a:lnTo>
                          <a:pt x="0" y="25"/>
                        </a:lnTo>
                        <a:lnTo>
                          <a:pt x="0" y="27"/>
                        </a:lnTo>
                        <a:lnTo>
                          <a:pt x="6" y="25"/>
                        </a:lnTo>
                        <a:lnTo>
                          <a:pt x="8" y="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66" name="Freeform 254"/>
                  <p:cNvSpPr>
                    <a:spLocks/>
                  </p:cNvSpPr>
                  <p:nvPr/>
                </p:nvSpPr>
                <p:spPr bwMode="auto">
                  <a:xfrm>
                    <a:off x="4109" y="2396"/>
                    <a:ext cx="13" cy="19"/>
                  </a:xfrm>
                  <a:custGeom>
                    <a:avLst/>
                    <a:gdLst>
                      <a:gd name="T0" fmla="*/ 9 w 17"/>
                      <a:gd name="T1" fmla="*/ 4 h 24"/>
                      <a:gd name="T2" fmla="*/ 8 w 17"/>
                      <a:gd name="T3" fmla="*/ 5 h 24"/>
                      <a:gd name="T4" fmla="*/ 8 w 17"/>
                      <a:gd name="T5" fmla="*/ 4 h 24"/>
                      <a:gd name="T6" fmla="*/ 8 w 17"/>
                      <a:gd name="T7" fmla="*/ 2 h 24"/>
                      <a:gd name="T8" fmla="*/ 7 w 17"/>
                      <a:gd name="T9" fmla="*/ 2 h 24"/>
                      <a:gd name="T10" fmla="*/ 6 w 17"/>
                      <a:gd name="T11" fmla="*/ 2 h 24"/>
                      <a:gd name="T12" fmla="*/ 5 w 17"/>
                      <a:gd name="T13" fmla="*/ 2 h 24"/>
                      <a:gd name="T14" fmla="*/ 5 w 17"/>
                      <a:gd name="T15" fmla="*/ 2 h 24"/>
                      <a:gd name="T16" fmla="*/ 4 w 17"/>
                      <a:gd name="T17" fmla="*/ 2 h 24"/>
                      <a:gd name="T18" fmla="*/ 4 w 17"/>
                      <a:gd name="T19" fmla="*/ 4 h 24"/>
                      <a:gd name="T20" fmla="*/ 2 w 17"/>
                      <a:gd name="T21" fmla="*/ 5 h 24"/>
                      <a:gd name="T22" fmla="*/ 2 w 17"/>
                      <a:gd name="T23" fmla="*/ 6 h 24"/>
                      <a:gd name="T24" fmla="*/ 2 w 17"/>
                      <a:gd name="T25" fmla="*/ 8 h 24"/>
                      <a:gd name="T26" fmla="*/ 2 w 17"/>
                      <a:gd name="T27" fmla="*/ 9 h 24"/>
                      <a:gd name="T28" fmla="*/ 2 w 17"/>
                      <a:gd name="T29" fmla="*/ 11 h 24"/>
                      <a:gd name="T30" fmla="*/ 2 w 17"/>
                      <a:gd name="T31" fmla="*/ 13 h 24"/>
                      <a:gd name="T32" fmla="*/ 2 w 17"/>
                      <a:gd name="T33" fmla="*/ 13 h 24"/>
                      <a:gd name="T34" fmla="*/ 4 w 17"/>
                      <a:gd name="T35" fmla="*/ 13 h 24"/>
                      <a:gd name="T36" fmla="*/ 4 w 17"/>
                      <a:gd name="T37" fmla="*/ 14 h 24"/>
                      <a:gd name="T38" fmla="*/ 5 w 17"/>
                      <a:gd name="T39" fmla="*/ 14 h 24"/>
                      <a:gd name="T40" fmla="*/ 6 w 17"/>
                      <a:gd name="T41" fmla="*/ 14 h 24"/>
                      <a:gd name="T42" fmla="*/ 7 w 17"/>
                      <a:gd name="T43" fmla="*/ 13 h 24"/>
                      <a:gd name="T44" fmla="*/ 7 w 17"/>
                      <a:gd name="T45" fmla="*/ 13 h 24"/>
                      <a:gd name="T46" fmla="*/ 8 w 17"/>
                      <a:gd name="T47" fmla="*/ 13 h 24"/>
                      <a:gd name="T48" fmla="*/ 8 w 17"/>
                      <a:gd name="T49" fmla="*/ 11 h 24"/>
                      <a:gd name="T50" fmla="*/ 8 w 17"/>
                      <a:gd name="T51" fmla="*/ 10 h 24"/>
                      <a:gd name="T52" fmla="*/ 8 w 17"/>
                      <a:gd name="T53" fmla="*/ 9 h 24"/>
                      <a:gd name="T54" fmla="*/ 9 w 17"/>
                      <a:gd name="T55" fmla="*/ 9 h 24"/>
                      <a:gd name="T56" fmla="*/ 9 w 17"/>
                      <a:gd name="T57" fmla="*/ 13 h 24"/>
                      <a:gd name="T58" fmla="*/ 8 w 17"/>
                      <a:gd name="T59" fmla="*/ 13 h 24"/>
                      <a:gd name="T60" fmla="*/ 7 w 17"/>
                      <a:gd name="T61" fmla="*/ 14 h 24"/>
                      <a:gd name="T62" fmla="*/ 6 w 17"/>
                      <a:gd name="T63" fmla="*/ 14 h 24"/>
                      <a:gd name="T64" fmla="*/ 5 w 17"/>
                      <a:gd name="T65" fmla="*/ 14 h 24"/>
                      <a:gd name="T66" fmla="*/ 4 w 17"/>
                      <a:gd name="T67" fmla="*/ 14 h 24"/>
                      <a:gd name="T68" fmla="*/ 2 w 17"/>
                      <a:gd name="T69" fmla="*/ 14 h 24"/>
                      <a:gd name="T70" fmla="*/ 2 w 17"/>
                      <a:gd name="T71" fmla="*/ 14 h 24"/>
                      <a:gd name="T72" fmla="*/ 2 w 17"/>
                      <a:gd name="T73" fmla="*/ 13 h 24"/>
                      <a:gd name="T74" fmla="*/ 0 w 17"/>
                      <a:gd name="T75" fmla="*/ 13 h 24"/>
                      <a:gd name="T76" fmla="*/ 0 w 17"/>
                      <a:gd name="T77" fmla="*/ 11 h 24"/>
                      <a:gd name="T78" fmla="*/ 0 w 17"/>
                      <a:gd name="T79" fmla="*/ 10 h 24"/>
                      <a:gd name="T80" fmla="*/ 0 w 17"/>
                      <a:gd name="T81" fmla="*/ 9 h 24"/>
                      <a:gd name="T82" fmla="*/ 0 w 17"/>
                      <a:gd name="T83" fmla="*/ 6 h 24"/>
                      <a:gd name="T84" fmla="*/ 2 w 17"/>
                      <a:gd name="T85" fmla="*/ 5 h 24"/>
                      <a:gd name="T86" fmla="*/ 2 w 17"/>
                      <a:gd name="T87" fmla="*/ 4 h 24"/>
                      <a:gd name="T88" fmla="*/ 2 w 17"/>
                      <a:gd name="T89" fmla="*/ 2 h 24"/>
                      <a:gd name="T90" fmla="*/ 4 w 17"/>
                      <a:gd name="T91" fmla="*/ 2 h 24"/>
                      <a:gd name="T92" fmla="*/ 5 w 17"/>
                      <a:gd name="T93" fmla="*/ 2 h 24"/>
                      <a:gd name="T94" fmla="*/ 6 w 17"/>
                      <a:gd name="T95" fmla="*/ 2 h 24"/>
                      <a:gd name="T96" fmla="*/ 6 w 17"/>
                      <a:gd name="T97" fmla="*/ 0 h 24"/>
                      <a:gd name="T98" fmla="*/ 7 w 17"/>
                      <a:gd name="T99" fmla="*/ 0 h 24"/>
                      <a:gd name="T100" fmla="*/ 8 w 17"/>
                      <a:gd name="T101" fmla="*/ 0 h 24"/>
                      <a:gd name="T102" fmla="*/ 9 w 17"/>
                      <a:gd name="T103" fmla="*/ 0 h 24"/>
                      <a:gd name="T104" fmla="*/ 9 w 17"/>
                      <a:gd name="T105" fmla="*/ 4 h 24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7"/>
                      <a:gd name="T160" fmla="*/ 0 h 24"/>
                      <a:gd name="T161" fmla="*/ 17 w 17"/>
                      <a:gd name="T162" fmla="*/ 24 h 24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7" h="24">
                        <a:moveTo>
                          <a:pt x="16" y="6"/>
                        </a:moveTo>
                        <a:lnTo>
                          <a:pt x="14" y="8"/>
                        </a:lnTo>
                        <a:lnTo>
                          <a:pt x="14" y="6"/>
                        </a:lnTo>
                        <a:lnTo>
                          <a:pt x="14" y="4"/>
                        </a:lnTo>
                        <a:lnTo>
                          <a:pt x="12" y="2"/>
                        </a:lnTo>
                        <a:lnTo>
                          <a:pt x="10" y="2"/>
                        </a:lnTo>
                        <a:lnTo>
                          <a:pt x="8" y="2"/>
                        </a:lnTo>
                        <a:lnTo>
                          <a:pt x="8" y="4"/>
                        </a:lnTo>
                        <a:lnTo>
                          <a:pt x="6" y="4"/>
                        </a:lnTo>
                        <a:lnTo>
                          <a:pt x="6" y="6"/>
                        </a:lnTo>
                        <a:lnTo>
                          <a:pt x="4" y="8"/>
                        </a:lnTo>
                        <a:lnTo>
                          <a:pt x="4" y="10"/>
                        </a:lnTo>
                        <a:lnTo>
                          <a:pt x="4" y="12"/>
                        </a:lnTo>
                        <a:lnTo>
                          <a:pt x="4" y="14"/>
                        </a:lnTo>
                        <a:lnTo>
                          <a:pt x="4" y="18"/>
                        </a:lnTo>
                        <a:lnTo>
                          <a:pt x="4" y="20"/>
                        </a:lnTo>
                        <a:lnTo>
                          <a:pt x="4" y="21"/>
                        </a:lnTo>
                        <a:lnTo>
                          <a:pt x="6" y="21"/>
                        </a:lnTo>
                        <a:lnTo>
                          <a:pt x="6" y="23"/>
                        </a:lnTo>
                        <a:lnTo>
                          <a:pt x="8" y="23"/>
                        </a:lnTo>
                        <a:lnTo>
                          <a:pt x="10" y="23"/>
                        </a:lnTo>
                        <a:lnTo>
                          <a:pt x="12" y="21"/>
                        </a:lnTo>
                        <a:lnTo>
                          <a:pt x="12" y="20"/>
                        </a:lnTo>
                        <a:lnTo>
                          <a:pt x="14" y="20"/>
                        </a:lnTo>
                        <a:lnTo>
                          <a:pt x="14" y="18"/>
                        </a:lnTo>
                        <a:lnTo>
                          <a:pt x="14" y="16"/>
                        </a:lnTo>
                        <a:lnTo>
                          <a:pt x="14" y="14"/>
                        </a:lnTo>
                        <a:lnTo>
                          <a:pt x="16" y="14"/>
                        </a:lnTo>
                        <a:lnTo>
                          <a:pt x="16" y="21"/>
                        </a:lnTo>
                        <a:lnTo>
                          <a:pt x="14" y="21"/>
                        </a:lnTo>
                        <a:lnTo>
                          <a:pt x="12" y="23"/>
                        </a:lnTo>
                        <a:lnTo>
                          <a:pt x="10" y="23"/>
                        </a:lnTo>
                        <a:lnTo>
                          <a:pt x="8" y="23"/>
                        </a:lnTo>
                        <a:lnTo>
                          <a:pt x="6" y="23"/>
                        </a:lnTo>
                        <a:lnTo>
                          <a:pt x="4" y="23"/>
                        </a:lnTo>
                        <a:lnTo>
                          <a:pt x="2" y="23"/>
                        </a:lnTo>
                        <a:lnTo>
                          <a:pt x="2" y="21"/>
                        </a:lnTo>
                        <a:lnTo>
                          <a:pt x="0" y="20"/>
                        </a:lnTo>
                        <a:lnTo>
                          <a:pt x="0" y="18"/>
                        </a:lnTo>
                        <a:lnTo>
                          <a:pt x="0" y="16"/>
                        </a:lnTo>
                        <a:lnTo>
                          <a:pt x="0" y="14"/>
                        </a:lnTo>
                        <a:lnTo>
                          <a:pt x="0" y="10"/>
                        </a:lnTo>
                        <a:lnTo>
                          <a:pt x="2" y="8"/>
                        </a:lnTo>
                        <a:lnTo>
                          <a:pt x="2" y="6"/>
                        </a:lnTo>
                        <a:lnTo>
                          <a:pt x="4" y="4"/>
                        </a:lnTo>
                        <a:lnTo>
                          <a:pt x="6" y="4"/>
                        </a:lnTo>
                        <a:lnTo>
                          <a:pt x="8" y="2"/>
                        </a:lnTo>
                        <a:lnTo>
                          <a:pt x="10" y="2"/>
                        </a:lnTo>
                        <a:lnTo>
                          <a:pt x="10" y="0"/>
                        </a:lnTo>
                        <a:lnTo>
                          <a:pt x="12" y="0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16" y="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67" name="Freeform 255"/>
                  <p:cNvSpPr>
                    <a:spLocks/>
                  </p:cNvSpPr>
                  <p:nvPr/>
                </p:nvSpPr>
                <p:spPr bwMode="auto">
                  <a:xfrm>
                    <a:off x="4122" y="2392"/>
                    <a:ext cx="14" cy="21"/>
                  </a:xfrm>
                  <a:custGeom>
                    <a:avLst/>
                    <a:gdLst>
                      <a:gd name="T0" fmla="*/ 0 w 18"/>
                      <a:gd name="T1" fmla="*/ 16 h 27"/>
                      <a:gd name="T2" fmla="*/ 2 w 18"/>
                      <a:gd name="T3" fmla="*/ 15 h 27"/>
                      <a:gd name="T4" fmla="*/ 2 w 18"/>
                      <a:gd name="T5" fmla="*/ 3 h 27"/>
                      <a:gd name="T6" fmla="*/ 0 w 18"/>
                      <a:gd name="T7" fmla="*/ 3 h 27"/>
                      <a:gd name="T8" fmla="*/ 9 w 18"/>
                      <a:gd name="T9" fmla="*/ 0 h 27"/>
                      <a:gd name="T10" fmla="*/ 9 w 18"/>
                      <a:gd name="T11" fmla="*/ 4 h 27"/>
                      <a:gd name="T12" fmla="*/ 9 w 18"/>
                      <a:gd name="T13" fmla="*/ 3 h 27"/>
                      <a:gd name="T14" fmla="*/ 8 w 18"/>
                      <a:gd name="T15" fmla="*/ 2 h 27"/>
                      <a:gd name="T16" fmla="*/ 8 w 18"/>
                      <a:gd name="T17" fmla="*/ 2 h 27"/>
                      <a:gd name="T18" fmla="*/ 7 w 18"/>
                      <a:gd name="T19" fmla="*/ 2 h 27"/>
                      <a:gd name="T20" fmla="*/ 3 w 18"/>
                      <a:gd name="T21" fmla="*/ 2 h 27"/>
                      <a:gd name="T22" fmla="*/ 3 w 18"/>
                      <a:gd name="T23" fmla="*/ 8 h 27"/>
                      <a:gd name="T24" fmla="*/ 4 w 18"/>
                      <a:gd name="T25" fmla="*/ 8 h 27"/>
                      <a:gd name="T26" fmla="*/ 4 w 18"/>
                      <a:gd name="T27" fmla="*/ 7 h 27"/>
                      <a:gd name="T28" fmla="*/ 5 w 18"/>
                      <a:gd name="T29" fmla="*/ 7 h 27"/>
                      <a:gd name="T30" fmla="*/ 5 w 18"/>
                      <a:gd name="T31" fmla="*/ 5 h 27"/>
                      <a:gd name="T32" fmla="*/ 7 w 18"/>
                      <a:gd name="T33" fmla="*/ 5 h 27"/>
                      <a:gd name="T34" fmla="*/ 7 w 18"/>
                      <a:gd name="T35" fmla="*/ 4 h 27"/>
                      <a:gd name="T36" fmla="*/ 7 w 18"/>
                      <a:gd name="T37" fmla="*/ 10 h 27"/>
                      <a:gd name="T38" fmla="*/ 7 w 18"/>
                      <a:gd name="T39" fmla="*/ 9 h 27"/>
                      <a:gd name="T40" fmla="*/ 5 w 18"/>
                      <a:gd name="T41" fmla="*/ 9 h 27"/>
                      <a:gd name="T42" fmla="*/ 5 w 18"/>
                      <a:gd name="T43" fmla="*/ 8 h 27"/>
                      <a:gd name="T44" fmla="*/ 4 w 18"/>
                      <a:gd name="T45" fmla="*/ 8 h 27"/>
                      <a:gd name="T46" fmla="*/ 3 w 18"/>
                      <a:gd name="T47" fmla="*/ 8 h 27"/>
                      <a:gd name="T48" fmla="*/ 3 w 18"/>
                      <a:gd name="T49" fmla="*/ 15 h 27"/>
                      <a:gd name="T50" fmla="*/ 7 w 18"/>
                      <a:gd name="T51" fmla="*/ 14 h 27"/>
                      <a:gd name="T52" fmla="*/ 7 w 18"/>
                      <a:gd name="T53" fmla="*/ 12 h 27"/>
                      <a:gd name="T54" fmla="*/ 8 w 18"/>
                      <a:gd name="T55" fmla="*/ 12 h 27"/>
                      <a:gd name="T56" fmla="*/ 8 w 18"/>
                      <a:gd name="T57" fmla="*/ 12 h 27"/>
                      <a:gd name="T58" fmla="*/ 9 w 18"/>
                      <a:gd name="T59" fmla="*/ 10 h 27"/>
                      <a:gd name="T60" fmla="*/ 9 w 18"/>
                      <a:gd name="T61" fmla="*/ 9 h 27"/>
                      <a:gd name="T62" fmla="*/ 9 w 18"/>
                      <a:gd name="T63" fmla="*/ 8 h 27"/>
                      <a:gd name="T64" fmla="*/ 10 w 18"/>
                      <a:gd name="T65" fmla="*/ 8 h 27"/>
                      <a:gd name="T66" fmla="*/ 10 w 18"/>
                      <a:gd name="T67" fmla="*/ 12 h 27"/>
                      <a:gd name="T68" fmla="*/ 0 w 18"/>
                      <a:gd name="T69" fmla="*/ 16 h 27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8"/>
                      <a:gd name="T106" fmla="*/ 0 h 27"/>
                      <a:gd name="T107" fmla="*/ 18 w 18"/>
                      <a:gd name="T108" fmla="*/ 27 h 27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8" h="27">
                        <a:moveTo>
                          <a:pt x="0" y="26"/>
                        </a:moveTo>
                        <a:lnTo>
                          <a:pt x="2" y="25"/>
                        </a:lnTo>
                        <a:lnTo>
                          <a:pt x="2" y="5"/>
                        </a:lnTo>
                        <a:lnTo>
                          <a:pt x="0" y="5"/>
                        </a:lnTo>
                        <a:lnTo>
                          <a:pt x="15" y="0"/>
                        </a:lnTo>
                        <a:lnTo>
                          <a:pt x="15" y="7"/>
                        </a:lnTo>
                        <a:lnTo>
                          <a:pt x="15" y="5"/>
                        </a:lnTo>
                        <a:lnTo>
                          <a:pt x="13" y="4"/>
                        </a:lnTo>
                        <a:lnTo>
                          <a:pt x="13" y="2"/>
                        </a:lnTo>
                        <a:lnTo>
                          <a:pt x="11" y="2"/>
                        </a:lnTo>
                        <a:lnTo>
                          <a:pt x="5" y="4"/>
                        </a:lnTo>
                        <a:lnTo>
                          <a:pt x="5" y="13"/>
                        </a:lnTo>
                        <a:lnTo>
                          <a:pt x="7" y="13"/>
                        </a:lnTo>
                        <a:lnTo>
                          <a:pt x="7" y="11"/>
                        </a:lnTo>
                        <a:lnTo>
                          <a:pt x="9" y="11"/>
                        </a:lnTo>
                        <a:lnTo>
                          <a:pt x="9" y="9"/>
                        </a:lnTo>
                        <a:lnTo>
                          <a:pt x="11" y="9"/>
                        </a:lnTo>
                        <a:lnTo>
                          <a:pt x="11" y="7"/>
                        </a:lnTo>
                        <a:lnTo>
                          <a:pt x="11" y="17"/>
                        </a:lnTo>
                        <a:lnTo>
                          <a:pt x="11" y="15"/>
                        </a:lnTo>
                        <a:lnTo>
                          <a:pt x="9" y="15"/>
                        </a:lnTo>
                        <a:lnTo>
                          <a:pt x="9" y="13"/>
                        </a:lnTo>
                        <a:lnTo>
                          <a:pt x="7" y="13"/>
                        </a:lnTo>
                        <a:lnTo>
                          <a:pt x="5" y="13"/>
                        </a:lnTo>
                        <a:lnTo>
                          <a:pt x="5" y="25"/>
                        </a:lnTo>
                        <a:lnTo>
                          <a:pt x="11" y="23"/>
                        </a:lnTo>
                        <a:lnTo>
                          <a:pt x="11" y="21"/>
                        </a:lnTo>
                        <a:lnTo>
                          <a:pt x="13" y="21"/>
                        </a:lnTo>
                        <a:lnTo>
                          <a:pt x="13" y="19"/>
                        </a:lnTo>
                        <a:lnTo>
                          <a:pt x="15" y="17"/>
                        </a:lnTo>
                        <a:lnTo>
                          <a:pt x="15" y="15"/>
                        </a:lnTo>
                        <a:lnTo>
                          <a:pt x="15" y="13"/>
                        </a:lnTo>
                        <a:lnTo>
                          <a:pt x="17" y="13"/>
                        </a:lnTo>
                        <a:lnTo>
                          <a:pt x="17" y="21"/>
                        </a:lnTo>
                        <a:lnTo>
                          <a:pt x="0" y="2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68" name="Freeform 256"/>
                  <p:cNvSpPr>
                    <a:spLocks/>
                  </p:cNvSpPr>
                  <p:nvPr/>
                </p:nvSpPr>
                <p:spPr bwMode="auto">
                  <a:xfrm>
                    <a:off x="4135" y="2393"/>
                    <a:ext cx="14" cy="16"/>
                  </a:xfrm>
                  <a:custGeom>
                    <a:avLst/>
                    <a:gdLst>
                      <a:gd name="T0" fmla="*/ 2 w 17"/>
                      <a:gd name="T1" fmla="*/ 7 h 20"/>
                      <a:gd name="T2" fmla="*/ 2 w 17"/>
                      <a:gd name="T3" fmla="*/ 8 h 20"/>
                      <a:gd name="T4" fmla="*/ 2 w 17"/>
                      <a:gd name="T5" fmla="*/ 10 h 20"/>
                      <a:gd name="T6" fmla="*/ 3 w 17"/>
                      <a:gd name="T7" fmla="*/ 11 h 20"/>
                      <a:gd name="T8" fmla="*/ 6 w 17"/>
                      <a:gd name="T9" fmla="*/ 11 h 20"/>
                      <a:gd name="T10" fmla="*/ 7 w 17"/>
                      <a:gd name="T11" fmla="*/ 11 h 20"/>
                      <a:gd name="T12" fmla="*/ 7 w 17"/>
                      <a:gd name="T13" fmla="*/ 10 h 20"/>
                      <a:gd name="T14" fmla="*/ 9 w 17"/>
                      <a:gd name="T15" fmla="*/ 10 h 20"/>
                      <a:gd name="T16" fmla="*/ 9 w 17"/>
                      <a:gd name="T17" fmla="*/ 8 h 20"/>
                      <a:gd name="T18" fmla="*/ 9 w 17"/>
                      <a:gd name="T19" fmla="*/ 7 h 20"/>
                      <a:gd name="T20" fmla="*/ 7 w 17"/>
                      <a:gd name="T21" fmla="*/ 7 h 20"/>
                      <a:gd name="T22" fmla="*/ 6 w 17"/>
                      <a:gd name="T23" fmla="*/ 7 h 20"/>
                      <a:gd name="T24" fmla="*/ 3 w 17"/>
                      <a:gd name="T25" fmla="*/ 7 h 20"/>
                      <a:gd name="T26" fmla="*/ 2 w 17"/>
                      <a:gd name="T27" fmla="*/ 6 h 20"/>
                      <a:gd name="T28" fmla="*/ 0 w 17"/>
                      <a:gd name="T29" fmla="*/ 5 h 20"/>
                      <a:gd name="T30" fmla="*/ 0 w 17"/>
                      <a:gd name="T31" fmla="*/ 3 h 20"/>
                      <a:gd name="T32" fmla="*/ 2 w 17"/>
                      <a:gd name="T33" fmla="*/ 3 h 20"/>
                      <a:gd name="T34" fmla="*/ 2 w 17"/>
                      <a:gd name="T35" fmla="*/ 2 h 20"/>
                      <a:gd name="T36" fmla="*/ 3 w 17"/>
                      <a:gd name="T37" fmla="*/ 2 h 20"/>
                      <a:gd name="T38" fmla="*/ 6 w 17"/>
                      <a:gd name="T39" fmla="*/ 2 h 20"/>
                      <a:gd name="T40" fmla="*/ 6 w 17"/>
                      <a:gd name="T41" fmla="*/ 0 h 20"/>
                      <a:gd name="T42" fmla="*/ 7 w 17"/>
                      <a:gd name="T43" fmla="*/ 0 h 20"/>
                      <a:gd name="T44" fmla="*/ 9 w 17"/>
                      <a:gd name="T45" fmla="*/ 0 h 20"/>
                      <a:gd name="T46" fmla="*/ 11 w 17"/>
                      <a:gd name="T47" fmla="*/ 0 h 20"/>
                      <a:gd name="T48" fmla="*/ 11 w 17"/>
                      <a:gd name="T49" fmla="*/ 3 h 20"/>
                      <a:gd name="T50" fmla="*/ 9 w 17"/>
                      <a:gd name="T51" fmla="*/ 3 h 20"/>
                      <a:gd name="T52" fmla="*/ 9 w 17"/>
                      <a:gd name="T53" fmla="*/ 2 h 20"/>
                      <a:gd name="T54" fmla="*/ 9 w 17"/>
                      <a:gd name="T55" fmla="*/ 2 h 20"/>
                      <a:gd name="T56" fmla="*/ 7 w 17"/>
                      <a:gd name="T57" fmla="*/ 2 h 20"/>
                      <a:gd name="T58" fmla="*/ 6 w 17"/>
                      <a:gd name="T59" fmla="*/ 2 h 20"/>
                      <a:gd name="T60" fmla="*/ 3 w 17"/>
                      <a:gd name="T61" fmla="*/ 2 h 20"/>
                      <a:gd name="T62" fmla="*/ 3 w 17"/>
                      <a:gd name="T63" fmla="*/ 2 h 20"/>
                      <a:gd name="T64" fmla="*/ 2 w 17"/>
                      <a:gd name="T65" fmla="*/ 3 h 20"/>
                      <a:gd name="T66" fmla="*/ 3 w 17"/>
                      <a:gd name="T67" fmla="*/ 3 h 20"/>
                      <a:gd name="T68" fmla="*/ 3 w 17"/>
                      <a:gd name="T69" fmla="*/ 5 h 20"/>
                      <a:gd name="T70" fmla="*/ 6 w 17"/>
                      <a:gd name="T71" fmla="*/ 5 h 20"/>
                      <a:gd name="T72" fmla="*/ 7 w 17"/>
                      <a:gd name="T73" fmla="*/ 5 h 20"/>
                      <a:gd name="T74" fmla="*/ 9 w 17"/>
                      <a:gd name="T75" fmla="*/ 5 h 20"/>
                      <a:gd name="T76" fmla="*/ 11 w 17"/>
                      <a:gd name="T77" fmla="*/ 5 h 20"/>
                      <a:gd name="T78" fmla="*/ 11 w 17"/>
                      <a:gd name="T79" fmla="*/ 6 h 20"/>
                      <a:gd name="T80" fmla="*/ 11 w 17"/>
                      <a:gd name="T81" fmla="*/ 7 h 20"/>
                      <a:gd name="T82" fmla="*/ 11 w 17"/>
                      <a:gd name="T83" fmla="*/ 8 h 20"/>
                      <a:gd name="T84" fmla="*/ 9 w 17"/>
                      <a:gd name="T85" fmla="*/ 10 h 20"/>
                      <a:gd name="T86" fmla="*/ 7 w 17"/>
                      <a:gd name="T87" fmla="*/ 11 h 20"/>
                      <a:gd name="T88" fmla="*/ 6 w 17"/>
                      <a:gd name="T89" fmla="*/ 11 h 20"/>
                      <a:gd name="T90" fmla="*/ 3 w 17"/>
                      <a:gd name="T91" fmla="*/ 11 h 20"/>
                      <a:gd name="T92" fmla="*/ 3 w 17"/>
                      <a:gd name="T93" fmla="*/ 12 h 20"/>
                      <a:gd name="T94" fmla="*/ 2 w 17"/>
                      <a:gd name="T95" fmla="*/ 12 h 20"/>
                      <a:gd name="T96" fmla="*/ 2 w 17"/>
                      <a:gd name="T97" fmla="*/ 11 h 20"/>
                      <a:gd name="T98" fmla="*/ 0 w 17"/>
                      <a:gd name="T99" fmla="*/ 11 h 20"/>
                      <a:gd name="T100" fmla="*/ 0 w 17"/>
                      <a:gd name="T101" fmla="*/ 8 h 20"/>
                      <a:gd name="T102" fmla="*/ 2 w 17"/>
                      <a:gd name="T103" fmla="*/ 7 h 20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7"/>
                      <a:gd name="T157" fmla="*/ 0 h 20"/>
                      <a:gd name="T158" fmla="*/ 17 w 17"/>
                      <a:gd name="T159" fmla="*/ 20 h 20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7" h="20">
                        <a:moveTo>
                          <a:pt x="2" y="11"/>
                        </a:moveTo>
                        <a:lnTo>
                          <a:pt x="2" y="13"/>
                        </a:lnTo>
                        <a:lnTo>
                          <a:pt x="2" y="15"/>
                        </a:lnTo>
                        <a:lnTo>
                          <a:pt x="5" y="17"/>
                        </a:lnTo>
                        <a:lnTo>
                          <a:pt x="8" y="17"/>
                        </a:lnTo>
                        <a:lnTo>
                          <a:pt x="11" y="17"/>
                        </a:lnTo>
                        <a:lnTo>
                          <a:pt x="11" y="15"/>
                        </a:lnTo>
                        <a:lnTo>
                          <a:pt x="13" y="15"/>
                        </a:lnTo>
                        <a:lnTo>
                          <a:pt x="13" y="13"/>
                        </a:lnTo>
                        <a:lnTo>
                          <a:pt x="13" y="11"/>
                        </a:lnTo>
                        <a:lnTo>
                          <a:pt x="11" y="11"/>
                        </a:lnTo>
                        <a:lnTo>
                          <a:pt x="8" y="11"/>
                        </a:lnTo>
                        <a:lnTo>
                          <a:pt x="5" y="11"/>
                        </a:lnTo>
                        <a:lnTo>
                          <a:pt x="2" y="9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2" y="5"/>
                        </a:lnTo>
                        <a:lnTo>
                          <a:pt x="2" y="3"/>
                        </a:lnTo>
                        <a:lnTo>
                          <a:pt x="5" y="2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11" y="0"/>
                        </a:lnTo>
                        <a:lnTo>
                          <a:pt x="13" y="0"/>
                        </a:lnTo>
                        <a:lnTo>
                          <a:pt x="16" y="0"/>
                        </a:lnTo>
                        <a:lnTo>
                          <a:pt x="16" y="5"/>
                        </a:lnTo>
                        <a:lnTo>
                          <a:pt x="13" y="5"/>
                        </a:lnTo>
                        <a:lnTo>
                          <a:pt x="13" y="3"/>
                        </a:lnTo>
                        <a:lnTo>
                          <a:pt x="13" y="2"/>
                        </a:lnTo>
                        <a:lnTo>
                          <a:pt x="11" y="2"/>
                        </a:lnTo>
                        <a:lnTo>
                          <a:pt x="8" y="2"/>
                        </a:lnTo>
                        <a:lnTo>
                          <a:pt x="5" y="2"/>
                        </a:lnTo>
                        <a:lnTo>
                          <a:pt x="5" y="3"/>
                        </a:lnTo>
                        <a:lnTo>
                          <a:pt x="2" y="5"/>
                        </a:lnTo>
                        <a:lnTo>
                          <a:pt x="5" y="5"/>
                        </a:lnTo>
                        <a:lnTo>
                          <a:pt x="5" y="7"/>
                        </a:lnTo>
                        <a:lnTo>
                          <a:pt x="8" y="7"/>
                        </a:lnTo>
                        <a:lnTo>
                          <a:pt x="11" y="7"/>
                        </a:lnTo>
                        <a:lnTo>
                          <a:pt x="13" y="7"/>
                        </a:lnTo>
                        <a:lnTo>
                          <a:pt x="16" y="7"/>
                        </a:lnTo>
                        <a:lnTo>
                          <a:pt x="16" y="9"/>
                        </a:lnTo>
                        <a:lnTo>
                          <a:pt x="16" y="11"/>
                        </a:lnTo>
                        <a:lnTo>
                          <a:pt x="16" y="13"/>
                        </a:lnTo>
                        <a:lnTo>
                          <a:pt x="13" y="15"/>
                        </a:lnTo>
                        <a:lnTo>
                          <a:pt x="11" y="17"/>
                        </a:lnTo>
                        <a:lnTo>
                          <a:pt x="8" y="17"/>
                        </a:lnTo>
                        <a:lnTo>
                          <a:pt x="5" y="17"/>
                        </a:lnTo>
                        <a:lnTo>
                          <a:pt x="5" y="19"/>
                        </a:lnTo>
                        <a:lnTo>
                          <a:pt x="2" y="19"/>
                        </a:lnTo>
                        <a:lnTo>
                          <a:pt x="2" y="17"/>
                        </a:lnTo>
                        <a:lnTo>
                          <a:pt x="0" y="17"/>
                        </a:lnTo>
                        <a:lnTo>
                          <a:pt x="0" y="13"/>
                        </a:lnTo>
                        <a:lnTo>
                          <a:pt x="2" y="11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69" name="Freeform 257"/>
                  <p:cNvSpPr>
                    <a:spLocks/>
                  </p:cNvSpPr>
                  <p:nvPr/>
                </p:nvSpPr>
                <p:spPr bwMode="auto">
                  <a:xfrm>
                    <a:off x="4144" y="2387"/>
                    <a:ext cx="19" cy="17"/>
                  </a:xfrm>
                  <a:custGeom>
                    <a:avLst/>
                    <a:gdLst>
                      <a:gd name="T0" fmla="*/ 0 w 24"/>
                      <a:gd name="T1" fmla="*/ 5 h 22"/>
                      <a:gd name="T2" fmla="*/ 4 w 24"/>
                      <a:gd name="T3" fmla="*/ 4 h 22"/>
                      <a:gd name="T4" fmla="*/ 2 w 24"/>
                      <a:gd name="T5" fmla="*/ 4 h 22"/>
                      <a:gd name="T6" fmla="*/ 6 w 24"/>
                      <a:gd name="T7" fmla="*/ 10 h 22"/>
                      <a:gd name="T8" fmla="*/ 8 w 24"/>
                      <a:gd name="T9" fmla="*/ 6 h 22"/>
                      <a:gd name="T10" fmla="*/ 6 w 24"/>
                      <a:gd name="T11" fmla="*/ 4 h 22"/>
                      <a:gd name="T12" fmla="*/ 5 w 24"/>
                      <a:gd name="T13" fmla="*/ 4 h 22"/>
                      <a:gd name="T14" fmla="*/ 10 w 24"/>
                      <a:gd name="T15" fmla="*/ 2 h 22"/>
                      <a:gd name="T16" fmla="*/ 10 w 24"/>
                      <a:gd name="T17" fmla="*/ 2 h 22"/>
                      <a:gd name="T18" fmla="*/ 9 w 24"/>
                      <a:gd name="T19" fmla="*/ 2 h 22"/>
                      <a:gd name="T20" fmla="*/ 11 w 24"/>
                      <a:gd name="T21" fmla="*/ 9 h 22"/>
                      <a:gd name="T22" fmla="*/ 13 w 24"/>
                      <a:gd name="T23" fmla="*/ 2 h 22"/>
                      <a:gd name="T24" fmla="*/ 12 w 24"/>
                      <a:gd name="T25" fmla="*/ 2 h 22"/>
                      <a:gd name="T26" fmla="*/ 14 w 24"/>
                      <a:gd name="T27" fmla="*/ 0 h 22"/>
                      <a:gd name="T28" fmla="*/ 13 w 24"/>
                      <a:gd name="T29" fmla="*/ 0 h 22"/>
                      <a:gd name="T30" fmla="*/ 11 w 24"/>
                      <a:gd name="T31" fmla="*/ 10 h 22"/>
                      <a:gd name="T32" fmla="*/ 10 w 24"/>
                      <a:gd name="T33" fmla="*/ 12 h 22"/>
                      <a:gd name="T34" fmla="*/ 8 w 24"/>
                      <a:gd name="T35" fmla="*/ 6 h 22"/>
                      <a:gd name="T36" fmla="*/ 5 w 24"/>
                      <a:gd name="T37" fmla="*/ 12 h 22"/>
                      <a:gd name="T38" fmla="*/ 2 w 24"/>
                      <a:gd name="T39" fmla="*/ 5 h 22"/>
                      <a:gd name="T40" fmla="*/ 0 w 24"/>
                      <a:gd name="T41" fmla="*/ 5 h 2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4"/>
                      <a:gd name="T64" fmla="*/ 0 h 22"/>
                      <a:gd name="T65" fmla="*/ 24 w 24"/>
                      <a:gd name="T66" fmla="*/ 22 h 2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4" h="22">
                        <a:moveTo>
                          <a:pt x="0" y="8"/>
                        </a:moveTo>
                        <a:lnTo>
                          <a:pt x="6" y="6"/>
                        </a:lnTo>
                        <a:lnTo>
                          <a:pt x="4" y="6"/>
                        </a:lnTo>
                        <a:lnTo>
                          <a:pt x="10" y="17"/>
                        </a:lnTo>
                        <a:lnTo>
                          <a:pt x="12" y="10"/>
                        </a:lnTo>
                        <a:lnTo>
                          <a:pt x="10" y="6"/>
                        </a:lnTo>
                        <a:lnTo>
                          <a:pt x="8" y="6"/>
                        </a:lnTo>
                        <a:lnTo>
                          <a:pt x="16" y="2"/>
                        </a:lnTo>
                        <a:lnTo>
                          <a:pt x="16" y="4"/>
                        </a:lnTo>
                        <a:lnTo>
                          <a:pt x="14" y="4"/>
                        </a:lnTo>
                        <a:lnTo>
                          <a:pt x="18" y="15"/>
                        </a:lnTo>
                        <a:lnTo>
                          <a:pt x="21" y="2"/>
                        </a:lnTo>
                        <a:lnTo>
                          <a:pt x="19" y="2"/>
                        </a:lnTo>
                        <a:lnTo>
                          <a:pt x="23" y="0"/>
                        </a:lnTo>
                        <a:lnTo>
                          <a:pt x="21" y="0"/>
                        </a:lnTo>
                        <a:lnTo>
                          <a:pt x="18" y="17"/>
                        </a:lnTo>
                        <a:lnTo>
                          <a:pt x="16" y="19"/>
                        </a:lnTo>
                        <a:lnTo>
                          <a:pt x="12" y="10"/>
                        </a:lnTo>
                        <a:lnTo>
                          <a:pt x="8" y="21"/>
                        </a:lnTo>
                        <a:lnTo>
                          <a:pt x="2" y="8"/>
                        </a:lnTo>
                        <a:lnTo>
                          <a:pt x="0" y="8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70" name="Freeform 258"/>
                  <p:cNvSpPr>
                    <a:spLocks/>
                  </p:cNvSpPr>
                  <p:nvPr/>
                </p:nvSpPr>
                <p:spPr bwMode="auto">
                  <a:xfrm>
                    <a:off x="4162" y="2382"/>
                    <a:ext cx="14" cy="18"/>
                  </a:xfrm>
                  <a:custGeom>
                    <a:avLst/>
                    <a:gdLst>
                      <a:gd name="T0" fmla="*/ 0 w 17"/>
                      <a:gd name="T1" fmla="*/ 2 h 22"/>
                      <a:gd name="T2" fmla="*/ 0 w 17"/>
                      <a:gd name="T3" fmla="*/ 2 h 22"/>
                      <a:gd name="T4" fmla="*/ 3 w 17"/>
                      <a:gd name="T5" fmla="*/ 2 h 22"/>
                      <a:gd name="T6" fmla="*/ 7 w 17"/>
                      <a:gd name="T7" fmla="*/ 2 h 22"/>
                      <a:gd name="T8" fmla="*/ 7 w 17"/>
                      <a:gd name="T9" fmla="*/ 0 h 22"/>
                      <a:gd name="T10" fmla="*/ 3 w 17"/>
                      <a:gd name="T11" fmla="*/ 0 h 22"/>
                      <a:gd name="T12" fmla="*/ 0 w 17"/>
                      <a:gd name="T13" fmla="*/ 0 h 22"/>
                      <a:gd name="T14" fmla="*/ 0 w 17"/>
                      <a:gd name="T15" fmla="*/ 2 h 22"/>
                      <a:gd name="T16" fmla="*/ 7 w 17"/>
                      <a:gd name="T17" fmla="*/ 2 h 22"/>
                      <a:gd name="T18" fmla="*/ 0 w 17"/>
                      <a:gd name="T19" fmla="*/ 4 h 22"/>
                      <a:gd name="T20" fmla="*/ 0 w 17"/>
                      <a:gd name="T21" fmla="*/ 14 h 22"/>
                      <a:gd name="T22" fmla="*/ 11 w 17"/>
                      <a:gd name="T23" fmla="*/ 13 h 22"/>
                      <a:gd name="T24" fmla="*/ 7 w 17"/>
                      <a:gd name="T25" fmla="*/ 13 h 22"/>
                      <a:gd name="T26" fmla="*/ 7 w 17"/>
                      <a:gd name="T27" fmla="*/ 2 h 22"/>
                      <a:gd name="T28" fmla="*/ 0 w 17"/>
                      <a:gd name="T29" fmla="*/ 2 h 2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7"/>
                      <a:gd name="T46" fmla="*/ 0 h 22"/>
                      <a:gd name="T47" fmla="*/ 17 w 17"/>
                      <a:gd name="T48" fmla="*/ 22 h 2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7" h="22">
                        <a:moveTo>
                          <a:pt x="0" y="2"/>
                        </a:moveTo>
                        <a:lnTo>
                          <a:pt x="0" y="4"/>
                        </a:lnTo>
                        <a:lnTo>
                          <a:pt x="5" y="4"/>
                        </a:lnTo>
                        <a:lnTo>
                          <a:pt x="10" y="2"/>
                        </a:lnTo>
                        <a:lnTo>
                          <a:pt x="10" y="0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10" y="4"/>
                        </a:lnTo>
                        <a:lnTo>
                          <a:pt x="0" y="6"/>
                        </a:lnTo>
                        <a:lnTo>
                          <a:pt x="0" y="21"/>
                        </a:lnTo>
                        <a:lnTo>
                          <a:pt x="16" y="19"/>
                        </a:lnTo>
                        <a:lnTo>
                          <a:pt x="10" y="19"/>
                        </a:lnTo>
                        <a:lnTo>
                          <a:pt x="10" y="4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71" name="Freeform 259"/>
                  <p:cNvSpPr>
                    <a:spLocks/>
                  </p:cNvSpPr>
                  <p:nvPr/>
                </p:nvSpPr>
                <p:spPr bwMode="auto">
                  <a:xfrm>
                    <a:off x="4167" y="2380"/>
                    <a:ext cx="14" cy="18"/>
                  </a:xfrm>
                  <a:custGeom>
                    <a:avLst/>
                    <a:gdLst>
                      <a:gd name="T0" fmla="*/ 0 w 17"/>
                      <a:gd name="T1" fmla="*/ 4 h 22"/>
                      <a:gd name="T2" fmla="*/ 2 w 17"/>
                      <a:gd name="T3" fmla="*/ 4 h 22"/>
                      <a:gd name="T4" fmla="*/ 2 w 17"/>
                      <a:gd name="T5" fmla="*/ 2 h 22"/>
                      <a:gd name="T6" fmla="*/ 6 w 17"/>
                      <a:gd name="T7" fmla="*/ 0 h 22"/>
                      <a:gd name="T8" fmla="*/ 6 w 17"/>
                      <a:gd name="T9" fmla="*/ 2 h 22"/>
                      <a:gd name="T10" fmla="*/ 8 w 17"/>
                      <a:gd name="T11" fmla="*/ 2 h 22"/>
                      <a:gd name="T12" fmla="*/ 6 w 17"/>
                      <a:gd name="T13" fmla="*/ 2 h 22"/>
                      <a:gd name="T14" fmla="*/ 6 w 17"/>
                      <a:gd name="T15" fmla="*/ 12 h 22"/>
                      <a:gd name="T16" fmla="*/ 6 w 17"/>
                      <a:gd name="T17" fmla="*/ 13 h 22"/>
                      <a:gd name="T18" fmla="*/ 8 w 17"/>
                      <a:gd name="T19" fmla="*/ 13 h 22"/>
                      <a:gd name="T20" fmla="*/ 8 w 17"/>
                      <a:gd name="T21" fmla="*/ 12 h 22"/>
                      <a:gd name="T22" fmla="*/ 11 w 17"/>
                      <a:gd name="T23" fmla="*/ 11 h 22"/>
                      <a:gd name="T24" fmla="*/ 11 w 17"/>
                      <a:gd name="T25" fmla="*/ 8 h 22"/>
                      <a:gd name="T26" fmla="*/ 11 w 17"/>
                      <a:gd name="T27" fmla="*/ 11 h 22"/>
                      <a:gd name="T28" fmla="*/ 11 w 17"/>
                      <a:gd name="T29" fmla="*/ 12 h 22"/>
                      <a:gd name="T30" fmla="*/ 8 w 17"/>
                      <a:gd name="T31" fmla="*/ 13 h 22"/>
                      <a:gd name="T32" fmla="*/ 6 w 17"/>
                      <a:gd name="T33" fmla="*/ 13 h 22"/>
                      <a:gd name="T34" fmla="*/ 6 w 17"/>
                      <a:gd name="T35" fmla="*/ 14 h 22"/>
                      <a:gd name="T36" fmla="*/ 4 w 17"/>
                      <a:gd name="T37" fmla="*/ 14 h 22"/>
                      <a:gd name="T38" fmla="*/ 4 w 17"/>
                      <a:gd name="T39" fmla="*/ 13 h 22"/>
                      <a:gd name="T40" fmla="*/ 2 w 17"/>
                      <a:gd name="T41" fmla="*/ 13 h 22"/>
                      <a:gd name="T42" fmla="*/ 2 w 17"/>
                      <a:gd name="T43" fmla="*/ 12 h 22"/>
                      <a:gd name="T44" fmla="*/ 2 w 17"/>
                      <a:gd name="T45" fmla="*/ 4 h 22"/>
                      <a:gd name="T46" fmla="*/ 0 w 17"/>
                      <a:gd name="T47" fmla="*/ 4 h 2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"/>
                      <a:gd name="T73" fmla="*/ 0 h 22"/>
                      <a:gd name="T74" fmla="*/ 17 w 17"/>
                      <a:gd name="T75" fmla="*/ 22 h 22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" h="22">
                        <a:moveTo>
                          <a:pt x="0" y="6"/>
                        </a:moveTo>
                        <a:lnTo>
                          <a:pt x="3" y="6"/>
                        </a:lnTo>
                        <a:lnTo>
                          <a:pt x="3" y="2"/>
                        </a:ln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12" y="4"/>
                        </a:lnTo>
                        <a:lnTo>
                          <a:pt x="9" y="4"/>
                        </a:lnTo>
                        <a:lnTo>
                          <a:pt x="9" y="18"/>
                        </a:lnTo>
                        <a:lnTo>
                          <a:pt x="9" y="19"/>
                        </a:lnTo>
                        <a:lnTo>
                          <a:pt x="12" y="19"/>
                        </a:lnTo>
                        <a:lnTo>
                          <a:pt x="12" y="18"/>
                        </a:lnTo>
                        <a:lnTo>
                          <a:pt x="16" y="16"/>
                        </a:lnTo>
                        <a:lnTo>
                          <a:pt x="16" y="12"/>
                        </a:lnTo>
                        <a:lnTo>
                          <a:pt x="16" y="16"/>
                        </a:lnTo>
                        <a:lnTo>
                          <a:pt x="16" y="18"/>
                        </a:lnTo>
                        <a:lnTo>
                          <a:pt x="12" y="19"/>
                        </a:lnTo>
                        <a:lnTo>
                          <a:pt x="9" y="19"/>
                        </a:lnTo>
                        <a:lnTo>
                          <a:pt x="9" y="21"/>
                        </a:lnTo>
                        <a:lnTo>
                          <a:pt x="6" y="21"/>
                        </a:lnTo>
                        <a:lnTo>
                          <a:pt x="6" y="19"/>
                        </a:lnTo>
                        <a:lnTo>
                          <a:pt x="3" y="19"/>
                        </a:lnTo>
                        <a:lnTo>
                          <a:pt x="3" y="18"/>
                        </a:lnTo>
                        <a:lnTo>
                          <a:pt x="3" y="6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72" name="Freeform 260"/>
                  <p:cNvSpPr>
                    <a:spLocks/>
                  </p:cNvSpPr>
                  <p:nvPr/>
                </p:nvSpPr>
                <p:spPr bwMode="auto">
                  <a:xfrm>
                    <a:off x="4175" y="2380"/>
                    <a:ext cx="14" cy="16"/>
                  </a:xfrm>
                  <a:custGeom>
                    <a:avLst/>
                    <a:gdLst>
                      <a:gd name="T0" fmla="*/ 11 w 17"/>
                      <a:gd name="T1" fmla="*/ 4 h 19"/>
                      <a:gd name="T2" fmla="*/ 9 w 17"/>
                      <a:gd name="T3" fmla="*/ 3 h 19"/>
                      <a:gd name="T4" fmla="*/ 9 w 17"/>
                      <a:gd name="T5" fmla="*/ 2 h 19"/>
                      <a:gd name="T6" fmla="*/ 9 w 17"/>
                      <a:gd name="T7" fmla="*/ 0 h 19"/>
                      <a:gd name="T8" fmla="*/ 7 w 17"/>
                      <a:gd name="T9" fmla="*/ 0 h 19"/>
                      <a:gd name="T10" fmla="*/ 5 w 17"/>
                      <a:gd name="T11" fmla="*/ 0 h 19"/>
                      <a:gd name="T12" fmla="*/ 5 w 17"/>
                      <a:gd name="T13" fmla="*/ 2 h 19"/>
                      <a:gd name="T14" fmla="*/ 2 w 17"/>
                      <a:gd name="T15" fmla="*/ 3 h 19"/>
                      <a:gd name="T16" fmla="*/ 2 w 17"/>
                      <a:gd name="T17" fmla="*/ 4 h 19"/>
                      <a:gd name="T18" fmla="*/ 2 w 17"/>
                      <a:gd name="T19" fmla="*/ 6 h 19"/>
                      <a:gd name="T20" fmla="*/ 2 w 17"/>
                      <a:gd name="T21" fmla="*/ 7 h 19"/>
                      <a:gd name="T22" fmla="*/ 2 w 17"/>
                      <a:gd name="T23" fmla="*/ 8 h 19"/>
                      <a:gd name="T24" fmla="*/ 2 w 17"/>
                      <a:gd name="T25" fmla="*/ 10 h 19"/>
                      <a:gd name="T26" fmla="*/ 2 w 17"/>
                      <a:gd name="T27" fmla="*/ 11 h 19"/>
                      <a:gd name="T28" fmla="*/ 5 w 17"/>
                      <a:gd name="T29" fmla="*/ 11 h 19"/>
                      <a:gd name="T30" fmla="*/ 7 w 17"/>
                      <a:gd name="T31" fmla="*/ 11 h 19"/>
                      <a:gd name="T32" fmla="*/ 9 w 17"/>
                      <a:gd name="T33" fmla="*/ 11 h 19"/>
                      <a:gd name="T34" fmla="*/ 9 w 17"/>
                      <a:gd name="T35" fmla="*/ 10 h 19"/>
                      <a:gd name="T36" fmla="*/ 11 w 17"/>
                      <a:gd name="T37" fmla="*/ 8 h 19"/>
                      <a:gd name="T38" fmla="*/ 11 w 17"/>
                      <a:gd name="T39" fmla="*/ 7 h 19"/>
                      <a:gd name="T40" fmla="*/ 11 w 17"/>
                      <a:gd name="T41" fmla="*/ 6 h 19"/>
                      <a:gd name="T42" fmla="*/ 11 w 17"/>
                      <a:gd name="T43" fmla="*/ 7 h 19"/>
                      <a:gd name="T44" fmla="*/ 11 w 17"/>
                      <a:gd name="T45" fmla="*/ 8 h 19"/>
                      <a:gd name="T46" fmla="*/ 11 w 17"/>
                      <a:gd name="T47" fmla="*/ 10 h 19"/>
                      <a:gd name="T48" fmla="*/ 9 w 17"/>
                      <a:gd name="T49" fmla="*/ 11 h 19"/>
                      <a:gd name="T50" fmla="*/ 7 w 17"/>
                      <a:gd name="T51" fmla="*/ 11 h 19"/>
                      <a:gd name="T52" fmla="*/ 7 w 17"/>
                      <a:gd name="T53" fmla="*/ 13 h 19"/>
                      <a:gd name="T54" fmla="*/ 5 w 17"/>
                      <a:gd name="T55" fmla="*/ 13 h 19"/>
                      <a:gd name="T56" fmla="*/ 2 w 17"/>
                      <a:gd name="T57" fmla="*/ 13 h 19"/>
                      <a:gd name="T58" fmla="*/ 2 w 17"/>
                      <a:gd name="T59" fmla="*/ 11 h 19"/>
                      <a:gd name="T60" fmla="*/ 0 w 17"/>
                      <a:gd name="T61" fmla="*/ 10 h 19"/>
                      <a:gd name="T62" fmla="*/ 0 w 17"/>
                      <a:gd name="T63" fmla="*/ 8 h 19"/>
                      <a:gd name="T64" fmla="*/ 0 w 17"/>
                      <a:gd name="T65" fmla="*/ 7 h 19"/>
                      <a:gd name="T66" fmla="*/ 0 w 17"/>
                      <a:gd name="T67" fmla="*/ 6 h 19"/>
                      <a:gd name="T68" fmla="*/ 2 w 17"/>
                      <a:gd name="T69" fmla="*/ 4 h 19"/>
                      <a:gd name="T70" fmla="*/ 2 w 17"/>
                      <a:gd name="T71" fmla="*/ 3 h 19"/>
                      <a:gd name="T72" fmla="*/ 2 w 17"/>
                      <a:gd name="T73" fmla="*/ 2 h 19"/>
                      <a:gd name="T74" fmla="*/ 5 w 17"/>
                      <a:gd name="T75" fmla="*/ 0 h 19"/>
                      <a:gd name="T76" fmla="*/ 7 w 17"/>
                      <a:gd name="T77" fmla="*/ 0 h 19"/>
                      <a:gd name="T78" fmla="*/ 9 w 17"/>
                      <a:gd name="T79" fmla="*/ 0 h 19"/>
                      <a:gd name="T80" fmla="*/ 11 w 17"/>
                      <a:gd name="T81" fmla="*/ 0 h 19"/>
                      <a:gd name="T82" fmla="*/ 11 w 17"/>
                      <a:gd name="T83" fmla="*/ 4 h 19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7"/>
                      <a:gd name="T127" fmla="*/ 0 h 19"/>
                      <a:gd name="T128" fmla="*/ 17 w 17"/>
                      <a:gd name="T129" fmla="*/ 19 h 19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7" h="19">
                        <a:moveTo>
                          <a:pt x="16" y="6"/>
                        </a:moveTo>
                        <a:lnTo>
                          <a:pt x="13" y="4"/>
                        </a:lnTo>
                        <a:lnTo>
                          <a:pt x="13" y="2"/>
                        </a:lnTo>
                        <a:lnTo>
                          <a:pt x="13" y="0"/>
                        </a:lnTo>
                        <a:lnTo>
                          <a:pt x="10" y="0"/>
                        </a:lnTo>
                        <a:lnTo>
                          <a:pt x="7" y="0"/>
                        </a:lnTo>
                        <a:lnTo>
                          <a:pt x="7" y="2"/>
                        </a:lnTo>
                        <a:lnTo>
                          <a:pt x="4" y="4"/>
                        </a:lnTo>
                        <a:lnTo>
                          <a:pt x="4" y="6"/>
                        </a:lnTo>
                        <a:lnTo>
                          <a:pt x="4" y="8"/>
                        </a:lnTo>
                        <a:lnTo>
                          <a:pt x="4" y="10"/>
                        </a:lnTo>
                        <a:lnTo>
                          <a:pt x="4" y="12"/>
                        </a:lnTo>
                        <a:lnTo>
                          <a:pt x="4" y="14"/>
                        </a:lnTo>
                        <a:lnTo>
                          <a:pt x="4" y="16"/>
                        </a:lnTo>
                        <a:lnTo>
                          <a:pt x="7" y="16"/>
                        </a:lnTo>
                        <a:lnTo>
                          <a:pt x="10" y="16"/>
                        </a:lnTo>
                        <a:lnTo>
                          <a:pt x="13" y="16"/>
                        </a:lnTo>
                        <a:lnTo>
                          <a:pt x="13" y="14"/>
                        </a:lnTo>
                        <a:lnTo>
                          <a:pt x="16" y="12"/>
                        </a:lnTo>
                        <a:lnTo>
                          <a:pt x="16" y="10"/>
                        </a:lnTo>
                        <a:lnTo>
                          <a:pt x="16" y="8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6" y="14"/>
                        </a:lnTo>
                        <a:lnTo>
                          <a:pt x="13" y="16"/>
                        </a:lnTo>
                        <a:lnTo>
                          <a:pt x="10" y="16"/>
                        </a:lnTo>
                        <a:lnTo>
                          <a:pt x="10" y="18"/>
                        </a:lnTo>
                        <a:lnTo>
                          <a:pt x="7" y="18"/>
                        </a:lnTo>
                        <a:lnTo>
                          <a:pt x="4" y="18"/>
                        </a:lnTo>
                        <a:lnTo>
                          <a:pt x="2" y="16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2" y="6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7" y="0"/>
                        </a:lnTo>
                        <a:lnTo>
                          <a:pt x="10" y="0"/>
                        </a:lnTo>
                        <a:lnTo>
                          <a:pt x="13" y="0"/>
                        </a:lnTo>
                        <a:lnTo>
                          <a:pt x="16" y="0"/>
                        </a:lnTo>
                        <a:lnTo>
                          <a:pt x="16" y="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73" name="Freeform 261"/>
                  <p:cNvSpPr>
                    <a:spLocks/>
                  </p:cNvSpPr>
                  <p:nvPr/>
                </p:nvSpPr>
                <p:spPr bwMode="auto">
                  <a:xfrm>
                    <a:off x="4186" y="2373"/>
                    <a:ext cx="13" cy="19"/>
                  </a:xfrm>
                  <a:custGeom>
                    <a:avLst/>
                    <a:gdLst>
                      <a:gd name="T0" fmla="*/ 0 w 17"/>
                      <a:gd name="T1" fmla="*/ 2 h 24"/>
                      <a:gd name="T2" fmla="*/ 2 w 17"/>
                      <a:gd name="T3" fmla="*/ 0 h 24"/>
                      <a:gd name="T4" fmla="*/ 2 w 17"/>
                      <a:gd name="T5" fmla="*/ 5 h 24"/>
                      <a:gd name="T6" fmla="*/ 4 w 17"/>
                      <a:gd name="T7" fmla="*/ 5 h 24"/>
                      <a:gd name="T8" fmla="*/ 4 w 17"/>
                      <a:gd name="T9" fmla="*/ 3 h 24"/>
                      <a:gd name="T10" fmla="*/ 5 w 17"/>
                      <a:gd name="T11" fmla="*/ 3 h 24"/>
                      <a:gd name="T12" fmla="*/ 5 w 17"/>
                      <a:gd name="T13" fmla="*/ 2 h 24"/>
                      <a:gd name="T14" fmla="*/ 7 w 17"/>
                      <a:gd name="T15" fmla="*/ 2 h 24"/>
                      <a:gd name="T16" fmla="*/ 8 w 17"/>
                      <a:gd name="T17" fmla="*/ 2 h 24"/>
                      <a:gd name="T18" fmla="*/ 8 w 17"/>
                      <a:gd name="T19" fmla="*/ 3 h 24"/>
                      <a:gd name="T20" fmla="*/ 9 w 17"/>
                      <a:gd name="T21" fmla="*/ 3 h 24"/>
                      <a:gd name="T22" fmla="*/ 9 w 17"/>
                      <a:gd name="T23" fmla="*/ 5 h 24"/>
                      <a:gd name="T24" fmla="*/ 9 w 17"/>
                      <a:gd name="T25" fmla="*/ 12 h 24"/>
                      <a:gd name="T26" fmla="*/ 5 w 17"/>
                      <a:gd name="T27" fmla="*/ 13 h 24"/>
                      <a:gd name="T28" fmla="*/ 7 w 17"/>
                      <a:gd name="T29" fmla="*/ 12 h 24"/>
                      <a:gd name="T30" fmla="*/ 7 w 17"/>
                      <a:gd name="T31" fmla="*/ 5 h 24"/>
                      <a:gd name="T32" fmla="*/ 7 w 17"/>
                      <a:gd name="T33" fmla="*/ 3 h 24"/>
                      <a:gd name="T34" fmla="*/ 5 w 17"/>
                      <a:gd name="T35" fmla="*/ 3 h 24"/>
                      <a:gd name="T36" fmla="*/ 4 w 17"/>
                      <a:gd name="T37" fmla="*/ 3 h 24"/>
                      <a:gd name="T38" fmla="*/ 4 w 17"/>
                      <a:gd name="T39" fmla="*/ 5 h 24"/>
                      <a:gd name="T40" fmla="*/ 4 w 17"/>
                      <a:gd name="T41" fmla="*/ 6 h 24"/>
                      <a:gd name="T42" fmla="*/ 2 w 17"/>
                      <a:gd name="T43" fmla="*/ 6 h 24"/>
                      <a:gd name="T44" fmla="*/ 2 w 17"/>
                      <a:gd name="T45" fmla="*/ 7 h 24"/>
                      <a:gd name="T46" fmla="*/ 2 w 17"/>
                      <a:gd name="T47" fmla="*/ 13 h 24"/>
                      <a:gd name="T48" fmla="*/ 4 w 17"/>
                      <a:gd name="T49" fmla="*/ 13 h 24"/>
                      <a:gd name="T50" fmla="*/ 0 w 17"/>
                      <a:gd name="T51" fmla="*/ 14 h 24"/>
                      <a:gd name="T52" fmla="*/ 2 w 17"/>
                      <a:gd name="T53" fmla="*/ 14 h 24"/>
                      <a:gd name="T54" fmla="*/ 2 w 17"/>
                      <a:gd name="T55" fmla="*/ 2 h 24"/>
                      <a:gd name="T56" fmla="*/ 0 w 17"/>
                      <a:gd name="T57" fmla="*/ 2 h 24"/>
                      <a:gd name="T58" fmla="*/ 0 w 17"/>
                      <a:gd name="T59" fmla="*/ 2 h 24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7"/>
                      <a:gd name="T91" fmla="*/ 0 h 24"/>
                      <a:gd name="T92" fmla="*/ 17 w 17"/>
                      <a:gd name="T93" fmla="*/ 24 h 24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7" h="24">
                        <a:moveTo>
                          <a:pt x="0" y="2"/>
                        </a:moveTo>
                        <a:lnTo>
                          <a:pt x="4" y="0"/>
                        </a:lnTo>
                        <a:lnTo>
                          <a:pt x="4" y="7"/>
                        </a:lnTo>
                        <a:lnTo>
                          <a:pt x="7" y="7"/>
                        </a:lnTo>
                        <a:lnTo>
                          <a:pt x="7" y="5"/>
                        </a:lnTo>
                        <a:lnTo>
                          <a:pt x="9" y="5"/>
                        </a:lnTo>
                        <a:lnTo>
                          <a:pt x="9" y="4"/>
                        </a:lnTo>
                        <a:lnTo>
                          <a:pt x="12" y="4"/>
                        </a:lnTo>
                        <a:lnTo>
                          <a:pt x="13" y="4"/>
                        </a:lnTo>
                        <a:lnTo>
                          <a:pt x="13" y="5"/>
                        </a:lnTo>
                        <a:lnTo>
                          <a:pt x="16" y="5"/>
                        </a:lnTo>
                        <a:lnTo>
                          <a:pt x="16" y="7"/>
                        </a:lnTo>
                        <a:lnTo>
                          <a:pt x="16" y="19"/>
                        </a:lnTo>
                        <a:lnTo>
                          <a:pt x="9" y="21"/>
                        </a:lnTo>
                        <a:lnTo>
                          <a:pt x="12" y="19"/>
                        </a:lnTo>
                        <a:lnTo>
                          <a:pt x="12" y="7"/>
                        </a:lnTo>
                        <a:lnTo>
                          <a:pt x="12" y="5"/>
                        </a:lnTo>
                        <a:lnTo>
                          <a:pt x="9" y="5"/>
                        </a:lnTo>
                        <a:lnTo>
                          <a:pt x="7" y="5"/>
                        </a:lnTo>
                        <a:lnTo>
                          <a:pt x="7" y="7"/>
                        </a:lnTo>
                        <a:lnTo>
                          <a:pt x="7" y="9"/>
                        </a:lnTo>
                        <a:lnTo>
                          <a:pt x="4" y="9"/>
                        </a:lnTo>
                        <a:lnTo>
                          <a:pt x="4" y="11"/>
                        </a:lnTo>
                        <a:lnTo>
                          <a:pt x="4" y="21"/>
                        </a:lnTo>
                        <a:lnTo>
                          <a:pt x="7" y="21"/>
                        </a:lnTo>
                        <a:lnTo>
                          <a:pt x="0" y="23"/>
                        </a:lnTo>
                        <a:lnTo>
                          <a:pt x="2" y="23"/>
                        </a:ln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74" name="Freeform 262"/>
                  <p:cNvSpPr>
                    <a:spLocks/>
                  </p:cNvSpPr>
                  <p:nvPr/>
                </p:nvSpPr>
                <p:spPr bwMode="auto">
                  <a:xfrm>
                    <a:off x="4209" y="2365"/>
                    <a:ext cx="13" cy="19"/>
                  </a:xfrm>
                  <a:custGeom>
                    <a:avLst/>
                    <a:gdLst>
                      <a:gd name="T0" fmla="*/ 0 w 17"/>
                      <a:gd name="T1" fmla="*/ 5 h 24"/>
                      <a:gd name="T2" fmla="*/ 2 w 17"/>
                      <a:gd name="T3" fmla="*/ 4 h 24"/>
                      <a:gd name="T4" fmla="*/ 2 w 17"/>
                      <a:gd name="T5" fmla="*/ 2 h 24"/>
                      <a:gd name="T6" fmla="*/ 4 w 17"/>
                      <a:gd name="T7" fmla="*/ 2 h 24"/>
                      <a:gd name="T8" fmla="*/ 4 w 17"/>
                      <a:gd name="T9" fmla="*/ 2 h 24"/>
                      <a:gd name="T10" fmla="*/ 5 w 17"/>
                      <a:gd name="T11" fmla="*/ 2 h 24"/>
                      <a:gd name="T12" fmla="*/ 5 w 17"/>
                      <a:gd name="T13" fmla="*/ 0 h 24"/>
                      <a:gd name="T14" fmla="*/ 7 w 17"/>
                      <a:gd name="T15" fmla="*/ 0 h 24"/>
                      <a:gd name="T16" fmla="*/ 7 w 17"/>
                      <a:gd name="T17" fmla="*/ 13 h 24"/>
                      <a:gd name="T18" fmla="*/ 9 w 17"/>
                      <a:gd name="T19" fmla="*/ 13 h 24"/>
                      <a:gd name="T20" fmla="*/ 2 w 17"/>
                      <a:gd name="T21" fmla="*/ 14 h 24"/>
                      <a:gd name="T22" fmla="*/ 4 w 17"/>
                      <a:gd name="T23" fmla="*/ 13 h 24"/>
                      <a:gd name="T24" fmla="*/ 4 w 17"/>
                      <a:gd name="T25" fmla="*/ 2 h 24"/>
                      <a:gd name="T26" fmla="*/ 2 w 17"/>
                      <a:gd name="T27" fmla="*/ 4 h 24"/>
                      <a:gd name="T28" fmla="*/ 0 w 17"/>
                      <a:gd name="T29" fmla="*/ 5 h 2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7"/>
                      <a:gd name="T46" fmla="*/ 0 h 24"/>
                      <a:gd name="T47" fmla="*/ 17 w 17"/>
                      <a:gd name="T48" fmla="*/ 24 h 2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7" h="24">
                        <a:moveTo>
                          <a:pt x="0" y="8"/>
                        </a:moveTo>
                        <a:lnTo>
                          <a:pt x="3" y="6"/>
                        </a:lnTo>
                        <a:lnTo>
                          <a:pt x="3" y="4"/>
                        </a:lnTo>
                        <a:lnTo>
                          <a:pt x="7" y="4"/>
                        </a:lnTo>
                        <a:lnTo>
                          <a:pt x="7" y="2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12" y="0"/>
                        </a:lnTo>
                        <a:lnTo>
                          <a:pt x="12" y="21"/>
                        </a:lnTo>
                        <a:lnTo>
                          <a:pt x="16" y="21"/>
                        </a:lnTo>
                        <a:lnTo>
                          <a:pt x="3" y="23"/>
                        </a:lnTo>
                        <a:lnTo>
                          <a:pt x="7" y="21"/>
                        </a:lnTo>
                        <a:lnTo>
                          <a:pt x="7" y="4"/>
                        </a:lnTo>
                        <a:lnTo>
                          <a:pt x="3" y="6"/>
                        </a:lnTo>
                        <a:lnTo>
                          <a:pt x="0" y="8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75" name="Freeform 263"/>
                  <p:cNvSpPr>
                    <a:spLocks/>
                  </p:cNvSpPr>
                  <p:nvPr/>
                </p:nvSpPr>
                <p:spPr bwMode="auto">
                  <a:xfrm>
                    <a:off x="4216" y="2362"/>
                    <a:ext cx="14" cy="19"/>
                  </a:xfrm>
                  <a:custGeom>
                    <a:avLst/>
                    <a:gdLst>
                      <a:gd name="T0" fmla="*/ 7 w 17"/>
                      <a:gd name="T1" fmla="*/ 8 h 24"/>
                      <a:gd name="T2" fmla="*/ 8 w 17"/>
                      <a:gd name="T3" fmla="*/ 9 h 24"/>
                      <a:gd name="T4" fmla="*/ 8 w 17"/>
                      <a:gd name="T5" fmla="*/ 11 h 24"/>
                      <a:gd name="T6" fmla="*/ 7 w 17"/>
                      <a:gd name="T7" fmla="*/ 13 h 24"/>
                      <a:gd name="T8" fmla="*/ 4 w 17"/>
                      <a:gd name="T9" fmla="*/ 13 h 24"/>
                      <a:gd name="T10" fmla="*/ 2 w 17"/>
                      <a:gd name="T11" fmla="*/ 12 h 24"/>
                      <a:gd name="T12" fmla="*/ 2 w 17"/>
                      <a:gd name="T13" fmla="*/ 10 h 24"/>
                      <a:gd name="T14" fmla="*/ 4 w 17"/>
                      <a:gd name="T15" fmla="*/ 9 h 24"/>
                      <a:gd name="T16" fmla="*/ 6 w 17"/>
                      <a:gd name="T17" fmla="*/ 8 h 24"/>
                      <a:gd name="T18" fmla="*/ 4 w 17"/>
                      <a:gd name="T19" fmla="*/ 0 h 24"/>
                      <a:gd name="T20" fmla="*/ 2 w 17"/>
                      <a:gd name="T21" fmla="*/ 2 h 24"/>
                      <a:gd name="T22" fmla="*/ 2 w 17"/>
                      <a:gd name="T23" fmla="*/ 2 h 24"/>
                      <a:gd name="T24" fmla="*/ 2 w 17"/>
                      <a:gd name="T25" fmla="*/ 5 h 24"/>
                      <a:gd name="T26" fmla="*/ 2 w 17"/>
                      <a:gd name="T27" fmla="*/ 8 h 24"/>
                      <a:gd name="T28" fmla="*/ 4 w 17"/>
                      <a:gd name="T29" fmla="*/ 8 h 24"/>
                      <a:gd name="T30" fmla="*/ 2 w 17"/>
                      <a:gd name="T31" fmla="*/ 9 h 24"/>
                      <a:gd name="T32" fmla="*/ 2 w 17"/>
                      <a:gd name="T33" fmla="*/ 10 h 24"/>
                      <a:gd name="T34" fmla="*/ 0 w 17"/>
                      <a:gd name="T35" fmla="*/ 12 h 24"/>
                      <a:gd name="T36" fmla="*/ 2 w 17"/>
                      <a:gd name="T37" fmla="*/ 14 h 24"/>
                      <a:gd name="T38" fmla="*/ 4 w 17"/>
                      <a:gd name="T39" fmla="*/ 14 h 24"/>
                      <a:gd name="T40" fmla="*/ 7 w 17"/>
                      <a:gd name="T41" fmla="*/ 13 h 24"/>
                      <a:gd name="T42" fmla="*/ 10 w 17"/>
                      <a:gd name="T43" fmla="*/ 12 h 24"/>
                      <a:gd name="T44" fmla="*/ 11 w 17"/>
                      <a:gd name="T45" fmla="*/ 11 h 24"/>
                      <a:gd name="T46" fmla="*/ 11 w 17"/>
                      <a:gd name="T47" fmla="*/ 9 h 24"/>
                      <a:gd name="T48" fmla="*/ 10 w 17"/>
                      <a:gd name="T49" fmla="*/ 8 h 24"/>
                      <a:gd name="T50" fmla="*/ 8 w 17"/>
                      <a:gd name="T51" fmla="*/ 6 h 24"/>
                      <a:gd name="T52" fmla="*/ 8 w 17"/>
                      <a:gd name="T53" fmla="*/ 6 h 24"/>
                      <a:gd name="T54" fmla="*/ 10 w 17"/>
                      <a:gd name="T55" fmla="*/ 5 h 24"/>
                      <a:gd name="T56" fmla="*/ 11 w 17"/>
                      <a:gd name="T57" fmla="*/ 2 h 24"/>
                      <a:gd name="T58" fmla="*/ 10 w 17"/>
                      <a:gd name="T59" fmla="*/ 2 h 24"/>
                      <a:gd name="T60" fmla="*/ 8 w 17"/>
                      <a:gd name="T61" fmla="*/ 0 h 24"/>
                      <a:gd name="T62" fmla="*/ 6 w 17"/>
                      <a:gd name="T63" fmla="*/ 0 h 24"/>
                      <a:gd name="T64" fmla="*/ 7 w 17"/>
                      <a:gd name="T65" fmla="*/ 2 h 24"/>
                      <a:gd name="T66" fmla="*/ 8 w 17"/>
                      <a:gd name="T67" fmla="*/ 2 h 24"/>
                      <a:gd name="T68" fmla="*/ 8 w 17"/>
                      <a:gd name="T69" fmla="*/ 5 h 24"/>
                      <a:gd name="T70" fmla="*/ 7 w 17"/>
                      <a:gd name="T71" fmla="*/ 6 h 24"/>
                      <a:gd name="T72" fmla="*/ 4 w 17"/>
                      <a:gd name="T73" fmla="*/ 8 h 24"/>
                      <a:gd name="T74" fmla="*/ 2 w 17"/>
                      <a:gd name="T75" fmla="*/ 6 h 24"/>
                      <a:gd name="T76" fmla="*/ 2 w 17"/>
                      <a:gd name="T77" fmla="*/ 4 h 24"/>
                      <a:gd name="T78" fmla="*/ 4 w 17"/>
                      <a:gd name="T79" fmla="*/ 2 h 24"/>
                      <a:gd name="T80" fmla="*/ 6 w 17"/>
                      <a:gd name="T81" fmla="*/ 2 h 24"/>
                      <a:gd name="T82" fmla="*/ 6 w 17"/>
                      <a:gd name="T83" fmla="*/ 8 h 24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7"/>
                      <a:gd name="T127" fmla="*/ 0 h 24"/>
                      <a:gd name="T128" fmla="*/ 17 w 17"/>
                      <a:gd name="T129" fmla="*/ 24 h 24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7" h="24">
                        <a:moveTo>
                          <a:pt x="8" y="12"/>
                        </a:moveTo>
                        <a:lnTo>
                          <a:pt x="10" y="12"/>
                        </a:lnTo>
                        <a:lnTo>
                          <a:pt x="12" y="12"/>
                        </a:lnTo>
                        <a:lnTo>
                          <a:pt x="12" y="14"/>
                        </a:lnTo>
                        <a:lnTo>
                          <a:pt x="12" y="16"/>
                        </a:lnTo>
                        <a:lnTo>
                          <a:pt x="12" y="18"/>
                        </a:lnTo>
                        <a:lnTo>
                          <a:pt x="12" y="19"/>
                        </a:lnTo>
                        <a:lnTo>
                          <a:pt x="10" y="21"/>
                        </a:lnTo>
                        <a:lnTo>
                          <a:pt x="8" y="21"/>
                        </a:lnTo>
                        <a:lnTo>
                          <a:pt x="6" y="21"/>
                        </a:lnTo>
                        <a:lnTo>
                          <a:pt x="4" y="21"/>
                        </a:lnTo>
                        <a:lnTo>
                          <a:pt x="4" y="19"/>
                        </a:lnTo>
                        <a:lnTo>
                          <a:pt x="4" y="18"/>
                        </a:lnTo>
                        <a:lnTo>
                          <a:pt x="4" y="16"/>
                        </a:lnTo>
                        <a:lnTo>
                          <a:pt x="4" y="14"/>
                        </a:lnTo>
                        <a:lnTo>
                          <a:pt x="6" y="14"/>
                        </a:lnTo>
                        <a:lnTo>
                          <a:pt x="6" y="12"/>
                        </a:lnTo>
                        <a:lnTo>
                          <a:pt x="8" y="1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4" y="2"/>
                        </a:lnTo>
                        <a:lnTo>
                          <a:pt x="4" y="4"/>
                        </a:lnTo>
                        <a:lnTo>
                          <a:pt x="2" y="4"/>
                        </a:lnTo>
                        <a:lnTo>
                          <a:pt x="2" y="6"/>
                        </a:lnTo>
                        <a:lnTo>
                          <a:pt x="2" y="8"/>
                        </a:lnTo>
                        <a:lnTo>
                          <a:pt x="2" y="10"/>
                        </a:lnTo>
                        <a:lnTo>
                          <a:pt x="2" y="12"/>
                        </a:lnTo>
                        <a:lnTo>
                          <a:pt x="4" y="12"/>
                        </a:lnTo>
                        <a:lnTo>
                          <a:pt x="6" y="12"/>
                        </a:lnTo>
                        <a:lnTo>
                          <a:pt x="4" y="12"/>
                        </a:lnTo>
                        <a:lnTo>
                          <a:pt x="4" y="14"/>
                        </a:lnTo>
                        <a:lnTo>
                          <a:pt x="2" y="14"/>
                        </a:lnTo>
                        <a:lnTo>
                          <a:pt x="2" y="16"/>
                        </a:lnTo>
                        <a:lnTo>
                          <a:pt x="0" y="18"/>
                        </a:lnTo>
                        <a:lnTo>
                          <a:pt x="0" y="19"/>
                        </a:lnTo>
                        <a:lnTo>
                          <a:pt x="2" y="21"/>
                        </a:lnTo>
                        <a:lnTo>
                          <a:pt x="2" y="23"/>
                        </a:lnTo>
                        <a:lnTo>
                          <a:pt x="4" y="23"/>
                        </a:lnTo>
                        <a:lnTo>
                          <a:pt x="6" y="23"/>
                        </a:lnTo>
                        <a:lnTo>
                          <a:pt x="8" y="23"/>
                        </a:lnTo>
                        <a:lnTo>
                          <a:pt x="10" y="21"/>
                        </a:lnTo>
                        <a:lnTo>
                          <a:pt x="12" y="21"/>
                        </a:lnTo>
                        <a:lnTo>
                          <a:pt x="14" y="19"/>
                        </a:lnTo>
                        <a:lnTo>
                          <a:pt x="14" y="18"/>
                        </a:lnTo>
                        <a:lnTo>
                          <a:pt x="16" y="18"/>
                        </a:lnTo>
                        <a:lnTo>
                          <a:pt x="16" y="16"/>
                        </a:lnTo>
                        <a:lnTo>
                          <a:pt x="16" y="14"/>
                        </a:lnTo>
                        <a:lnTo>
                          <a:pt x="16" y="12"/>
                        </a:lnTo>
                        <a:lnTo>
                          <a:pt x="14" y="12"/>
                        </a:lnTo>
                        <a:lnTo>
                          <a:pt x="14" y="10"/>
                        </a:lnTo>
                        <a:lnTo>
                          <a:pt x="12" y="10"/>
                        </a:lnTo>
                        <a:lnTo>
                          <a:pt x="10" y="10"/>
                        </a:lnTo>
                        <a:lnTo>
                          <a:pt x="12" y="10"/>
                        </a:lnTo>
                        <a:lnTo>
                          <a:pt x="12" y="8"/>
                        </a:lnTo>
                        <a:lnTo>
                          <a:pt x="14" y="8"/>
                        </a:lnTo>
                        <a:lnTo>
                          <a:pt x="14" y="6"/>
                        </a:lnTo>
                        <a:lnTo>
                          <a:pt x="16" y="4"/>
                        </a:lnTo>
                        <a:lnTo>
                          <a:pt x="16" y="2"/>
                        </a:lnTo>
                        <a:lnTo>
                          <a:pt x="14" y="2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10" y="0"/>
                        </a:lnTo>
                        <a:lnTo>
                          <a:pt x="8" y="0"/>
                        </a:lnTo>
                        <a:lnTo>
                          <a:pt x="10" y="0"/>
                        </a:lnTo>
                        <a:lnTo>
                          <a:pt x="10" y="2"/>
                        </a:lnTo>
                        <a:lnTo>
                          <a:pt x="12" y="2"/>
                        </a:lnTo>
                        <a:lnTo>
                          <a:pt x="12" y="4"/>
                        </a:lnTo>
                        <a:lnTo>
                          <a:pt x="12" y="6"/>
                        </a:lnTo>
                        <a:lnTo>
                          <a:pt x="12" y="8"/>
                        </a:lnTo>
                        <a:lnTo>
                          <a:pt x="10" y="8"/>
                        </a:lnTo>
                        <a:lnTo>
                          <a:pt x="10" y="10"/>
                        </a:lnTo>
                        <a:lnTo>
                          <a:pt x="8" y="10"/>
                        </a:lnTo>
                        <a:lnTo>
                          <a:pt x="6" y="12"/>
                        </a:lnTo>
                        <a:lnTo>
                          <a:pt x="6" y="10"/>
                        </a:lnTo>
                        <a:lnTo>
                          <a:pt x="4" y="10"/>
                        </a:lnTo>
                        <a:lnTo>
                          <a:pt x="4" y="8"/>
                        </a:lnTo>
                        <a:lnTo>
                          <a:pt x="4" y="6"/>
                        </a:lnTo>
                        <a:lnTo>
                          <a:pt x="4" y="4"/>
                        </a:lnTo>
                        <a:lnTo>
                          <a:pt x="6" y="4"/>
                        </a:lnTo>
                        <a:lnTo>
                          <a:pt x="6" y="2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8" y="12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76" name="Freeform 264"/>
                  <p:cNvSpPr>
                    <a:spLocks/>
                  </p:cNvSpPr>
                  <p:nvPr/>
                </p:nvSpPr>
                <p:spPr bwMode="auto">
                  <a:xfrm>
                    <a:off x="4230" y="2358"/>
                    <a:ext cx="14" cy="19"/>
                  </a:xfrm>
                  <a:custGeom>
                    <a:avLst/>
                    <a:gdLst>
                      <a:gd name="T0" fmla="*/ 4 w 17"/>
                      <a:gd name="T1" fmla="*/ 1 h 24"/>
                      <a:gd name="T2" fmla="*/ 6 w 17"/>
                      <a:gd name="T3" fmla="*/ 1 h 24"/>
                      <a:gd name="T4" fmla="*/ 7 w 17"/>
                      <a:gd name="T5" fmla="*/ 1 h 24"/>
                      <a:gd name="T6" fmla="*/ 7 w 17"/>
                      <a:gd name="T7" fmla="*/ 2 h 24"/>
                      <a:gd name="T8" fmla="*/ 7 w 17"/>
                      <a:gd name="T9" fmla="*/ 3 h 24"/>
                      <a:gd name="T10" fmla="*/ 7 w 17"/>
                      <a:gd name="T11" fmla="*/ 5 h 24"/>
                      <a:gd name="T12" fmla="*/ 7 w 17"/>
                      <a:gd name="T13" fmla="*/ 7 h 24"/>
                      <a:gd name="T14" fmla="*/ 7 w 17"/>
                      <a:gd name="T15" fmla="*/ 8 h 24"/>
                      <a:gd name="T16" fmla="*/ 7 w 17"/>
                      <a:gd name="T17" fmla="*/ 10 h 24"/>
                      <a:gd name="T18" fmla="*/ 7 w 17"/>
                      <a:gd name="T19" fmla="*/ 10 h 24"/>
                      <a:gd name="T20" fmla="*/ 7 w 17"/>
                      <a:gd name="T21" fmla="*/ 12 h 24"/>
                      <a:gd name="T22" fmla="*/ 6 w 17"/>
                      <a:gd name="T23" fmla="*/ 13 h 24"/>
                      <a:gd name="T24" fmla="*/ 6 w 17"/>
                      <a:gd name="T25" fmla="*/ 14 h 24"/>
                      <a:gd name="T26" fmla="*/ 4 w 17"/>
                      <a:gd name="T27" fmla="*/ 14 h 24"/>
                      <a:gd name="T28" fmla="*/ 2 w 17"/>
                      <a:gd name="T29" fmla="*/ 14 h 24"/>
                      <a:gd name="T30" fmla="*/ 2 w 17"/>
                      <a:gd name="T31" fmla="*/ 13 h 24"/>
                      <a:gd name="T32" fmla="*/ 2 w 17"/>
                      <a:gd name="T33" fmla="*/ 12 h 24"/>
                      <a:gd name="T34" fmla="*/ 1 w 17"/>
                      <a:gd name="T35" fmla="*/ 10 h 24"/>
                      <a:gd name="T36" fmla="*/ 1 w 17"/>
                      <a:gd name="T37" fmla="*/ 8 h 24"/>
                      <a:gd name="T38" fmla="*/ 1 w 17"/>
                      <a:gd name="T39" fmla="*/ 6 h 24"/>
                      <a:gd name="T40" fmla="*/ 2 w 17"/>
                      <a:gd name="T41" fmla="*/ 5 h 24"/>
                      <a:gd name="T42" fmla="*/ 2 w 17"/>
                      <a:gd name="T43" fmla="*/ 3 h 24"/>
                      <a:gd name="T44" fmla="*/ 2 w 17"/>
                      <a:gd name="T45" fmla="*/ 2 h 24"/>
                      <a:gd name="T46" fmla="*/ 2 w 17"/>
                      <a:gd name="T47" fmla="*/ 1 h 24"/>
                      <a:gd name="T48" fmla="*/ 4 w 17"/>
                      <a:gd name="T49" fmla="*/ 1 h 24"/>
                      <a:gd name="T50" fmla="*/ 4 w 17"/>
                      <a:gd name="T51" fmla="*/ 0 h 24"/>
                      <a:gd name="T52" fmla="*/ 2 w 17"/>
                      <a:gd name="T53" fmla="*/ 1 h 24"/>
                      <a:gd name="T54" fmla="*/ 1 w 17"/>
                      <a:gd name="T55" fmla="*/ 2 h 24"/>
                      <a:gd name="T56" fmla="*/ 1 w 17"/>
                      <a:gd name="T57" fmla="*/ 3 h 24"/>
                      <a:gd name="T58" fmla="*/ 0 w 17"/>
                      <a:gd name="T59" fmla="*/ 5 h 24"/>
                      <a:gd name="T60" fmla="*/ 0 w 17"/>
                      <a:gd name="T61" fmla="*/ 6 h 24"/>
                      <a:gd name="T62" fmla="*/ 0 w 17"/>
                      <a:gd name="T63" fmla="*/ 7 h 24"/>
                      <a:gd name="T64" fmla="*/ 0 w 17"/>
                      <a:gd name="T65" fmla="*/ 8 h 24"/>
                      <a:gd name="T66" fmla="*/ 0 w 17"/>
                      <a:gd name="T67" fmla="*/ 10 h 24"/>
                      <a:gd name="T68" fmla="*/ 0 w 17"/>
                      <a:gd name="T69" fmla="*/ 12 h 24"/>
                      <a:gd name="T70" fmla="*/ 0 w 17"/>
                      <a:gd name="T71" fmla="*/ 13 h 24"/>
                      <a:gd name="T72" fmla="*/ 1 w 17"/>
                      <a:gd name="T73" fmla="*/ 13 h 24"/>
                      <a:gd name="T74" fmla="*/ 1 w 17"/>
                      <a:gd name="T75" fmla="*/ 14 h 24"/>
                      <a:gd name="T76" fmla="*/ 2 w 17"/>
                      <a:gd name="T77" fmla="*/ 14 h 24"/>
                      <a:gd name="T78" fmla="*/ 4 w 17"/>
                      <a:gd name="T79" fmla="*/ 14 h 24"/>
                      <a:gd name="T80" fmla="*/ 6 w 17"/>
                      <a:gd name="T81" fmla="*/ 14 h 24"/>
                      <a:gd name="T82" fmla="*/ 7 w 17"/>
                      <a:gd name="T83" fmla="*/ 13 h 24"/>
                      <a:gd name="T84" fmla="*/ 7 w 17"/>
                      <a:gd name="T85" fmla="*/ 12 h 24"/>
                      <a:gd name="T86" fmla="*/ 9 w 17"/>
                      <a:gd name="T87" fmla="*/ 12 h 24"/>
                      <a:gd name="T88" fmla="*/ 9 w 17"/>
                      <a:gd name="T89" fmla="*/ 10 h 24"/>
                      <a:gd name="T90" fmla="*/ 11 w 17"/>
                      <a:gd name="T91" fmla="*/ 10 h 24"/>
                      <a:gd name="T92" fmla="*/ 11 w 17"/>
                      <a:gd name="T93" fmla="*/ 7 h 24"/>
                      <a:gd name="T94" fmla="*/ 11 w 17"/>
                      <a:gd name="T95" fmla="*/ 6 h 24"/>
                      <a:gd name="T96" fmla="*/ 11 w 17"/>
                      <a:gd name="T97" fmla="*/ 5 h 24"/>
                      <a:gd name="T98" fmla="*/ 11 w 17"/>
                      <a:gd name="T99" fmla="*/ 3 h 24"/>
                      <a:gd name="T100" fmla="*/ 9 w 17"/>
                      <a:gd name="T101" fmla="*/ 2 h 24"/>
                      <a:gd name="T102" fmla="*/ 9 w 17"/>
                      <a:gd name="T103" fmla="*/ 1 h 24"/>
                      <a:gd name="T104" fmla="*/ 7 w 17"/>
                      <a:gd name="T105" fmla="*/ 1 h 24"/>
                      <a:gd name="T106" fmla="*/ 7 w 17"/>
                      <a:gd name="T107" fmla="*/ 0 h 24"/>
                      <a:gd name="T108" fmla="*/ 6 w 17"/>
                      <a:gd name="T109" fmla="*/ 0 h 24"/>
                      <a:gd name="T110" fmla="*/ 4 w 17"/>
                      <a:gd name="T111" fmla="*/ 0 h 24"/>
                      <a:gd name="T112" fmla="*/ 4 w 17"/>
                      <a:gd name="T113" fmla="*/ 1 h 24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17"/>
                      <a:gd name="T172" fmla="*/ 0 h 24"/>
                      <a:gd name="T173" fmla="*/ 17 w 17"/>
                      <a:gd name="T174" fmla="*/ 24 h 24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17" h="24">
                        <a:moveTo>
                          <a:pt x="6" y="1"/>
                        </a:moveTo>
                        <a:lnTo>
                          <a:pt x="8" y="1"/>
                        </a:lnTo>
                        <a:lnTo>
                          <a:pt x="11" y="1"/>
                        </a:lnTo>
                        <a:lnTo>
                          <a:pt x="11" y="3"/>
                        </a:lnTo>
                        <a:lnTo>
                          <a:pt x="11" y="5"/>
                        </a:lnTo>
                        <a:lnTo>
                          <a:pt x="11" y="7"/>
                        </a:lnTo>
                        <a:lnTo>
                          <a:pt x="11" y="11"/>
                        </a:lnTo>
                        <a:lnTo>
                          <a:pt x="11" y="13"/>
                        </a:lnTo>
                        <a:lnTo>
                          <a:pt x="11" y="15"/>
                        </a:lnTo>
                        <a:lnTo>
                          <a:pt x="11" y="17"/>
                        </a:lnTo>
                        <a:lnTo>
                          <a:pt x="11" y="19"/>
                        </a:lnTo>
                        <a:lnTo>
                          <a:pt x="8" y="21"/>
                        </a:lnTo>
                        <a:lnTo>
                          <a:pt x="8" y="23"/>
                        </a:lnTo>
                        <a:lnTo>
                          <a:pt x="6" y="23"/>
                        </a:lnTo>
                        <a:lnTo>
                          <a:pt x="3" y="23"/>
                        </a:lnTo>
                        <a:lnTo>
                          <a:pt x="3" y="21"/>
                        </a:lnTo>
                        <a:lnTo>
                          <a:pt x="3" y="19"/>
                        </a:lnTo>
                        <a:lnTo>
                          <a:pt x="1" y="15"/>
                        </a:lnTo>
                        <a:lnTo>
                          <a:pt x="1" y="13"/>
                        </a:lnTo>
                        <a:lnTo>
                          <a:pt x="1" y="9"/>
                        </a:lnTo>
                        <a:lnTo>
                          <a:pt x="3" y="7"/>
                        </a:lnTo>
                        <a:lnTo>
                          <a:pt x="3" y="5"/>
                        </a:lnTo>
                        <a:lnTo>
                          <a:pt x="3" y="3"/>
                        </a:lnTo>
                        <a:lnTo>
                          <a:pt x="3" y="1"/>
                        </a:lnTo>
                        <a:lnTo>
                          <a:pt x="6" y="1"/>
                        </a:lnTo>
                        <a:lnTo>
                          <a:pt x="6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1" y="5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  <a:lnTo>
                          <a:pt x="0" y="13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0" y="21"/>
                        </a:lnTo>
                        <a:lnTo>
                          <a:pt x="1" y="21"/>
                        </a:lnTo>
                        <a:lnTo>
                          <a:pt x="1" y="23"/>
                        </a:lnTo>
                        <a:lnTo>
                          <a:pt x="3" y="23"/>
                        </a:lnTo>
                        <a:lnTo>
                          <a:pt x="6" y="23"/>
                        </a:lnTo>
                        <a:lnTo>
                          <a:pt x="8" y="23"/>
                        </a:lnTo>
                        <a:lnTo>
                          <a:pt x="11" y="21"/>
                        </a:lnTo>
                        <a:lnTo>
                          <a:pt x="11" y="19"/>
                        </a:lnTo>
                        <a:lnTo>
                          <a:pt x="13" y="19"/>
                        </a:lnTo>
                        <a:lnTo>
                          <a:pt x="13" y="17"/>
                        </a:lnTo>
                        <a:lnTo>
                          <a:pt x="16" y="15"/>
                        </a:lnTo>
                        <a:lnTo>
                          <a:pt x="16" y="11"/>
                        </a:lnTo>
                        <a:lnTo>
                          <a:pt x="16" y="9"/>
                        </a:lnTo>
                        <a:lnTo>
                          <a:pt x="16" y="7"/>
                        </a:lnTo>
                        <a:lnTo>
                          <a:pt x="16" y="5"/>
                        </a:lnTo>
                        <a:lnTo>
                          <a:pt x="13" y="3"/>
                        </a:lnTo>
                        <a:lnTo>
                          <a:pt x="13" y="1"/>
                        </a:lnTo>
                        <a:lnTo>
                          <a:pt x="11" y="1"/>
                        </a:lnTo>
                        <a:lnTo>
                          <a:pt x="11" y="0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6" y="1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77" name="Freeform 265"/>
                  <p:cNvSpPr>
                    <a:spLocks/>
                  </p:cNvSpPr>
                  <p:nvPr/>
                </p:nvSpPr>
                <p:spPr bwMode="auto">
                  <a:xfrm>
                    <a:off x="4016" y="2464"/>
                    <a:ext cx="18" cy="19"/>
                  </a:xfrm>
                  <a:custGeom>
                    <a:avLst/>
                    <a:gdLst>
                      <a:gd name="T0" fmla="*/ 14 w 22"/>
                      <a:gd name="T1" fmla="*/ 0 h 24"/>
                      <a:gd name="T2" fmla="*/ 0 w 22"/>
                      <a:gd name="T3" fmla="*/ 5 h 24"/>
                      <a:gd name="T4" fmla="*/ 0 w 22"/>
                      <a:gd name="T5" fmla="*/ 14 h 24"/>
                      <a:gd name="T6" fmla="*/ 2 w 22"/>
                      <a:gd name="T7" fmla="*/ 14 h 24"/>
                      <a:gd name="T8" fmla="*/ 5 w 22"/>
                      <a:gd name="T9" fmla="*/ 14 h 24"/>
                      <a:gd name="T10" fmla="*/ 10 w 22"/>
                      <a:gd name="T11" fmla="*/ 13 h 24"/>
                      <a:gd name="T12" fmla="*/ 10 w 22"/>
                      <a:gd name="T13" fmla="*/ 12 h 24"/>
                      <a:gd name="T14" fmla="*/ 13 w 22"/>
                      <a:gd name="T15" fmla="*/ 12 h 24"/>
                      <a:gd name="T16" fmla="*/ 13 w 22"/>
                      <a:gd name="T17" fmla="*/ 10 h 24"/>
                      <a:gd name="T18" fmla="*/ 14 w 22"/>
                      <a:gd name="T19" fmla="*/ 10 h 24"/>
                      <a:gd name="T20" fmla="*/ 14 w 22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2"/>
                      <a:gd name="T34" fmla="*/ 0 h 24"/>
                      <a:gd name="T35" fmla="*/ 22 w 22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2" h="24">
                        <a:moveTo>
                          <a:pt x="21" y="0"/>
                        </a:moveTo>
                        <a:lnTo>
                          <a:pt x="0" y="7"/>
                        </a:lnTo>
                        <a:lnTo>
                          <a:pt x="0" y="23"/>
                        </a:lnTo>
                        <a:lnTo>
                          <a:pt x="3" y="23"/>
                        </a:lnTo>
                        <a:lnTo>
                          <a:pt x="7" y="23"/>
                        </a:lnTo>
                        <a:lnTo>
                          <a:pt x="15" y="21"/>
                        </a:lnTo>
                        <a:lnTo>
                          <a:pt x="15" y="19"/>
                        </a:lnTo>
                        <a:lnTo>
                          <a:pt x="19" y="19"/>
                        </a:lnTo>
                        <a:lnTo>
                          <a:pt x="19" y="17"/>
                        </a:lnTo>
                        <a:lnTo>
                          <a:pt x="21" y="17"/>
                        </a:lnTo>
                        <a:lnTo>
                          <a:pt x="21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78" name="Freeform 266"/>
                  <p:cNvSpPr>
                    <a:spLocks/>
                  </p:cNvSpPr>
                  <p:nvPr/>
                </p:nvSpPr>
                <p:spPr bwMode="auto">
                  <a:xfrm>
                    <a:off x="4055" y="2451"/>
                    <a:ext cx="18" cy="19"/>
                  </a:xfrm>
                  <a:custGeom>
                    <a:avLst/>
                    <a:gdLst>
                      <a:gd name="T0" fmla="*/ 14 w 22"/>
                      <a:gd name="T1" fmla="*/ 0 h 24"/>
                      <a:gd name="T2" fmla="*/ 0 w 22"/>
                      <a:gd name="T3" fmla="*/ 5 h 24"/>
                      <a:gd name="T4" fmla="*/ 0 w 22"/>
                      <a:gd name="T5" fmla="*/ 14 h 24"/>
                      <a:gd name="T6" fmla="*/ 2 w 22"/>
                      <a:gd name="T7" fmla="*/ 13 h 24"/>
                      <a:gd name="T8" fmla="*/ 2 w 22"/>
                      <a:gd name="T9" fmla="*/ 14 h 24"/>
                      <a:gd name="T10" fmla="*/ 4 w 22"/>
                      <a:gd name="T11" fmla="*/ 13 h 24"/>
                      <a:gd name="T12" fmla="*/ 4 w 22"/>
                      <a:gd name="T13" fmla="*/ 14 h 24"/>
                      <a:gd name="T14" fmla="*/ 9 w 22"/>
                      <a:gd name="T15" fmla="*/ 13 h 24"/>
                      <a:gd name="T16" fmla="*/ 9 w 22"/>
                      <a:gd name="T17" fmla="*/ 12 h 24"/>
                      <a:gd name="T18" fmla="*/ 12 w 22"/>
                      <a:gd name="T19" fmla="*/ 12 h 24"/>
                      <a:gd name="T20" fmla="*/ 12 w 22"/>
                      <a:gd name="T21" fmla="*/ 11 h 24"/>
                      <a:gd name="T22" fmla="*/ 14 w 22"/>
                      <a:gd name="T23" fmla="*/ 10 h 24"/>
                      <a:gd name="T24" fmla="*/ 14 w 22"/>
                      <a:gd name="T25" fmla="*/ 0 h 2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2"/>
                      <a:gd name="T40" fmla="*/ 0 h 24"/>
                      <a:gd name="T41" fmla="*/ 22 w 22"/>
                      <a:gd name="T42" fmla="*/ 24 h 2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2" h="24">
                        <a:moveTo>
                          <a:pt x="21" y="0"/>
                        </a:moveTo>
                        <a:lnTo>
                          <a:pt x="0" y="8"/>
                        </a:lnTo>
                        <a:lnTo>
                          <a:pt x="0" y="23"/>
                        </a:lnTo>
                        <a:lnTo>
                          <a:pt x="4" y="21"/>
                        </a:lnTo>
                        <a:lnTo>
                          <a:pt x="4" y="23"/>
                        </a:lnTo>
                        <a:lnTo>
                          <a:pt x="6" y="21"/>
                        </a:lnTo>
                        <a:lnTo>
                          <a:pt x="6" y="23"/>
                        </a:lnTo>
                        <a:lnTo>
                          <a:pt x="14" y="21"/>
                        </a:lnTo>
                        <a:lnTo>
                          <a:pt x="14" y="19"/>
                        </a:lnTo>
                        <a:lnTo>
                          <a:pt x="18" y="19"/>
                        </a:lnTo>
                        <a:lnTo>
                          <a:pt x="18" y="18"/>
                        </a:lnTo>
                        <a:lnTo>
                          <a:pt x="21" y="16"/>
                        </a:lnTo>
                        <a:lnTo>
                          <a:pt x="21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79" name="Freeform 267"/>
                  <p:cNvSpPr>
                    <a:spLocks/>
                  </p:cNvSpPr>
                  <p:nvPr/>
                </p:nvSpPr>
                <p:spPr bwMode="auto">
                  <a:xfrm>
                    <a:off x="4094" y="2439"/>
                    <a:ext cx="17" cy="19"/>
                  </a:xfrm>
                  <a:custGeom>
                    <a:avLst/>
                    <a:gdLst>
                      <a:gd name="T0" fmla="*/ 12 w 22"/>
                      <a:gd name="T1" fmla="*/ 0 h 24"/>
                      <a:gd name="T2" fmla="*/ 0 w 22"/>
                      <a:gd name="T3" fmla="*/ 4 h 24"/>
                      <a:gd name="T4" fmla="*/ 0 w 22"/>
                      <a:gd name="T5" fmla="*/ 14 h 24"/>
                      <a:gd name="T6" fmla="*/ 2 w 22"/>
                      <a:gd name="T7" fmla="*/ 13 h 24"/>
                      <a:gd name="T8" fmla="*/ 2 w 22"/>
                      <a:gd name="T9" fmla="*/ 14 h 24"/>
                      <a:gd name="T10" fmla="*/ 5 w 22"/>
                      <a:gd name="T11" fmla="*/ 13 h 24"/>
                      <a:gd name="T12" fmla="*/ 5 w 22"/>
                      <a:gd name="T13" fmla="*/ 14 h 24"/>
                      <a:gd name="T14" fmla="*/ 9 w 22"/>
                      <a:gd name="T15" fmla="*/ 13 h 24"/>
                      <a:gd name="T16" fmla="*/ 9 w 22"/>
                      <a:gd name="T17" fmla="*/ 12 h 24"/>
                      <a:gd name="T18" fmla="*/ 10 w 22"/>
                      <a:gd name="T19" fmla="*/ 10 h 24"/>
                      <a:gd name="T20" fmla="*/ 12 w 22"/>
                      <a:gd name="T21" fmla="*/ 10 h 24"/>
                      <a:gd name="T22" fmla="*/ 12 w 22"/>
                      <a:gd name="T23" fmla="*/ 0 h 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2"/>
                      <a:gd name="T37" fmla="*/ 0 h 24"/>
                      <a:gd name="T38" fmla="*/ 22 w 22"/>
                      <a:gd name="T39" fmla="*/ 24 h 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2" h="24">
                        <a:moveTo>
                          <a:pt x="21" y="0"/>
                        </a:moveTo>
                        <a:lnTo>
                          <a:pt x="0" y="6"/>
                        </a:lnTo>
                        <a:lnTo>
                          <a:pt x="0" y="23"/>
                        </a:lnTo>
                        <a:lnTo>
                          <a:pt x="4" y="21"/>
                        </a:lnTo>
                        <a:lnTo>
                          <a:pt x="4" y="23"/>
                        </a:lnTo>
                        <a:lnTo>
                          <a:pt x="8" y="21"/>
                        </a:lnTo>
                        <a:lnTo>
                          <a:pt x="8" y="23"/>
                        </a:lnTo>
                        <a:lnTo>
                          <a:pt x="15" y="21"/>
                        </a:lnTo>
                        <a:lnTo>
                          <a:pt x="15" y="19"/>
                        </a:lnTo>
                        <a:lnTo>
                          <a:pt x="17" y="17"/>
                        </a:lnTo>
                        <a:lnTo>
                          <a:pt x="21" y="15"/>
                        </a:lnTo>
                        <a:lnTo>
                          <a:pt x="21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80" name="Freeform 268"/>
                  <p:cNvSpPr>
                    <a:spLocks/>
                  </p:cNvSpPr>
                  <p:nvPr/>
                </p:nvSpPr>
                <p:spPr bwMode="auto">
                  <a:xfrm>
                    <a:off x="4134" y="2425"/>
                    <a:ext cx="17" cy="21"/>
                  </a:xfrm>
                  <a:custGeom>
                    <a:avLst/>
                    <a:gdLst>
                      <a:gd name="T0" fmla="*/ 12 w 22"/>
                      <a:gd name="T1" fmla="*/ 0 h 26"/>
                      <a:gd name="T2" fmla="*/ 0 w 22"/>
                      <a:gd name="T3" fmla="*/ 5 h 26"/>
                      <a:gd name="T4" fmla="*/ 0 w 22"/>
                      <a:gd name="T5" fmla="*/ 15 h 26"/>
                      <a:gd name="T6" fmla="*/ 2 w 22"/>
                      <a:gd name="T7" fmla="*/ 15 h 26"/>
                      <a:gd name="T8" fmla="*/ 4 w 22"/>
                      <a:gd name="T9" fmla="*/ 15 h 26"/>
                      <a:gd name="T10" fmla="*/ 4 w 22"/>
                      <a:gd name="T11" fmla="*/ 16 h 26"/>
                      <a:gd name="T12" fmla="*/ 8 w 22"/>
                      <a:gd name="T13" fmla="*/ 14 h 26"/>
                      <a:gd name="T14" fmla="*/ 10 w 22"/>
                      <a:gd name="T15" fmla="*/ 12 h 26"/>
                      <a:gd name="T16" fmla="*/ 10 w 22"/>
                      <a:gd name="T17" fmla="*/ 11 h 26"/>
                      <a:gd name="T18" fmla="*/ 12 w 22"/>
                      <a:gd name="T19" fmla="*/ 11 h 26"/>
                      <a:gd name="T20" fmla="*/ 12 w 22"/>
                      <a:gd name="T21" fmla="*/ 0 h 2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2"/>
                      <a:gd name="T34" fmla="*/ 0 h 26"/>
                      <a:gd name="T35" fmla="*/ 22 w 22"/>
                      <a:gd name="T36" fmla="*/ 26 h 2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2" h="26">
                        <a:moveTo>
                          <a:pt x="21" y="0"/>
                        </a:moveTo>
                        <a:lnTo>
                          <a:pt x="0" y="7"/>
                        </a:lnTo>
                        <a:lnTo>
                          <a:pt x="0" y="23"/>
                        </a:lnTo>
                        <a:lnTo>
                          <a:pt x="2" y="23"/>
                        </a:lnTo>
                        <a:lnTo>
                          <a:pt x="6" y="23"/>
                        </a:lnTo>
                        <a:lnTo>
                          <a:pt x="6" y="25"/>
                        </a:lnTo>
                        <a:lnTo>
                          <a:pt x="13" y="21"/>
                        </a:lnTo>
                        <a:lnTo>
                          <a:pt x="17" y="19"/>
                        </a:lnTo>
                        <a:lnTo>
                          <a:pt x="17" y="17"/>
                        </a:lnTo>
                        <a:lnTo>
                          <a:pt x="21" y="17"/>
                        </a:lnTo>
                        <a:lnTo>
                          <a:pt x="21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81" name="Freeform 269"/>
                  <p:cNvSpPr>
                    <a:spLocks/>
                  </p:cNvSpPr>
                  <p:nvPr/>
                </p:nvSpPr>
                <p:spPr bwMode="auto">
                  <a:xfrm>
                    <a:off x="4172" y="2412"/>
                    <a:ext cx="18" cy="20"/>
                  </a:xfrm>
                  <a:custGeom>
                    <a:avLst/>
                    <a:gdLst>
                      <a:gd name="T0" fmla="*/ 14 w 22"/>
                      <a:gd name="T1" fmla="*/ 0 h 24"/>
                      <a:gd name="T2" fmla="*/ 0 w 22"/>
                      <a:gd name="T3" fmla="*/ 6 h 24"/>
                      <a:gd name="T4" fmla="*/ 0 w 22"/>
                      <a:gd name="T5" fmla="*/ 16 h 24"/>
                      <a:gd name="T6" fmla="*/ 2 w 22"/>
                      <a:gd name="T7" fmla="*/ 15 h 24"/>
                      <a:gd name="T8" fmla="*/ 2 w 22"/>
                      <a:gd name="T9" fmla="*/ 16 h 24"/>
                      <a:gd name="T10" fmla="*/ 5 w 22"/>
                      <a:gd name="T11" fmla="*/ 16 h 24"/>
                      <a:gd name="T12" fmla="*/ 10 w 22"/>
                      <a:gd name="T13" fmla="*/ 15 h 24"/>
                      <a:gd name="T14" fmla="*/ 10 w 22"/>
                      <a:gd name="T15" fmla="*/ 14 h 24"/>
                      <a:gd name="T16" fmla="*/ 11 w 22"/>
                      <a:gd name="T17" fmla="*/ 14 h 24"/>
                      <a:gd name="T18" fmla="*/ 11 w 22"/>
                      <a:gd name="T19" fmla="*/ 13 h 24"/>
                      <a:gd name="T20" fmla="*/ 14 w 22"/>
                      <a:gd name="T21" fmla="*/ 13 h 24"/>
                      <a:gd name="T22" fmla="*/ 14 w 22"/>
                      <a:gd name="T23" fmla="*/ 0 h 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2"/>
                      <a:gd name="T37" fmla="*/ 0 h 24"/>
                      <a:gd name="T38" fmla="*/ 22 w 22"/>
                      <a:gd name="T39" fmla="*/ 24 h 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2" h="24">
                        <a:moveTo>
                          <a:pt x="21" y="0"/>
                        </a:moveTo>
                        <a:lnTo>
                          <a:pt x="0" y="8"/>
                        </a:lnTo>
                        <a:lnTo>
                          <a:pt x="0" y="23"/>
                        </a:lnTo>
                        <a:lnTo>
                          <a:pt x="4" y="22"/>
                        </a:lnTo>
                        <a:lnTo>
                          <a:pt x="4" y="23"/>
                        </a:lnTo>
                        <a:lnTo>
                          <a:pt x="7" y="23"/>
                        </a:lnTo>
                        <a:lnTo>
                          <a:pt x="15" y="22"/>
                        </a:lnTo>
                        <a:lnTo>
                          <a:pt x="15" y="20"/>
                        </a:lnTo>
                        <a:lnTo>
                          <a:pt x="17" y="20"/>
                        </a:lnTo>
                        <a:lnTo>
                          <a:pt x="17" y="18"/>
                        </a:lnTo>
                        <a:lnTo>
                          <a:pt x="21" y="18"/>
                        </a:lnTo>
                        <a:lnTo>
                          <a:pt x="21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82" name="Freeform 270"/>
                  <p:cNvSpPr>
                    <a:spLocks/>
                  </p:cNvSpPr>
                  <p:nvPr/>
                </p:nvSpPr>
                <p:spPr bwMode="auto">
                  <a:xfrm>
                    <a:off x="4212" y="2400"/>
                    <a:ext cx="18" cy="20"/>
                  </a:xfrm>
                  <a:custGeom>
                    <a:avLst/>
                    <a:gdLst>
                      <a:gd name="T0" fmla="*/ 14 w 22"/>
                      <a:gd name="T1" fmla="*/ 0 h 24"/>
                      <a:gd name="T2" fmla="*/ 0 w 22"/>
                      <a:gd name="T3" fmla="*/ 6 h 24"/>
                      <a:gd name="T4" fmla="*/ 0 w 22"/>
                      <a:gd name="T5" fmla="*/ 16 h 24"/>
                      <a:gd name="T6" fmla="*/ 1 w 22"/>
                      <a:gd name="T7" fmla="*/ 15 h 24"/>
                      <a:gd name="T8" fmla="*/ 1 w 22"/>
                      <a:gd name="T9" fmla="*/ 16 h 24"/>
                      <a:gd name="T10" fmla="*/ 3 w 22"/>
                      <a:gd name="T11" fmla="*/ 15 h 24"/>
                      <a:gd name="T12" fmla="*/ 3 w 22"/>
                      <a:gd name="T13" fmla="*/ 16 h 24"/>
                      <a:gd name="T14" fmla="*/ 9 w 22"/>
                      <a:gd name="T15" fmla="*/ 15 h 24"/>
                      <a:gd name="T16" fmla="*/ 9 w 22"/>
                      <a:gd name="T17" fmla="*/ 13 h 24"/>
                      <a:gd name="T18" fmla="*/ 11 w 22"/>
                      <a:gd name="T19" fmla="*/ 13 h 24"/>
                      <a:gd name="T20" fmla="*/ 11 w 22"/>
                      <a:gd name="T21" fmla="*/ 12 h 24"/>
                      <a:gd name="T22" fmla="*/ 14 w 22"/>
                      <a:gd name="T23" fmla="*/ 11 h 24"/>
                      <a:gd name="T24" fmla="*/ 14 w 22"/>
                      <a:gd name="T25" fmla="*/ 0 h 2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2"/>
                      <a:gd name="T40" fmla="*/ 0 h 24"/>
                      <a:gd name="T41" fmla="*/ 22 w 22"/>
                      <a:gd name="T42" fmla="*/ 24 h 2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2" h="24">
                        <a:moveTo>
                          <a:pt x="21" y="0"/>
                        </a:moveTo>
                        <a:lnTo>
                          <a:pt x="0" y="8"/>
                        </a:lnTo>
                        <a:lnTo>
                          <a:pt x="0" y="23"/>
                        </a:lnTo>
                        <a:lnTo>
                          <a:pt x="1" y="21"/>
                        </a:lnTo>
                        <a:lnTo>
                          <a:pt x="1" y="23"/>
                        </a:lnTo>
                        <a:lnTo>
                          <a:pt x="5" y="21"/>
                        </a:lnTo>
                        <a:lnTo>
                          <a:pt x="5" y="23"/>
                        </a:lnTo>
                        <a:lnTo>
                          <a:pt x="13" y="21"/>
                        </a:lnTo>
                        <a:lnTo>
                          <a:pt x="13" y="19"/>
                        </a:lnTo>
                        <a:lnTo>
                          <a:pt x="17" y="19"/>
                        </a:lnTo>
                        <a:lnTo>
                          <a:pt x="17" y="17"/>
                        </a:lnTo>
                        <a:lnTo>
                          <a:pt x="21" y="15"/>
                        </a:lnTo>
                        <a:lnTo>
                          <a:pt x="21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83" name="Freeform 271"/>
                  <p:cNvSpPr>
                    <a:spLocks/>
                  </p:cNvSpPr>
                  <p:nvPr/>
                </p:nvSpPr>
                <p:spPr bwMode="auto">
                  <a:xfrm>
                    <a:off x="4250" y="2388"/>
                    <a:ext cx="17" cy="20"/>
                  </a:xfrm>
                  <a:custGeom>
                    <a:avLst/>
                    <a:gdLst>
                      <a:gd name="T0" fmla="*/ 12 w 22"/>
                      <a:gd name="T1" fmla="*/ 0 h 24"/>
                      <a:gd name="T2" fmla="*/ 0 w 22"/>
                      <a:gd name="T3" fmla="*/ 4 h 24"/>
                      <a:gd name="T4" fmla="*/ 0 w 22"/>
                      <a:gd name="T5" fmla="*/ 16 h 24"/>
                      <a:gd name="T6" fmla="*/ 2 w 22"/>
                      <a:gd name="T7" fmla="*/ 15 h 24"/>
                      <a:gd name="T8" fmla="*/ 2 w 22"/>
                      <a:gd name="T9" fmla="*/ 16 h 24"/>
                      <a:gd name="T10" fmla="*/ 5 w 22"/>
                      <a:gd name="T11" fmla="*/ 15 h 24"/>
                      <a:gd name="T12" fmla="*/ 5 w 22"/>
                      <a:gd name="T13" fmla="*/ 16 h 24"/>
                      <a:gd name="T14" fmla="*/ 9 w 22"/>
                      <a:gd name="T15" fmla="*/ 15 h 24"/>
                      <a:gd name="T16" fmla="*/ 9 w 22"/>
                      <a:gd name="T17" fmla="*/ 13 h 24"/>
                      <a:gd name="T18" fmla="*/ 11 w 22"/>
                      <a:gd name="T19" fmla="*/ 12 h 24"/>
                      <a:gd name="T20" fmla="*/ 12 w 22"/>
                      <a:gd name="T21" fmla="*/ 11 h 24"/>
                      <a:gd name="T22" fmla="*/ 12 w 22"/>
                      <a:gd name="T23" fmla="*/ 0 h 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2"/>
                      <a:gd name="T37" fmla="*/ 0 h 24"/>
                      <a:gd name="T38" fmla="*/ 22 w 22"/>
                      <a:gd name="T39" fmla="*/ 24 h 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2" h="24">
                        <a:moveTo>
                          <a:pt x="21" y="0"/>
                        </a:moveTo>
                        <a:lnTo>
                          <a:pt x="0" y="6"/>
                        </a:lnTo>
                        <a:lnTo>
                          <a:pt x="0" y="23"/>
                        </a:lnTo>
                        <a:lnTo>
                          <a:pt x="4" y="21"/>
                        </a:lnTo>
                        <a:lnTo>
                          <a:pt x="4" y="23"/>
                        </a:lnTo>
                        <a:lnTo>
                          <a:pt x="8" y="21"/>
                        </a:lnTo>
                        <a:lnTo>
                          <a:pt x="8" y="23"/>
                        </a:lnTo>
                        <a:lnTo>
                          <a:pt x="14" y="21"/>
                        </a:lnTo>
                        <a:lnTo>
                          <a:pt x="14" y="19"/>
                        </a:lnTo>
                        <a:lnTo>
                          <a:pt x="18" y="17"/>
                        </a:lnTo>
                        <a:lnTo>
                          <a:pt x="21" y="15"/>
                        </a:lnTo>
                        <a:lnTo>
                          <a:pt x="21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84" name="Freeform 272"/>
                  <p:cNvSpPr>
                    <a:spLocks/>
                  </p:cNvSpPr>
                  <p:nvPr/>
                </p:nvSpPr>
                <p:spPr bwMode="auto">
                  <a:xfrm>
                    <a:off x="4288" y="2375"/>
                    <a:ext cx="18" cy="21"/>
                  </a:xfrm>
                  <a:custGeom>
                    <a:avLst/>
                    <a:gdLst>
                      <a:gd name="T0" fmla="*/ 14 w 22"/>
                      <a:gd name="T1" fmla="*/ 0 h 26"/>
                      <a:gd name="T2" fmla="*/ 0 w 22"/>
                      <a:gd name="T3" fmla="*/ 5 h 26"/>
                      <a:gd name="T4" fmla="*/ 0 w 22"/>
                      <a:gd name="T5" fmla="*/ 15 h 26"/>
                      <a:gd name="T6" fmla="*/ 2 w 22"/>
                      <a:gd name="T7" fmla="*/ 15 h 26"/>
                      <a:gd name="T8" fmla="*/ 6 w 22"/>
                      <a:gd name="T9" fmla="*/ 15 h 26"/>
                      <a:gd name="T10" fmla="*/ 6 w 22"/>
                      <a:gd name="T11" fmla="*/ 16 h 26"/>
                      <a:gd name="T12" fmla="*/ 11 w 22"/>
                      <a:gd name="T13" fmla="*/ 14 h 26"/>
                      <a:gd name="T14" fmla="*/ 13 w 22"/>
                      <a:gd name="T15" fmla="*/ 12 h 26"/>
                      <a:gd name="T16" fmla="*/ 13 w 22"/>
                      <a:gd name="T17" fmla="*/ 11 h 26"/>
                      <a:gd name="T18" fmla="*/ 14 w 22"/>
                      <a:gd name="T19" fmla="*/ 11 h 26"/>
                      <a:gd name="T20" fmla="*/ 14 w 22"/>
                      <a:gd name="T21" fmla="*/ 0 h 2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2"/>
                      <a:gd name="T34" fmla="*/ 0 h 26"/>
                      <a:gd name="T35" fmla="*/ 22 w 22"/>
                      <a:gd name="T36" fmla="*/ 26 h 2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2" h="26">
                        <a:moveTo>
                          <a:pt x="21" y="0"/>
                        </a:moveTo>
                        <a:lnTo>
                          <a:pt x="0" y="7"/>
                        </a:lnTo>
                        <a:lnTo>
                          <a:pt x="0" y="23"/>
                        </a:lnTo>
                        <a:lnTo>
                          <a:pt x="4" y="23"/>
                        </a:lnTo>
                        <a:lnTo>
                          <a:pt x="8" y="23"/>
                        </a:lnTo>
                        <a:lnTo>
                          <a:pt x="8" y="25"/>
                        </a:lnTo>
                        <a:lnTo>
                          <a:pt x="16" y="21"/>
                        </a:lnTo>
                        <a:lnTo>
                          <a:pt x="19" y="19"/>
                        </a:lnTo>
                        <a:lnTo>
                          <a:pt x="19" y="17"/>
                        </a:lnTo>
                        <a:lnTo>
                          <a:pt x="21" y="17"/>
                        </a:lnTo>
                        <a:lnTo>
                          <a:pt x="21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85" name="Freeform 273"/>
                  <p:cNvSpPr>
                    <a:spLocks/>
                  </p:cNvSpPr>
                  <p:nvPr/>
                </p:nvSpPr>
                <p:spPr bwMode="auto">
                  <a:xfrm>
                    <a:off x="4016" y="2496"/>
                    <a:ext cx="14" cy="19"/>
                  </a:xfrm>
                  <a:custGeom>
                    <a:avLst/>
                    <a:gdLst>
                      <a:gd name="T0" fmla="*/ 10 w 18"/>
                      <a:gd name="T1" fmla="*/ 10 h 24"/>
                      <a:gd name="T2" fmla="*/ 10 w 18"/>
                      <a:gd name="T3" fmla="*/ 0 h 24"/>
                      <a:gd name="T4" fmla="*/ 0 w 18"/>
                      <a:gd name="T5" fmla="*/ 4 h 24"/>
                      <a:gd name="T6" fmla="*/ 0 w 18"/>
                      <a:gd name="T7" fmla="*/ 14 h 24"/>
                      <a:gd name="T8" fmla="*/ 10 w 18"/>
                      <a:gd name="T9" fmla="*/ 1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4"/>
                      <a:gd name="T17" fmla="*/ 18 w 18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4">
                        <a:moveTo>
                          <a:pt x="17" y="17"/>
                        </a:moveTo>
                        <a:lnTo>
                          <a:pt x="17" y="0"/>
                        </a:lnTo>
                        <a:lnTo>
                          <a:pt x="0" y="6"/>
                        </a:lnTo>
                        <a:lnTo>
                          <a:pt x="0" y="23"/>
                        </a:lnTo>
                        <a:lnTo>
                          <a:pt x="17" y="17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86" name="Freeform 274"/>
                  <p:cNvSpPr>
                    <a:spLocks/>
                  </p:cNvSpPr>
                  <p:nvPr/>
                </p:nvSpPr>
                <p:spPr bwMode="auto">
                  <a:xfrm>
                    <a:off x="4031" y="2491"/>
                    <a:ext cx="15" cy="19"/>
                  </a:xfrm>
                  <a:custGeom>
                    <a:avLst/>
                    <a:gdLst>
                      <a:gd name="T0" fmla="*/ 12 w 18"/>
                      <a:gd name="T1" fmla="*/ 10 h 24"/>
                      <a:gd name="T2" fmla="*/ 12 w 18"/>
                      <a:gd name="T3" fmla="*/ 0 h 24"/>
                      <a:gd name="T4" fmla="*/ 0 w 18"/>
                      <a:gd name="T5" fmla="*/ 4 h 24"/>
                      <a:gd name="T6" fmla="*/ 0 w 18"/>
                      <a:gd name="T7" fmla="*/ 14 h 24"/>
                      <a:gd name="T8" fmla="*/ 12 w 18"/>
                      <a:gd name="T9" fmla="*/ 1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4"/>
                      <a:gd name="T17" fmla="*/ 18 w 18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4">
                        <a:moveTo>
                          <a:pt x="17" y="17"/>
                        </a:moveTo>
                        <a:lnTo>
                          <a:pt x="17" y="0"/>
                        </a:lnTo>
                        <a:lnTo>
                          <a:pt x="0" y="6"/>
                        </a:lnTo>
                        <a:lnTo>
                          <a:pt x="0" y="23"/>
                        </a:lnTo>
                        <a:lnTo>
                          <a:pt x="17" y="17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87" name="Freeform 275"/>
                  <p:cNvSpPr>
                    <a:spLocks/>
                  </p:cNvSpPr>
                  <p:nvPr/>
                </p:nvSpPr>
                <p:spPr bwMode="auto">
                  <a:xfrm>
                    <a:off x="4020" y="2503"/>
                    <a:ext cx="14" cy="13"/>
                  </a:xfrm>
                  <a:custGeom>
                    <a:avLst/>
                    <a:gdLst>
                      <a:gd name="T0" fmla="*/ 3 w 17"/>
                      <a:gd name="T1" fmla="*/ 9 h 17"/>
                      <a:gd name="T2" fmla="*/ 7 w 17"/>
                      <a:gd name="T3" fmla="*/ 9 h 17"/>
                      <a:gd name="T4" fmla="*/ 7 w 17"/>
                      <a:gd name="T5" fmla="*/ 5 h 17"/>
                      <a:gd name="T6" fmla="*/ 11 w 17"/>
                      <a:gd name="T7" fmla="*/ 5 h 17"/>
                      <a:gd name="T8" fmla="*/ 7 w 17"/>
                      <a:gd name="T9" fmla="*/ 0 h 17"/>
                      <a:gd name="T10" fmla="*/ 3 w 17"/>
                      <a:gd name="T11" fmla="*/ 0 h 17"/>
                      <a:gd name="T12" fmla="*/ 3 w 17"/>
                      <a:gd name="T13" fmla="*/ 5 h 17"/>
                      <a:gd name="T14" fmla="*/ 0 w 17"/>
                      <a:gd name="T15" fmla="*/ 5 h 17"/>
                      <a:gd name="T16" fmla="*/ 0 w 17"/>
                      <a:gd name="T17" fmla="*/ 9 h 17"/>
                      <a:gd name="T18" fmla="*/ 3 w 17"/>
                      <a:gd name="T19" fmla="*/ 9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"/>
                      <a:gd name="T31" fmla="*/ 0 h 17"/>
                      <a:gd name="T32" fmla="*/ 17 w 17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" h="17">
                        <a:moveTo>
                          <a:pt x="5" y="16"/>
                        </a:moveTo>
                        <a:lnTo>
                          <a:pt x="10" y="16"/>
                        </a:lnTo>
                        <a:lnTo>
                          <a:pt x="10" y="8"/>
                        </a:lnTo>
                        <a:lnTo>
                          <a:pt x="16" y="8"/>
                        </a:lnTo>
                        <a:lnTo>
                          <a:pt x="10" y="0"/>
                        </a:lnTo>
                        <a:lnTo>
                          <a:pt x="5" y="0"/>
                        </a:lnTo>
                        <a:lnTo>
                          <a:pt x="5" y="8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5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88" name="Freeform 276"/>
                  <p:cNvSpPr>
                    <a:spLocks/>
                  </p:cNvSpPr>
                  <p:nvPr/>
                </p:nvSpPr>
                <p:spPr bwMode="auto">
                  <a:xfrm>
                    <a:off x="4035" y="2499"/>
                    <a:ext cx="14" cy="13"/>
                  </a:xfrm>
                  <a:custGeom>
                    <a:avLst/>
                    <a:gdLst>
                      <a:gd name="T0" fmla="*/ 3 w 17"/>
                      <a:gd name="T1" fmla="*/ 9 h 17"/>
                      <a:gd name="T2" fmla="*/ 7 w 17"/>
                      <a:gd name="T3" fmla="*/ 9 h 17"/>
                      <a:gd name="T4" fmla="*/ 7 w 17"/>
                      <a:gd name="T5" fmla="*/ 6 h 17"/>
                      <a:gd name="T6" fmla="*/ 11 w 17"/>
                      <a:gd name="T7" fmla="*/ 6 h 17"/>
                      <a:gd name="T8" fmla="*/ 11 w 17"/>
                      <a:gd name="T9" fmla="*/ 0 h 17"/>
                      <a:gd name="T10" fmla="*/ 7 w 17"/>
                      <a:gd name="T11" fmla="*/ 0 h 17"/>
                      <a:gd name="T12" fmla="*/ 3 w 17"/>
                      <a:gd name="T13" fmla="*/ 0 h 17"/>
                      <a:gd name="T14" fmla="*/ 0 w 17"/>
                      <a:gd name="T15" fmla="*/ 6 h 17"/>
                      <a:gd name="T16" fmla="*/ 0 w 17"/>
                      <a:gd name="T17" fmla="*/ 9 h 17"/>
                      <a:gd name="T18" fmla="*/ 3 w 17"/>
                      <a:gd name="T19" fmla="*/ 9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"/>
                      <a:gd name="T31" fmla="*/ 0 h 17"/>
                      <a:gd name="T32" fmla="*/ 17 w 17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" h="17">
                        <a:moveTo>
                          <a:pt x="5" y="16"/>
                        </a:moveTo>
                        <a:lnTo>
                          <a:pt x="10" y="16"/>
                        </a:lnTo>
                        <a:lnTo>
                          <a:pt x="10" y="10"/>
                        </a:lnTo>
                        <a:lnTo>
                          <a:pt x="16" y="10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lnTo>
                          <a:pt x="5" y="0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5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89" name="Freeform 277"/>
                  <p:cNvSpPr>
                    <a:spLocks/>
                  </p:cNvSpPr>
                  <p:nvPr/>
                </p:nvSpPr>
                <p:spPr bwMode="auto">
                  <a:xfrm>
                    <a:off x="4054" y="2484"/>
                    <a:ext cx="15" cy="18"/>
                  </a:xfrm>
                  <a:custGeom>
                    <a:avLst/>
                    <a:gdLst>
                      <a:gd name="T0" fmla="*/ 11 w 19"/>
                      <a:gd name="T1" fmla="*/ 10 h 23"/>
                      <a:gd name="T2" fmla="*/ 11 w 19"/>
                      <a:gd name="T3" fmla="*/ 0 h 23"/>
                      <a:gd name="T4" fmla="*/ 0 w 19"/>
                      <a:gd name="T5" fmla="*/ 3 h 23"/>
                      <a:gd name="T6" fmla="*/ 0 w 19"/>
                      <a:gd name="T7" fmla="*/ 13 h 23"/>
                      <a:gd name="T8" fmla="*/ 11 w 19"/>
                      <a:gd name="T9" fmla="*/ 1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23"/>
                      <a:gd name="T17" fmla="*/ 19 w 19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23">
                        <a:moveTo>
                          <a:pt x="18" y="17"/>
                        </a:moveTo>
                        <a:lnTo>
                          <a:pt x="18" y="0"/>
                        </a:lnTo>
                        <a:lnTo>
                          <a:pt x="0" y="5"/>
                        </a:lnTo>
                        <a:lnTo>
                          <a:pt x="0" y="22"/>
                        </a:lnTo>
                        <a:lnTo>
                          <a:pt x="18" y="17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90" name="Freeform 278"/>
                  <p:cNvSpPr>
                    <a:spLocks/>
                  </p:cNvSpPr>
                  <p:nvPr/>
                </p:nvSpPr>
                <p:spPr bwMode="auto">
                  <a:xfrm>
                    <a:off x="4070" y="2479"/>
                    <a:ext cx="14" cy="17"/>
                  </a:xfrm>
                  <a:custGeom>
                    <a:avLst/>
                    <a:gdLst>
                      <a:gd name="T0" fmla="*/ 10 w 18"/>
                      <a:gd name="T1" fmla="*/ 9 h 22"/>
                      <a:gd name="T2" fmla="*/ 10 w 18"/>
                      <a:gd name="T3" fmla="*/ 0 h 22"/>
                      <a:gd name="T4" fmla="*/ 0 w 18"/>
                      <a:gd name="T5" fmla="*/ 4 h 22"/>
                      <a:gd name="T6" fmla="*/ 0 w 18"/>
                      <a:gd name="T7" fmla="*/ 12 h 22"/>
                      <a:gd name="T8" fmla="*/ 10 w 18"/>
                      <a:gd name="T9" fmla="*/ 9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2"/>
                      <a:gd name="T17" fmla="*/ 18 w 18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2">
                        <a:moveTo>
                          <a:pt x="17" y="15"/>
                        </a:moveTo>
                        <a:lnTo>
                          <a:pt x="17" y="0"/>
                        </a:lnTo>
                        <a:lnTo>
                          <a:pt x="0" y="6"/>
                        </a:lnTo>
                        <a:lnTo>
                          <a:pt x="0" y="21"/>
                        </a:lnTo>
                        <a:lnTo>
                          <a:pt x="17" y="15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91" name="Freeform 279"/>
                  <p:cNvSpPr>
                    <a:spLocks/>
                  </p:cNvSpPr>
                  <p:nvPr/>
                </p:nvSpPr>
                <p:spPr bwMode="auto">
                  <a:xfrm>
                    <a:off x="4060" y="2491"/>
                    <a:ext cx="14" cy="13"/>
                  </a:xfrm>
                  <a:custGeom>
                    <a:avLst/>
                    <a:gdLst>
                      <a:gd name="T0" fmla="*/ 6 w 17"/>
                      <a:gd name="T1" fmla="*/ 9 h 17"/>
                      <a:gd name="T2" fmla="*/ 11 w 17"/>
                      <a:gd name="T3" fmla="*/ 5 h 17"/>
                      <a:gd name="T4" fmla="*/ 11 w 17"/>
                      <a:gd name="T5" fmla="*/ 0 h 17"/>
                      <a:gd name="T6" fmla="*/ 6 w 17"/>
                      <a:gd name="T7" fmla="*/ 0 h 17"/>
                      <a:gd name="T8" fmla="*/ 0 w 17"/>
                      <a:gd name="T9" fmla="*/ 0 h 17"/>
                      <a:gd name="T10" fmla="*/ 0 w 17"/>
                      <a:gd name="T11" fmla="*/ 5 h 17"/>
                      <a:gd name="T12" fmla="*/ 0 w 17"/>
                      <a:gd name="T13" fmla="*/ 9 h 17"/>
                      <a:gd name="T14" fmla="*/ 6 w 17"/>
                      <a:gd name="T15" fmla="*/ 9 h 1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"/>
                      <a:gd name="T25" fmla="*/ 0 h 17"/>
                      <a:gd name="T26" fmla="*/ 17 w 17"/>
                      <a:gd name="T27" fmla="*/ 17 h 1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" h="17">
                        <a:moveTo>
                          <a:pt x="8" y="16"/>
                        </a:move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92" name="Freeform 280"/>
                  <p:cNvSpPr>
                    <a:spLocks/>
                  </p:cNvSpPr>
                  <p:nvPr/>
                </p:nvSpPr>
                <p:spPr bwMode="auto">
                  <a:xfrm>
                    <a:off x="4075" y="2484"/>
                    <a:ext cx="14" cy="14"/>
                  </a:xfrm>
                  <a:custGeom>
                    <a:avLst/>
                    <a:gdLst>
                      <a:gd name="T0" fmla="*/ 6 w 17"/>
                      <a:gd name="T1" fmla="*/ 11 h 17"/>
                      <a:gd name="T2" fmla="*/ 6 w 17"/>
                      <a:gd name="T3" fmla="*/ 7 h 17"/>
                      <a:gd name="T4" fmla="*/ 11 w 17"/>
                      <a:gd name="T5" fmla="*/ 7 h 17"/>
                      <a:gd name="T6" fmla="*/ 11 w 17"/>
                      <a:gd name="T7" fmla="*/ 3 h 17"/>
                      <a:gd name="T8" fmla="*/ 6 w 17"/>
                      <a:gd name="T9" fmla="*/ 0 h 17"/>
                      <a:gd name="T10" fmla="*/ 6 w 17"/>
                      <a:gd name="T11" fmla="*/ 3 h 17"/>
                      <a:gd name="T12" fmla="*/ 0 w 17"/>
                      <a:gd name="T13" fmla="*/ 3 h 17"/>
                      <a:gd name="T14" fmla="*/ 0 w 17"/>
                      <a:gd name="T15" fmla="*/ 7 h 17"/>
                      <a:gd name="T16" fmla="*/ 0 w 17"/>
                      <a:gd name="T17" fmla="*/ 11 h 17"/>
                      <a:gd name="T18" fmla="*/ 6 w 17"/>
                      <a:gd name="T19" fmla="*/ 11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"/>
                      <a:gd name="T31" fmla="*/ 0 h 17"/>
                      <a:gd name="T32" fmla="*/ 17 w 17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" h="17">
                        <a:moveTo>
                          <a:pt x="8" y="16"/>
                        </a:moveTo>
                        <a:lnTo>
                          <a:pt x="8" y="10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8" y="0"/>
                        </a:lnTo>
                        <a:lnTo>
                          <a:pt x="8" y="5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93" name="Freeform 281"/>
                  <p:cNvSpPr>
                    <a:spLocks/>
                  </p:cNvSpPr>
                  <p:nvPr/>
                </p:nvSpPr>
                <p:spPr bwMode="auto">
                  <a:xfrm>
                    <a:off x="4092" y="2471"/>
                    <a:ext cx="16" cy="17"/>
                  </a:xfrm>
                  <a:custGeom>
                    <a:avLst/>
                    <a:gdLst>
                      <a:gd name="T0" fmla="*/ 12 w 20"/>
                      <a:gd name="T1" fmla="*/ 10 h 22"/>
                      <a:gd name="T2" fmla="*/ 12 w 20"/>
                      <a:gd name="T3" fmla="*/ 0 h 22"/>
                      <a:gd name="T4" fmla="*/ 0 w 20"/>
                      <a:gd name="T5" fmla="*/ 4 h 22"/>
                      <a:gd name="T6" fmla="*/ 0 w 20"/>
                      <a:gd name="T7" fmla="*/ 12 h 22"/>
                      <a:gd name="T8" fmla="*/ 12 w 20"/>
                      <a:gd name="T9" fmla="*/ 1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22"/>
                      <a:gd name="T17" fmla="*/ 20 w 20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22">
                        <a:moveTo>
                          <a:pt x="19" y="17"/>
                        </a:moveTo>
                        <a:lnTo>
                          <a:pt x="19" y="0"/>
                        </a:lnTo>
                        <a:lnTo>
                          <a:pt x="0" y="6"/>
                        </a:lnTo>
                        <a:lnTo>
                          <a:pt x="0" y="21"/>
                        </a:lnTo>
                        <a:lnTo>
                          <a:pt x="19" y="17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94" name="Freeform 282"/>
                  <p:cNvSpPr>
                    <a:spLocks/>
                  </p:cNvSpPr>
                  <p:nvPr/>
                </p:nvSpPr>
                <p:spPr bwMode="auto">
                  <a:xfrm>
                    <a:off x="4109" y="2466"/>
                    <a:ext cx="15" cy="18"/>
                  </a:xfrm>
                  <a:custGeom>
                    <a:avLst/>
                    <a:gdLst>
                      <a:gd name="T0" fmla="*/ 11 w 19"/>
                      <a:gd name="T1" fmla="*/ 10 h 23"/>
                      <a:gd name="T2" fmla="*/ 11 w 19"/>
                      <a:gd name="T3" fmla="*/ 0 h 23"/>
                      <a:gd name="T4" fmla="*/ 0 w 19"/>
                      <a:gd name="T5" fmla="*/ 4 h 23"/>
                      <a:gd name="T6" fmla="*/ 0 w 19"/>
                      <a:gd name="T7" fmla="*/ 13 h 23"/>
                      <a:gd name="T8" fmla="*/ 11 w 19"/>
                      <a:gd name="T9" fmla="*/ 1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23"/>
                      <a:gd name="T17" fmla="*/ 19 w 19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23">
                        <a:moveTo>
                          <a:pt x="18" y="16"/>
                        </a:moveTo>
                        <a:lnTo>
                          <a:pt x="18" y="0"/>
                        </a:lnTo>
                        <a:lnTo>
                          <a:pt x="0" y="6"/>
                        </a:lnTo>
                        <a:lnTo>
                          <a:pt x="0" y="22"/>
                        </a:lnTo>
                        <a:lnTo>
                          <a:pt x="18" y="1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95" name="Freeform 283"/>
                  <p:cNvSpPr>
                    <a:spLocks/>
                  </p:cNvSpPr>
                  <p:nvPr/>
                </p:nvSpPr>
                <p:spPr bwMode="auto">
                  <a:xfrm>
                    <a:off x="4098" y="2477"/>
                    <a:ext cx="14" cy="14"/>
                  </a:xfrm>
                  <a:custGeom>
                    <a:avLst/>
                    <a:gdLst>
                      <a:gd name="T0" fmla="*/ 6 w 17"/>
                      <a:gd name="T1" fmla="*/ 11 h 17"/>
                      <a:gd name="T2" fmla="*/ 11 w 17"/>
                      <a:gd name="T3" fmla="*/ 11 h 17"/>
                      <a:gd name="T4" fmla="*/ 11 w 17"/>
                      <a:gd name="T5" fmla="*/ 7 h 17"/>
                      <a:gd name="T6" fmla="*/ 11 w 17"/>
                      <a:gd name="T7" fmla="*/ 3 h 17"/>
                      <a:gd name="T8" fmla="*/ 11 w 17"/>
                      <a:gd name="T9" fmla="*/ 0 h 17"/>
                      <a:gd name="T10" fmla="*/ 6 w 17"/>
                      <a:gd name="T11" fmla="*/ 0 h 17"/>
                      <a:gd name="T12" fmla="*/ 6 w 17"/>
                      <a:gd name="T13" fmla="*/ 3 h 17"/>
                      <a:gd name="T14" fmla="*/ 0 w 17"/>
                      <a:gd name="T15" fmla="*/ 3 h 17"/>
                      <a:gd name="T16" fmla="*/ 0 w 17"/>
                      <a:gd name="T17" fmla="*/ 7 h 17"/>
                      <a:gd name="T18" fmla="*/ 0 w 17"/>
                      <a:gd name="T19" fmla="*/ 11 h 17"/>
                      <a:gd name="T20" fmla="*/ 6 w 17"/>
                      <a:gd name="T21" fmla="*/ 11 h 1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"/>
                      <a:gd name="T34" fmla="*/ 0 h 17"/>
                      <a:gd name="T35" fmla="*/ 17 w 17"/>
                      <a:gd name="T36" fmla="*/ 17 h 1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" h="17">
                        <a:moveTo>
                          <a:pt x="8" y="16"/>
                        </a:moveTo>
                        <a:lnTo>
                          <a:pt x="16" y="16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8" y="5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96" name="Freeform 284"/>
                  <p:cNvSpPr>
                    <a:spLocks/>
                  </p:cNvSpPr>
                  <p:nvPr/>
                </p:nvSpPr>
                <p:spPr bwMode="auto">
                  <a:xfrm>
                    <a:off x="4114" y="2472"/>
                    <a:ext cx="13" cy="14"/>
                  </a:xfrm>
                  <a:custGeom>
                    <a:avLst/>
                    <a:gdLst>
                      <a:gd name="T0" fmla="*/ 5 w 17"/>
                      <a:gd name="T1" fmla="*/ 11 h 17"/>
                      <a:gd name="T2" fmla="*/ 5 w 17"/>
                      <a:gd name="T3" fmla="*/ 7 h 17"/>
                      <a:gd name="T4" fmla="*/ 9 w 17"/>
                      <a:gd name="T5" fmla="*/ 7 h 17"/>
                      <a:gd name="T6" fmla="*/ 9 w 17"/>
                      <a:gd name="T7" fmla="*/ 3 h 17"/>
                      <a:gd name="T8" fmla="*/ 9 w 17"/>
                      <a:gd name="T9" fmla="*/ 0 h 17"/>
                      <a:gd name="T10" fmla="*/ 5 w 17"/>
                      <a:gd name="T11" fmla="*/ 0 h 17"/>
                      <a:gd name="T12" fmla="*/ 5 w 17"/>
                      <a:gd name="T13" fmla="*/ 3 h 17"/>
                      <a:gd name="T14" fmla="*/ 0 w 17"/>
                      <a:gd name="T15" fmla="*/ 3 h 17"/>
                      <a:gd name="T16" fmla="*/ 0 w 17"/>
                      <a:gd name="T17" fmla="*/ 7 h 17"/>
                      <a:gd name="T18" fmla="*/ 0 w 17"/>
                      <a:gd name="T19" fmla="*/ 11 h 17"/>
                      <a:gd name="T20" fmla="*/ 5 w 17"/>
                      <a:gd name="T21" fmla="*/ 11 h 1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"/>
                      <a:gd name="T34" fmla="*/ 0 h 17"/>
                      <a:gd name="T35" fmla="*/ 17 w 17"/>
                      <a:gd name="T36" fmla="*/ 17 h 1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" h="17">
                        <a:moveTo>
                          <a:pt x="8" y="16"/>
                        </a:moveTo>
                        <a:lnTo>
                          <a:pt x="8" y="10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8" y="5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97" name="Freeform 285"/>
                  <p:cNvSpPr>
                    <a:spLocks/>
                  </p:cNvSpPr>
                  <p:nvPr/>
                </p:nvSpPr>
                <p:spPr bwMode="auto">
                  <a:xfrm>
                    <a:off x="4132" y="2459"/>
                    <a:ext cx="14" cy="17"/>
                  </a:xfrm>
                  <a:custGeom>
                    <a:avLst/>
                    <a:gdLst>
                      <a:gd name="T0" fmla="*/ 10 w 18"/>
                      <a:gd name="T1" fmla="*/ 9 h 22"/>
                      <a:gd name="T2" fmla="*/ 10 w 18"/>
                      <a:gd name="T3" fmla="*/ 0 h 22"/>
                      <a:gd name="T4" fmla="*/ 0 w 18"/>
                      <a:gd name="T5" fmla="*/ 4 h 22"/>
                      <a:gd name="T6" fmla="*/ 0 w 18"/>
                      <a:gd name="T7" fmla="*/ 12 h 22"/>
                      <a:gd name="T8" fmla="*/ 10 w 18"/>
                      <a:gd name="T9" fmla="*/ 9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2"/>
                      <a:gd name="T17" fmla="*/ 18 w 18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2">
                        <a:moveTo>
                          <a:pt x="17" y="15"/>
                        </a:moveTo>
                        <a:lnTo>
                          <a:pt x="17" y="0"/>
                        </a:lnTo>
                        <a:lnTo>
                          <a:pt x="0" y="6"/>
                        </a:lnTo>
                        <a:lnTo>
                          <a:pt x="0" y="21"/>
                        </a:lnTo>
                        <a:lnTo>
                          <a:pt x="17" y="15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98" name="Freeform 286"/>
                  <p:cNvSpPr>
                    <a:spLocks/>
                  </p:cNvSpPr>
                  <p:nvPr/>
                </p:nvSpPr>
                <p:spPr bwMode="auto">
                  <a:xfrm>
                    <a:off x="4147" y="2452"/>
                    <a:ext cx="15" cy="20"/>
                  </a:xfrm>
                  <a:custGeom>
                    <a:avLst/>
                    <a:gdLst>
                      <a:gd name="T0" fmla="*/ 12 w 18"/>
                      <a:gd name="T1" fmla="*/ 12 h 24"/>
                      <a:gd name="T2" fmla="*/ 12 w 18"/>
                      <a:gd name="T3" fmla="*/ 0 h 24"/>
                      <a:gd name="T4" fmla="*/ 0 w 18"/>
                      <a:gd name="T5" fmla="*/ 4 h 24"/>
                      <a:gd name="T6" fmla="*/ 0 w 18"/>
                      <a:gd name="T7" fmla="*/ 16 h 24"/>
                      <a:gd name="T8" fmla="*/ 12 w 18"/>
                      <a:gd name="T9" fmla="*/ 12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4"/>
                      <a:gd name="T17" fmla="*/ 18 w 18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4">
                        <a:moveTo>
                          <a:pt x="17" y="17"/>
                        </a:moveTo>
                        <a:lnTo>
                          <a:pt x="17" y="0"/>
                        </a:lnTo>
                        <a:lnTo>
                          <a:pt x="0" y="6"/>
                        </a:lnTo>
                        <a:lnTo>
                          <a:pt x="0" y="23"/>
                        </a:lnTo>
                        <a:lnTo>
                          <a:pt x="17" y="17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99" name="Freeform 287"/>
                  <p:cNvSpPr>
                    <a:spLocks/>
                  </p:cNvSpPr>
                  <p:nvPr/>
                </p:nvSpPr>
                <p:spPr bwMode="auto">
                  <a:xfrm>
                    <a:off x="4137" y="2465"/>
                    <a:ext cx="13" cy="14"/>
                  </a:xfrm>
                  <a:custGeom>
                    <a:avLst/>
                    <a:gdLst>
                      <a:gd name="T0" fmla="*/ 3 w 17"/>
                      <a:gd name="T1" fmla="*/ 11 h 17"/>
                      <a:gd name="T2" fmla="*/ 6 w 17"/>
                      <a:gd name="T3" fmla="*/ 11 h 17"/>
                      <a:gd name="T4" fmla="*/ 6 w 17"/>
                      <a:gd name="T5" fmla="*/ 6 h 17"/>
                      <a:gd name="T6" fmla="*/ 9 w 17"/>
                      <a:gd name="T7" fmla="*/ 2 h 17"/>
                      <a:gd name="T8" fmla="*/ 6 w 17"/>
                      <a:gd name="T9" fmla="*/ 2 h 17"/>
                      <a:gd name="T10" fmla="*/ 6 w 17"/>
                      <a:gd name="T11" fmla="*/ 0 h 17"/>
                      <a:gd name="T12" fmla="*/ 3 w 17"/>
                      <a:gd name="T13" fmla="*/ 0 h 17"/>
                      <a:gd name="T14" fmla="*/ 3 w 17"/>
                      <a:gd name="T15" fmla="*/ 2 h 17"/>
                      <a:gd name="T16" fmla="*/ 0 w 17"/>
                      <a:gd name="T17" fmla="*/ 2 h 17"/>
                      <a:gd name="T18" fmla="*/ 0 w 17"/>
                      <a:gd name="T19" fmla="*/ 6 h 17"/>
                      <a:gd name="T20" fmla="*/ 3 w 17"/>
                      <a:gd name="T21" fmla="*/ 11 h 1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"/>
                      <a:gd name="T34" fmla="*/ 0 h 17"/>
                      <a:gd name="T35" fmla="*/ 17 w 17"/>
                      <a:gd name="T36" fmla="*/ 17 h 1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" h="17">
                        <a:moveTo>
                          <a:pt x="5" y="16"/>
                        </a:moveTo>
                        <a:lnTo>
                          <a:pt x="10" y="16"/>
                        </a:lnTo>
                        <a:lnTo>
                          <a:pt x="10" y="9"/>
                        </a:lnTo>
                        <a:lnTo>
                          <a:pt x="16" y="3"/>
                        </a:lnTo>
                        <a:lnTo>
                          <a:pt x="10" y="3"/>
                        </a:lnTo>
                        <a:lnTo>
                          <a:pt x="10" y="0"/>
                        </a:lnTo>
                        <a:lnTo>
                          <a:pt x="5" y="0"/>
                        </a:lnTo>
                        <a:lnTo>
                          <a:pt x="5" y="3"/>
                        </a:lnTo>
                        <a:lnTo>
                          <a:pt x="0" y="3"/>
                        </a:lnTo>
                        <a:lnTo>
                          <a:pt x="0" y="9"/>
                        </a:lnTo>
                        <a:lnTo>
                          <a:pt x="5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00" name="Freeform 288"/>
                  <p:cNvSpPr>
                    <a:spLocks/>
                  </p:cNvSpPr>
                  <p:nvPr/>
                </p:nvSpPr>
                <p:spPr bwMode="auto">
                  <a:xfrm>
                    <a:off x="4152" y="2460"/>
                    <a:ext cx="14" cy="14"/>
                  </a:xfrm>
                  <a:custGeom>
                    <a:avLst/>
                    <a:gdLst>
                      <a:gd name="T0" fmla="*/ 3 w 17"/>
                      <a:gd name="T1" fmla="*/ 11 h 17"/>
                      <a:gd name="T2" fmla="*/ 7 w 17"/>
                      <a:gd name="T3" fmla="*/ 11 h 17"/>
                      <a:gd name="T4" fmla="*/ 7 w 17"/>
                      <a:gd name="T5" fmla="*/ 6 h 17"/>
                      <a:gd name="T6" fmla="*/ 11 w 17"/>
                      <a:gd name="T7" fmla="*/ 6 h 17"/>
                      <a:gd name="T8" fmla="*/ 7 w 17"/>
                      <a:gd name="T9" fmla="*/ 0 h 17"/>
                      <a:gd name="T10" fmla="*/ 3 w 17"/>
                      <a:gd name="T11" fmla="*/ 0 h 17"/>
                      <a:gd name="T12" fmla="*/ 3 w 17"/>
                      <a:gd name="T13" fmla="*/ 6 h 17"/>
                      <a:gd name="T14" fmla="*/ 0 w 17"/>
                      <a:gd name="T15" fmla="*/ 6 h 17"/>
                      <a:gd name="T16" fmla="*/ 0 w 17"/>
                      <a:gd name="T17" fmla="*/ 11 h 17"/>
                      <a:gd name="T18" fmla="*/ 3 w 17"/>
                      <a:gd name="T19" fmla="*/ 11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"/>
                      <a:gd name="T31" fmla="*/ 0 h 17"/>
                      <a:gd name="T32" fmla="*/ 17 w 17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" h="17">
                        <a:moveTo>
                          <a:pt x="5" y="16"/>
                        </a:moveTo>
                        <a:lnTo>
                          <a:pt x="10" y="16"/>
                        </a:lnTo>
                        <a:lnTo>
                          <a:pt x="10" y="8"/>
                        </a:lnTo>
                        <a:lnTo>
                          <a:pt x="16" y="8"/>
                        </a:lnTo>
                        <a:lnTo>
                          <a:pt x="10" y="0"/>
                        </a:lnTo>
                        <a:lnTo>
                          <a:pt x="5" y="0"/>
                        </a:lnTo>
                        <a:lnTo>
                          <a:pt x="5" y="8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5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01" name="Freeform 289"/>
                  <p:cNvSpPr>
                    <a:spLocks/>
                  </p:cNvSpPr>
                  <p:nvPr/>
                </p:nvSpPr>
                <p:spPr bwMode="auto">
                  <a:xfrm>
                    <a:off x="4170" y="2445"/>
                    <a:ext cx="15" cy="19"/>
                  </a:xfrm>
                  <a:custGeom>
                    <a:avLst/>
                    <a:gdLst>
                      <a:gd name="T0" fmla="*/ 12 w 18"/>
                      <a:gd name="T1" fmla="*/ 10 h 24"/>
                      <a:gd name="T2" fmla="*/ 12 w 18"/>
                      <a:gd name="T3" fmla="*/ 0 h 24"/>
                      <a:gd name="T4" fmla="*/ 0 w 18"/>
                      <a:gd name="T5" fmla="*/ 3 h 24"/>
                      <a:gd name="T6" fmla="*/ 0 w 18"/>
                      <a:gd name="T7" fmla="*/ 14 h 24"/>
                      <a:gd name="T8" fmla="*/ 12 w 18"/>
                      <a:gd name="T9" fmla="*/ 1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4"/>
                      <a:gd name="T17" fmla="*/ 18 w 18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4">
                        <a:moveTo>
                          <a:pt x="17" y="17"/>
                        </a:moveTo>
                        <a:lnTo>
                          <a:pt x="17" y="0"/>
                        </a:lnTo>
                        <a:lnTo>
                          <a:pt x="0" y="5"/>
                        </a:lnTo>
                        <a:lnTo>
                          <a:pt x="0" y="23"/>
                        </a:lnTo>
                        <a:lnTo>
                          <a:pt x="17" y="17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02" name="Freeform 290"/>
                  <p:cNvSpPr>
                    <a:spLocks/>
                  </p:cNvSpPr>
                  <p:nvPr/>
                </p:nvSpPr>
                <p:spPr bwMode="auto">
                  <a:xfrm>
                    <a:off x="4186" y="2440"/>
                    <a:ext cx="14" cy="20"/>
                  </a:xfrm>
                  <a:custGeom>
                    <a:avLst/>
                    <a:gdLst>
                      <a:gd name="T0" fmla="*/ 10 w 18"/>
                      <a:gd name="T1" fmla="*/ 12 h 24"/>
                      <a:gd name="T2" fmla="*/ 10 w 18"/>
                      <a:gd name="T3" fmla="*/ 0 h 24"/>
                      <a:gd name="T4" fmla="*/ 0 w 18"/>
                      <a:gd name="T5" fmla="*/ 4 h 24"/>
                      <a:gd name="T6" fmla="*/ 0 w 18"/>
                      <a:gd name="T7" fmla="*/ 16 h 24"/>
                      <a:gd name="T8" fmla="*/ 10 w 18"/>
                      <a:gd name="T9" fmla="*/ 12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4"/>
                      <a:gd name="T17" fmla="*/ 18 w 18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4">
                        <a:moveTo>
                          <a:pt x="17" y="17"/>
                        </a:moveTo>
                        <a:lnTo>
                          <a:pt x="17" y="0"/>
                        </a:lnTo>
                        <a:lnTo>
                          <a:pt x="0" y="6"/>
                        </a:lnTo>
                        <a:lnTo>
                          <a:pt x="0" y="23"/>
                        </a:lnTo>
                        <a:lnTo>
                          <a:pt x="17" y="17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03" name="Freeform 291"/>
                  <p:cNvSpPr>
                    <a:spLocks/>
                  </p:cNvSpPr>
                  <p:nvPr/>
                </p:nvSpPr>
                <p:spPr bwMode="auto">
                  <a:xfrm>
                    <a:off x="4177" y="2452"/>
                    <a:ext cx="13" cy="14"/>
                  </a:xfrm>
                  <a:custGeom>
                    <a:avLst/>
                    <a:gdLst>
                      <a:gd name="T0" fmla="*/ 3 w 17"/>
                      <a:gd name="T1" fmla="*/ 11 h 17"/>
                      <a:gd name="T2" fmla="*/ 9 w 17"/>
                      <a:gd name="T3" fmla="*/ 11 h 17"/>
                      <a:gd name="T4" fmla="*/ 9 w 17"/>
                      <a:gd name="T5" fmla="*/ 6 h 17"/>
                      <a:gd name="T6" fmla="*/ 9 w 17"/>
                      <a:gd name="T7" fmla="*/ 0 h 17"/>
                      <a:gd name="T8" fmla="*/ 3 w 17"/>
                      <a:gd name="T9" fmla="*/ 0 h 17"/>
                      <a:gd name="T10" fmla="*/ 0 w 17"/>
                      <a:gd name="T11" fmla="*/ 0 h 17"/>
                      <a:gd name="T12" fmla="*/ 0 w 17"/>
                      <a:gd name="T13" fmla="*/ 6 h 17"/>
                      <a:gd name="T14" fmla="*/ 0 w 17"/>
                      <a:gd name="T15" fmla="*/ 11 h 17"/>
                      <a:gd name="T16" fmla="*/ 3 w 17"/>
                      <a:gd name="T17" fmla="*/ 11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5" y="16"/>
                        </a:move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5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04" name="Freeform 292"/>
                  <p:cNvSpPr>
                    <a:spLocks/>
                  </p:cNvSpPr>
                  <p:nvPr/>
                </p:nvSpPr>
                <p:spPr bwMode="auto">
                  <a:xfrm>
                    <a:off x="4192" y="2448"/>
                    <a:ext cx="14" cy="14"/>
                  </a:xfrm>
                  <a:custGeom>
                    <a:avLst/>
                    <a:gdLst>
                      <a:gd name="T0" fmla="*/ 7 w 17"/>
                      <a:gd name="T1" fmla="*/ 11 h 17"/>
                      <a:gd name="T2" fmla="*/ 11 w 17"/>
                      <a:gd name="T3" fmla="*/ 11 h 17"/>
                      <a:gd name="T4" fmla="*/ 11 w 17"/>
                      <a:gd name="T5" fmla="*/ 3 h 17"/>
                      <a:gd name="T6" fmla="*/ 11 w 17"/>
                      <a:gd name="T7" fmla="*/ 0 h 17"/>
                      <a:gd name="T8" fmla="*/ 7 w 17"/>
                      <a:gd name="T9" fmla="*/ 0 h 17"/>
                      <a:gd name="T10" fmla="*/ 0 w 17"/>
                      <a:gd name="T11" fmla="*/ 0 h 17"/>
                      <a:gd name="T12" fmla="*/ 0 w 17"/>
                      <a:gd name="T13" fmla="*/ 3 h 17"/>
                      <a:gd name="T14" fmla="*/ 0 w 17"/>
                      <a:gd name="T15" fmla="*/ 11 h 17"/>
                      <a:gd name="T16" fmla="*/ 7 w 17"/>
                      <a:gd name="T17" fmla="*/ 11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10" y="16"/>
                        </a:moveTo>
                        <a:lnTo>
                          <a:pt x="16" y="16"/>
                        </a:lnTo>
                        <a:lnTo>
                          <a:pt x="16" y="5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0" y="16"/>
                        </a:lnTo>
                        <a:lnTo>
                          <a:pt x="10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05" name="Freeform 293"/>
                  <p:cNvSpPr>
                    <a:spLocks/>
                  </p:cNvSpPr>
                  <p:nvPr/>
                </p:nvSpPr>
                <p:spPr bwMode="auto">
                  <a:xfrm>
                    <a:off x="4210" y="2432"/>
                    <a:ext cx="15" cy="20"/>
                  </a:xfrm>
                  <a:custGeom>
                    <a:avLst/>
                    <a:gdLst>
                      <a:gd name="T0" fmla="*/ 12 w 18"/>
                      <a:gd name="T1" fmla="*/ 13 h 24"/>
                      <a:gd name="T2" fmla="*/ 12 w 18"/>
                      <a:gd name="T3" fmla="*/ 0 h 24"/>
                      <a:gd name="T4" fmla="*/ 0 w 18"/>
                      <a:gd name="T5" fmla="*/ 4 h 24"/>
                      <a:gd name="T6" fmla="*/ 0 w 18"/>
                      <a:gd name="T7" fmla="*/ 16 h 24"/>
                      <a:gd name="T8" fmla="*/ 12 w 18"/>
                      <a:gd name="T9" fmla="*/ 13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4"/>
                      <a:gd name="T17" fmla="*/ 18 w 18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4">
                        <a:moveTo>
                          <a:pt x="17" y="18"/>
                        </a:moveTo>
                        <a:lnTo>
                          <a:pt x="17" y="0"/>
                        </a:lnTo>
                        <a:lnTo>
                          <a:pt x="0" y="6"/>
                        </a:lnTo>
                        <a:lnTo>
                          <a:pt x="0" y="23"/>
                        </a:lnTo>
                        <a:lnTo>
                          <a:pt x="17" y="18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06" name="Freeform 294"/>
                  <p:cNvSpPr>
                    <a:spLocks/>
                  </p:cNvSpPr>
                  <p:nvPr/>
                </p:nvSpPr>
                <p:spPr bwMode="auto">
                  <a:xfrm>
                    <a:off x="4226" y="2428"/>
                    <a:ext cx="14" cy="20"/>
                  </a:xfrm>
                  <a:custGeom>
                    <a:avLst/>
                    <a:gdLst>
                      <a:gd name="T0" fmla="*/ 10 w 18"/>
                      <a:gd name="T1" fmla="*/ 12 h 24"/>
                      <a:gd name="T2" fmla="*/ 10 w 18"/>
                      <a:gd name="T3" fmla="*/ 0 h 24"/>
                      <a:gd name="T4" fmla="*/ 0 w 18"/>
                      <a:gd name="T5" fmla="*/ 3 h 24"/>
                      <a:gd name="T6" fmla="*/ 0 w 18"/>
                      <a:gd name="T7" fmla="*/ 16 h 24"/>
                      <a:gd name="T8" fmla="*/ 10 w 18"/>
                      <a:gd name="T9" fmla="*/ 12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4"/>
                      <a:gd name="T17" fmla="*/ 18 w 18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4">
                        <a:moveTo>
                          <a:pt x="17" y="17"/>
                        </a:moveTo>
                        <a:lnTo>
                          <a:pt x="17" y="0"/>
                        </a:lnTo>
                        <a:lnTo>
                          <a:pt x="0" y="5"/>
                        </a:lnTo>
                        <a:lnTo>
                          <a:pt x="0" y="23"/>
                        </a:lnTo>
                        <a:lnTo>
                          <a:pt x="17" y="17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07" name="Freeform 295"/>
                  <p:cNvSpPr>
                    <a:spLocks/>
                  </p:cNvSpPr>
                  <p:nvPr/>
                </p:nvSpPr>
                <p:spPr bwMode="auto">
                  <a:xfrm>
                    <a:off x="4214" y="2440"/>
                    <a:ext cx="14" cy="14"/>
                  </a:xfrm>
                  <a:custGeom>
                    <a:avLst/>
                    <a:gdLst>
                      <a:gd name="T0" fmla="*/ 6 w 17"/>
                      <a:gd name="T1" fmla="*/ 11 h 17"/>
                      <a:gd name="T2" fmla="*/ 11 w 17"/>
                      <a:gd name="T3" fmla="*/ 11 h 17"/>
                      <a:gd name="T4" fmla="*/ 11 w 17"/>
                      <a:gd name="T5" fmla="*/ 6 h 17"/>
                      <a:gd name="T6" fmla="*/ 11 w 17"/>
                      <a:gd name="T7" fmla="*/ 0 h 17"/>
                      <a:gd name="T8" fmla="*/ 6 w 17"/>
                      <a:gd name="T9" fmla="*/ 0 h 17"/>
                      <a:gd name="T10" fmla="*/ 0 w 17"/>
                      <a:gd name="T11" fmla="*/ 0 h 17"/>
                      <a:gd name="T12" fmla="*/ 0 w 17"/>
                      <a:gd name="T13" fmla="*/ 6 h 17"/>
                      <a:gd name="T14" fmla="*/ 0 w 17"/>
                      <a:gd name="T15" fmla="*/ 11 h 17"/>
                      <a:gd name="T16" fmla="*/ 6 w 17"/>
                      <a:gd name="T17" fmla="*/ 11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8" y="16"/>
                        </a:move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08" name="Freeform 296"/>
                  <p:cNvSpPr>
                    <a:spLocks/>
                  </p:cNvSpPr>
                  <p:nvPr/>
                </p:nvSpPr>
                <p:spPr bwMode="auto">
                  <a:xfrm>
                    <a:off x="4230" y="2436"/>
                    <a:ext cx="14" cy="13"/>
                  </a:xfrm>
                  <a:custGeom>
                    <a:avLst/>
                    <a:gdLst>
                      <a:gd name="T0" fmla="*/ 3 w 17"/>
                      <a:gd name="T1" fmla="*/ 9 h 17"/>
                      <a:gd name="T2" fmla="*/ 11 w 17"/>
                      <a:gd name="T3" fmla="*/ 9 h 17"/>
                      <a:gd name="T4" fmla="*/ 11 w 17"/>
                      <a:gd name="T5" fmla="*/ 5 h 17"/>
                      <a:gd name="T6" fmla="*/ 11 w 17"/>
                      <a:gd name="T7" fmla="*/ 0 h 17"/>
                      <a:gd name="T8" fmla="*/ 3 w 17"/>
                      <a:gd name="T9" fmla="*/ 0 h 17"/>
                      <a:gd name="T10" fmla="*/ 0 w 17"/>
                      <a:gd name="T11" fmla="*/ 0 h 17"/>
                      <a:gd name="T12" fmla="*/ 0 w 17"/>
                      <a:gd name="T13" fmla="*/ 5 h 17"/>
                      <a:gd name="T14" fmla="*/ 0 w 17"/>
                      <a:gd name="T15" fmla="*/ 9 h 17"/>
                      <a:gd name="T16" fmla="*/ 3 w 17"/>
                      <a:gd name="T17" fmla="*/ 9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5" y="16"/>
                        </a:move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5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09" name="Freeform 297"/>
                  <p:cNvSpPr>
                    <a:spLocks/>
                  </p:cNvSpPr>
                  <p:nvPr/>
                </p:nvSpPr>
                <p:spPr bwMode="auto">
                  <a:xfrm>
                    <a:off x="4248" y="2420"/>
                    <a:ext cx="15" cy="20"/>
                  </a:xfrm>
                  <a:custGeom>
                    <a:avLst/>
                    <a:gdLst>
                      <a:gd name="T0" fmla="*/ 11 w 19"/>
                      <a:gd name="T1" fmla="*/ 12 h 24"/>
                      <a:gd name="T2" fmla="*/ 11 w 19"/>
                      <a:gd name="T3" fmla="*/ 0 h 24"/>
                      <a:gd name="T4" fmla="*/ 0 w 19"/>
                      <a:gd name="T5" fmla="*/ 4 h 24"/>
                      <a:gd name="T6" fmla="*/ 0 w 19"/>
                      <a:gd name="T7" fmla="*/ 16 h 24"/>
                      <a:gd name="T8" fmla="*/ 11 w 19"/>
                      <a:gd name="T9" fmla="*/ 12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24"/>
                      <a:gd name="T17" fmla="*/ 19 w 19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24">
                        <a:moveTo>
                          <a:pt x="18" y="17"/>
                        </a:moveTo>
                        <a:lnTo>
                          <a:pt x="18" y="0"/>
                        </a:lnTo>
                        <a:lnTo>
                          <a:pt x="0" y="6"/>
                        </a:lnTo>
                        <a:lnTo>
                          <a:pt x="0" y="23"/>
                        </a:lnTo>
                        <a:lnTo>
                          <a:pt x="18" y="17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10" name="Freeform 298"/>
                  <p:cNvSpPr>
                    <a:spLocks/>
                  </p:cNvSpPr>
                  <p:nvPr/>
                </p:nvSpPr>
                <p:spPr bwMode="auto">
                  <a:xfrm>
                    <a:off x="4264" y="2416"/>
                    <a:ext cx="14" cy="17"/>
                  </a:xfrm>
                  <a:custGeom>
                    <a:avLst/>
                    <a:gdLst>
                      <a:gd name="T0" fmla="*/ 10 w 18"/>
                      <a:gd name="T1" fmla="*/ 9 h 22"/>
                      <a:gd name="T2" fmla="*/ 10 w 18"/>
                      <a:gd name="T3" fmla="*/ 0 h 22"/>
                      <a:gd name="T4" fmla="*/ 0 w 18"/>
                      <a:gd name="T5" fmla="*/ 4 h 22"/>
                      <a:gd name="T6" fmla="*/ 0 w 18"/>
                      <a:gd name="T7" fmla="*/ 12 h 22"/>
                      <a:gd name="T8" fmla="*/ 10 w 18"/>
                      <a:gd name="T9" fmla="*/ 9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2"/>
                      <a:gd name="T17" fmla="*/ 18 w 18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2">
                        <a:moveTo>
                          <a:pt x="17" y="16"/>
                        </a:moveTo>
                        <a:lnTo>
                          <a:pt x="17" y="0"/>
                        </a:lnTo>
                        <a:lnTo>
                          <a:pt x="0" y="6"/>
                        </a:lnTo>
                        <a:lnTo>
                          <a:pt x="0" y="21"/>
                        </a:lnTo>
                        <a:lnTo>
                          <a:pt x="17" y="1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11" name="Freeform 299"/>
                  <p:cNvSpPr>
                    <a:spLocks/>
                  </p:cNvSpPr>
                  <p:nvPr/>
                </p:nvSpPr>
                <p:spPr bwMode="auto">
                  <a:xfrm>
                    <a:off x="4253" y="2428"/>
                    <a:ext cx="13" cy="14"/>
                  </a:xfrm>
                  <a:custGeom>
                    <a:avLst/>
                    <a:gdLst>
                      <a:gd name="T0" fmla="*/ 3 w 17"/>
                      <a:gd name="T1" fmla="*/ 11 h 17"/>
                      <a:gd name="T2" fmla="*/ 6 w 17"/>
                      <a:gd name="T3" fmla="*/ 11 h 17"/>
                      <a:gd name="T4" fmla="*/ 6 w 17"/>
                      <a:gd name="T5" fmla="*/ 7 h 17"/>
                      <a:gd name="T6" fmla="*/ 9 w 17"/>
                      <a:gd name="T7" fmla="*/ 7 h 17"/>
                      <a:gd name="T8" fmla="*/ 9 w 17"/>
                      <a:gd name="T9" fmla="*/ 0 h 17"/>
                      <a:gd name="T10" fmla="*/ 6 w 17"/>
                      <a:gd name="T11" fmla="*/ 0 h 17"/>
                      <a:gd name="T12" fmla="*/ 3 w 17"/>
                      <a:gd name="T13" fmla="*/ 0 h 17"/>
                      <a:gd name="T14" fmla="*/ 0 w 17"/>
                      <a:gd name="T15" fmla="*/ 0 h 17"/>
                      <a:gd name="T16" fmla="*/ 0 w 17"/>
                      <a:gd name="T17" fmla="*/ 7 h 17"/>
                      <a:gd name="T18" fmla="*/ 0 w 17"/>
                      <a:gd name="T19" fmla="*/ 11 h 17"/>
                      <a:gd name="T20" fmla="*/ 3 w 17"/>
                      <a:gd name="T21" fmla="*/ 11 h 1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"/>
                      <a:gd name="T34" fmla="*/ 0 h 17"/>
                      <a:gd name="T35" fmla="*/ 17 w 17"/>
                      <a:gd name="T36" fmla="*/ 17 h 1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" h="17">
                        <a:moveTo>
                          <a:pt x="5" y="16"/>
                        </a:moveTo>
                        <a:lnTo>
                          <a:pt x="10" y="16"/>
                        </a:lnTo>
                        <a:lnTo>
                          <a:pt x="10" y="10"/>
                        </a:lnTo>
                        <a:lnTo>
                          <a:pt x="16" y="10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5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12" name="Freeform 300"/>
                  <p:cNvSpPr>
                    <a:spLocks/>
                  </p:cNvSpPr>
                  <p:nvPr/>
                </p:nvSpPr>
                <p:spPr bwMode="auto">
                  <a:xfrm>
                    <a:off x="4268" y="2422"/>
                    <a:ext cx="14" cy="14"/>
                  </a:xfrm>
                  <a:custGeom>
                    <a:avLst/>
                    <a:gdLst>
                      <a:gd name="T0" fmla="*/ 3 w 17"/>
                      <a:gd name="T1" fmla="*/ 11 h 17"/>
                      <a:gd name="T2" fmla="*/ 7 w 17"/>
                      <a:gd name="T3" fmla="*/ 11 h 17"/>
                      <a:gd name="T4" fmla="*/ 7 w 17"/>
                      <a:gd name="T5" fmla="*/ 7 h 17"/>
                      <a:gd name="T6" fmla="*/ 11 w 17"/>
                      <a:gd name="T7" fmla="*/ 7 h 17"/>
                      <a:gd name="T8" fmla="*/ 11 w 17"/>
                      <a:gd name="T9" fmla="*/ 3 h 17"/>
                      <a:gd name="T10" fmla="*/ 7 w 17"/>
                      <a:gd name="T11" fmla="*/ 3 h 17"/>
                      <a:gd name="T12" fmla="*/ 7 w 17"/>
                      <a:gd name="T13" fmla="*/ 0 h 17"/>
                      <a:gd name="T14" fmla="*/ 3 w 17"/>
                      <a:gd name="T15" fmla="*/ 0 h 17"/>
                      <a:gd name="T16" fmla="*/ 3 w 17"/>
                      <a:gd name="T17" fmla="*/ 3 h 17"/>
                      <a:gd name="T18" fmla="*/ 0 w 17"/>
                      <a:gd name="T19" fmla="*/ 3 h 17"/>
                      <a:gd name="T20" fmla="*/ 0 w 17"/>
                      <a:gd name="T21" fmla="*/ 7 h 17"/>
                      <a:gd name="T22" fmla="*/ 3 w 17"/>
                      <a:gd name="T23" fmla="*/ 11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17"/>
                      <a:gd name="T38" fmla="*/ 17 w 17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17">
                        <a:moveTo>
                          <a:pt x="5" y="16"/>
                        </a:moveTo>
                        <a:lnTo>
                          <a:pt x="10" y="16"/>
                        </a:lnTo>
                        <a:lnTo>
                          <a:pt x="10" y="10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10" y="5"/>
                        </a:lnTo>
                        <a:lnTo>
                          <a:pt x="10" y="0"/>
                        </a:lnTo>
                        <a:lnTo>
                          <a:pt x="5" y="0"/>
                        </a:lnTo>
                        <a:lnTo>
                          <a:pt x="5" y="5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5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13" name="Freeform 301"/>
                  <p:cNvSpPr>
                    <a:spLocks/>
                  </p:cNvSpPr>
                  <p:nvPr/>
                </p:nvSpPr>
                <p:spPr bwMode="auto">
                  <a:xfrm>
                    <a:off x="4286" y="2408"/>
                    <a:ext cx="16" cy="18"/>
                  </a:xfrm>
                  <a:custGeom>
                    <a:avLst/>
                    <a:gdLst>
                      <a:gd name="T0" fmla="*/ 13 w 19"/>
                      <a:gd name="T1" fmla="*/ 10 h 22"/>
                      <a:gd name="T2" fmla="*/ 13 w 19"/>
                      <a:gd name="T3" fmla="*/ 0 h 22"/>
                      <a:gd name="T4" fmla="*/ 0 w 19"/>
                      <a:gd name="T5" fmla="*/ 3 h 22"/>
                      <a:gd name="T6" fmla="*/ 0 w 19"/>
                      <a:gd name="T7" fmla="*/ 14 h 22"/>
                      <a:gd name="T8" fmla="*/ 13 w 19"/>
                      <a:gd name="T9" fmla="*/ 1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22"/>
                      <a:gd name="T17" fmla="*/ 19 w 19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22">
                        <a:moveTo>
                          <a:pt x="18" y="15"/>
                        </a:moveTo>
                        <a:lnTo>
                          <a:pt x="18" y="0"/>
                        </a:lnTo>
                        <a:lnTo>
                          <a:pt x="0" y="5"/>
                        </a:lnTo>
                        <a:lnTo>
                          <a:pt x="0" y="21"/>
                        </a:lnTo>
                        <a:lnTo>
                          <a:pt x="18" y="15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14" name="Freeform 302"/>
                  <p:cNvSpPr>
                    <a:spLocks/>
                  </p:cNvSpPr>
                  <p:nvPr/>
                </p:nvSpPr>
                <p:spPr bwMode="auto">
                  <a:xfrm>
                    <a:off x="4302" y="2404"/>
                    <a:ext cx="15" cy="17"/>
                  </a:xfrm>
                  <a:custGeom>
                    <a:avLst/>
                    <a:gdLst>
                      <a:gd name="T0" fmla="*/ 11 w 19"/>
                      <a:gd name="T1" fmla="*/ 9 h 22"/>
                      <a:gd name="T2" fmla="*/ 11 w 19"/>
                      <a:gd name="T3" fmla="*/ 0 h 22"/>
                      <a:gd name="T4" fmla="*/ 0 w 19"/>
                      <a:gd name="T5" fmla="*/ 2 h 22"/>
                      <a:gd name="T6" fmla="*/ 0 w 19"/>
                      <a:gd name="T7" fmla="*/ 12 h 22"/>
                      <a:gd name="T8" fmla="*/ 11 w 19"/>
                      <a:gd name="T9" fmla="*/ 9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22"/>
                      <a:gd name="T17" fmla="*/ 19 w 19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22">
                        <a:moveTo>
                          <a:pt x="18" y="15"/>
                        </a:moveTo>
                        <a:lnTo>
                          <a:pt x="18" y="0"/>
                        </a:lnTo>
                        <a:lnTo>
                          <a:pt x="0" y="4"/>
                        </a:lnTo>
                        <a:lnTo>
                          <a:pt x="0" y="21"/>
                        </a:lnTo>
                        <a:lnTo>
                          <a:pt x="18" y="15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15" name="Freeform 303"/>
                  <p:cNvSpPr>
                    <a:spLocks/>
                  </p:cNvSpPr>
                  <p:nvPr/>
                </p:nvSpPr>
                <p:spPr bwMode="auto">
                  <a:xfrm>
                    <a:off x="4293" y="2414"/>
                    <a:ext cx="13" cy="14"/>
                  </a:xfrm>
                  <a:custGeom>
                    <a:avLst/>
                    <a:gdLst>
                      <a:gd name="T0" fmla="*/ 5 w 17"/>
                      <a:gd name="T1" fmla="*/ 11 h 17"/>
                      <a:gd name="T2" fmla="*/ 5 w 17"/>
                      <a:gd name="T3" fmla="*/ 7 h 17"/>
                      <a:gd name="T4" fmla="*/ 9 w 17"/>
                      <a:gd name="T5" fmla="*/ 7 h 17"/>
                      <a:gd name="T6" fmla="*/ 9 w 17"/>
                      <a:gd name="T7" fmla="*/ 3 h 17"/>
                      <a:gd name="T8" fmla="*/ 9 w 17"/>
                      <a:gd name="T9" fmla="*/ 0 h 17"/>
                      <a:gd name="T10" fmla="*/ 5 w 17"/>
                      <a:gd name="T11" fmla="*/ 0 h 17"/>
                      <a:gd name="T12" fmla="*/ 0 w 17"/>
                      <a:gd name="T13" fmla="*/ 3 h 17"/>
                      <a:gd name="T14" fmla="*/ 0 w 17"/>
                      <a:gd name="T15" fmla="*/ 7 h 17"/>
                      <a:gd name="T16" fmla="*/ 0 w 17"/>
                      <a:gd name="T17" fmla="*/ 11 h 17"/>
                      <a:gd name="T18" fmla="*/ 5 w 17"/>
                      <a:gd name="T19" fmla="*/ 11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"/>
                      <a:gd name="T31" fmla="*/ 0 h 17"/>
                      <a:gd name="T32" fmla="*/ 17 w 17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" h="17">
                        <a:moveTo>
                          <a:pt x="8" y="16"/>
                        </a:moveTo>
                        <a:lnTo>
                          <a:pt x="8" y="10"/>
                        </a:lnTo>
                        <a:lnTo>
                          <a:pt x="16" y="10"/>
                        </a:lnTo>
                        <a:lnTo>
                          <a:pt x="16" y="5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16" name="Freeform 304"/>
                  <p:cNvSpPr>
                    <a:spLocks/>
                  </p:cNvSpPr>
                  <p:nvPr/>
                </p:nvSpPr>
                <p:spPr bwMode="auto">
                  <a:xfrm>
                    <a:off x="4308" y="2410"/>
                    <a:ext cx="14" cy="14"/>
                  </a:xfrm>
                  <a:custGeom>
                    <a:avLst/>
                    <a:gdLst>
                      <a:gd name="T0" fmla="*/ 6 w 17"/>
                      <a:gd name="T1" fmla="*/ 6 h 17"/>
                      <a:gd name="T2" fmla="*/ 11 w 17"/>
                      <a:gd name="T3" fmla="*/ 6 h 17"/>
                      <a:gd name="T4" fmla="*/ 11 w 17"/>
                      <a:gd name="T5" fmla="*/ 4 h 17"/>
                      <a:gd name="T6" fmla="*/ 11 w 17"/>
                      <a:gd name="T7" fmla="*/ 0 h 17"/>
                      <a:gd name="T8" fmla="*/ 6 w 17"/>
                      <a:gd name="T9" fmla="*/ 0 h 17"/>
                      <a:gd name="T10" fmla="*/ 0 w 17"/>
                      <a:gd name="T11" fmla="*/ 0 h 17"/>
                      <a:gd name="T12" fmla="*/ 0 w 17"/>
                      <a:gd name="T13" fmla="*/ 4 h 17"/>
                      <a:gd name="T14" fmla="*/ 0 w 17"/>
                      <a:gd name="T15" fmla="*/ 6 h 17"/>
                      <a:gd name="T16" fmla="*/ 0 w 17"/>
                      <a:gd name="T17" fmla="*/ 11 h 17"/>
                      <a:gd name="T18" fmla="*/ 6 w 17"/>
                      <a:gd name="T19" fmla="*/ 11 h 17"/>
                      <a:gd name="T20" fmla="*/ 6 w 17"/>
                      <a:gd name="T21" fmla="*/ 6 h 1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"/>
                      <a:gd name="T34" fmla="*/ 0 h 17"/>
                      <a:gd name="T35" fmla="*/ 17 w 17"/>
                      <a:gd name="T36" fmla="*/ 17 h 1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" h="17">
                        <a:moveTo>
                          <a:pt x="8" y="9"/>
                        </a:move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  <a:lnTo>
                          <a:pt x="8" y="9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17" name="Freeform 305"/>
                  <p:cNvSpPr>
                    <a:spLocks/>
                  </p:cNvSpPr>
                  <p:nvPr/>
                </p:nvSpPr>
                <p:spPr bwMode="auto">
                  <a:xfrm>
                    <a:off x="4360" y="2364"/>
                    <a:ext cx="14" cy="19"/>
                  </a:xfrm>
                  <a:custGeom>
                    <a:avLst/>
                    <a:gdLst>
                      <a:gd name="T0" fmla="*/ 10 w 18"/>
                      <a:gd name="T1" fmla="*/ 10 h 24"/>
                      <a:gd name="T2" fmla="*/ 10 w 18"/>
                      <a:gd name="T3" fmla="*/ 0 h 24"/>
                      <a:gd name="T4" fmla="*/ 0 w 18"/>
                      <a:gd name="T5" fmla="*/ 4 h 24"/>
                      <a:gd name="T6" fmla="*/ 0 w 18"/>
                      <a:gd name="T7" fmla="*/ 14 h 24"/>
                      <a:gd name="T8" fmla="*/ 10 w 18"/>
                      <a:gd name="T9" fmla="*/ 1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24"/>
                      <a:gd name="T17" fmla="*/ 18 w 18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24">
                        <a:moveTo>
                          <a:pt x="17" y="17"/>
                        </a:moveTo>
                        <a:lnTo>
                          <a:pt x="17" y="0"/>
                        </a:lnTo>
                        <a:lnTo>
                          <a:pt x="0" y="6"/>
                        </a:lnTo>
                        <a:lnTo>
                          <a:pt x="0" y="23"/>
                        </a:lnTo>
                        <a:lnTo>
                          <a:pt x="17" y="17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18" name="Freeform 306"/>
                  <p:cNvSpPr>
                    <a:spLocks/>
                  </p:cNvSpPr>
                  <p:nvPr/>
                </p:nvSpPr>
                <p:spPr bwMode="auto">
                  <a:xfrm>
                    <a:off x="4375" y="2359"/>
                    <a:ext cx="15" cy="19"/>
                  </a:xfrm>
                  <a:custGeom>
                    <a:avLst/>
                    <a:gdLst>
                      <a:gd name="T0" fmla="*/ 11 w 19"/>
                      <a:gd name="T1" fmla="*/ 11 h 24"/>
                      <a:gd name="T2" fmla="*/ 11 w 19"/>
                      <a:gd name="T3" fmla="*/ 0 h 24"/>
                      <a:gd name="T4" fmla="*/ 0 w 19"/>
                      <a:gd name="T5" fmla="*/ 4 h 24"/>
                      <a:gd name="T6" fmla="*/ 0 w 19"/>
                      <a:gd name="T7" fmla="*/ 14 h 24"/>
                      <a:gd name="T8" fmla="*/ 11 w 19"/>
                      <a:gd name="T9" fmla="*/ 11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24"/>
                      <a:gd name="T17" fmla="*/ 19 w 19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24">
                        <a:moveTo>
                          <a:pt x="18" y="18"/>
                        </a:moveTo>
                        <a:lnTo>
                          <a:pt x="18" y="0"/>
                        </a:lnTo>
                        <a:lnTo>
                          <a:pt x="0" y="6"/>
                        </a:lnTo>
                        <a:lnTo>
                          <a:pt x="0" y="23"/>
                        </a:lnTo>
                        <a:lnTo>
                          <a:pt x="18" y="18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19" name="Freeform 307"/>
                  <p:cNvSpPr>
                    <a:spLocks/>
                  </p:cNvSpPr>
                  <p:nvPr/>
                </p:nvSpPr>
                <p:spPr bwMode="auto">
                  <a:xfrm>
                    <a:off x="4365" y="2372"/>
                    <a:ext cx="13" cy="13"/>
                  </a:xfrm>
                  <a:custGeom>
                    <a:avLst/>
                    <a:gdLst>
                      <a:gd name="T0" fmla="*/ 5 w 17"/>
                      <a:gd name="T1" fmla="*/ 9 h 17"/>
                      <a:gd name="T2" fmla="*/ 9 w 17"/>
                      <a:gd name="T3" fmla="*/ 9 h 17"/>
                      <a:gd name="T4" fmla="*/ 9 w 17"/>
                      <a:gd name="T5" fmla="*/ 5 h 17"/>
                      <a:gd name="T6" fmla="*/ 9 w 17"/>
                      <a:gd name="T7" fmla="*/ 0 h 17"/>
                      <a:gd name="T8" fmla="*/ 5 w 17"/>
                      <a:gd name="T9" fmla="*/ 0 h 17"/>
                      <a:gd name="T10" fmla="*/ 5 w 17"/>
                      <a:gd name="T11" fmla="*/ 5 h 17"/>
                      <a:gd name="T12" fmla="*/ 0 w 17"/>
                      <a:gd name="T13" fmla="*/ 5 h 17"/>
                      <a:gd name="T14" fmla="*/ 0 w 17"/>
                      <a:gd name="T15" fmla="*/ 9 h 17"/>
                      <a:gd name="T16" fmla="*/ 5 w 17"/>
                      <a:gd name="T17" fmla="*/ 9 h 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7"/>
                      <a:gd name="T29" fmla="*/ 17 w 17"/>
                      <a:gd name="T30" fmla="*/ 17 h 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7">
                        <a:moveTo>
                          <a:pt x="8" y="16"/>
                        </a:moveTo>
                        <a:lnTo>
                          <a:pt x="16" y="16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8" y="0"/>
                        </a:lnTo>
                        <a:lnTo>
                          <a:pt x="8" y="8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20" name="Freeform 308"/>
                  <p:cNvSpPr>
                    <a:spLocks/>
                  </p:cNvSpPr>
                  <p:nvPr/>
                </p:nvSpPr>
                <p:spPr bwMode="auto">
                  <a:xfrm>
                    <a:off x="4380" y="2367"/>
                    <a:ext cx="14" cy="13"/>
                  </a:xfrm>
                  <a:custGeom>
                    <a:avLst/>
                    <a:gdLst>
                      <a:gd name="T0" fmla="*/ 3 w 17"/>
                      <a:gd name="T1" fmla="*/ 9 h 17"/>
                      <a:gd name="T2" fmla="*/ 7 w 17"/>
                      <a:gd name="T3" fmla="*/ 9 h 17"/>
                      <a:gd name="T4" fmla="*/ 7 w 17"/>
                      <a:gd name="T5" fmla="*/ 5 h 17"/>
                      <a:gd name="T6" fmla="*/ 11 w 17"/>
                      <a:gd name="T7" fmla="*/ 5 h 17"/>
                      <a:gd name="T8" fmla="*/ 11 w 17"/>
                      <a:gd name="T9" fmla="*/ 0 h 17"/>
                      <a:gd name="T10" fmla="*/ 7 w 17"/>
                      <a:gd name="T11" fmla="*/ 0 h 17"/>
                      <a:gd name="T12" fmla="*/ 3 w 17"/>
                      <a:gd name="T13" fmla="*/ 0 h 17"/>
                      <a:gd name="T14" fmla="*/ 0 w 17"/>
                      <a:gd name="T15" fmla="*/ 5 h 17"/>
                      <a:gd name="T16" fmla="*/ 0 w 17"/>
                      <a:gd name="T17" fmla="*/ 9 h 17"/>
                      <a:gd name="T18" fmla="*/ 3 w 17"/>
                      <a:gd name="T19" fmla="*/ 9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"/>
                      <a:gd name="T31" fmla="*/ 0 h 17"/>
                      <a:gd name="T32" fmla="*/ 17 w 17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" h="17">
                        <a:moveTo>
                          <a:pt x="5" y="16"/>
                        </a:moveTo>
                        <a:lnTo>
                          <a:pt x="10" y="16"/>
                        </a:lnTo>
                        <a:lnTo>
                          <a:pt x="10" y="8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10" y="0"/>
                        </a:lnTo>
                        <a:lnTo>
                          <a:pt x="5" y="0"/>
                        </a:lnTo>
                        <a:lnTo>
                          <a:pt x="0" y="8"/>
                        </a:lnTo>
                        <a:lnTo>
                          <a:pt x="0" y="16"/>
                        </a:lnTo>
                        <a:lnTo>
                          <a:pt x="5" y="16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21" name="Freeform 309"/>
                  <p:cNvSpPr>
                    <a:spLocks/>
                  </p:cNvSpPr>
                  <p:nvPr/>
                </p:nvSpPr>
                <p:spPr bwMode="auto">
                  <a:xfrm>
                    <a:off x="3985" y="2278"/>
                    <a:ext cx="459" cy="264"/>
                  </a:xfrm>
                  <a:custGeom>
                    <a:avLst/>
                    <a:gdLst>
                      <a:gd name="T0" fmla="*/ 366 w 574"/>
                      <a:gd name="T1" fmla="*/ 0 h 330"/>
                      <a:gd name="T2" fmla="*/ 0 w 574"/>
                      <a:gd name="T3" fmla="*/ 119 h 330"/>
                      <a:gd name="T4" fmla="*/ 0 w 574"/>
                      <a:gd name="T5" fmla="*/ 210 h 330"/>
                      <a:gd name="T6" fmla="*/ 0 60000 65536"/>
                      <a:gd name="T7" fmla="*/ 0 60000 65536"/>
                      <a:gd name="T8" fmla="*/ 0 60000 65536"/>
                      <a:gd name="T9" fmla="*/ 0 w 574"/>
                      <a:gd name="T10" fmla="*/ 0 h 330"/>
                      <a:gd name="T11" fmla="*/ 574 w 574"/>
                      <a:gd name="T12" fmla="*/ 330 h 33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74" h="330">
                        <a:moveTo>
                          <a:pt x="573" y="0"/>
                        </a:moveTo>
                        <a:lnTo>
                          <a:pt x="0" y="186"/>
                        </a:lnTo>
                        <a:lnTo>
                          <a:pt x="0" y="329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</p:grpSp>
          </p:grpSp>
        </p:grpSp>
        <p:sp>
          <p:nvSpPr>
            <p:cNvPr id="552" name="Forma libre 551"/>
            <p:cNvSpPr/>
            <p:nvPr/>
          </p:nvSpPr>
          <p:spPr bwMode="auto">
            <a:xfrm>
              <a:off x="3271458" y="5657697"/>
              <a:ext cx="2683565" cy="308141"/>
            </a:xfrm>
            <a:custGeom>
              <a:avLst/>
              <a:gdLst>
                <a:gd name="connsiteX0" fmla="*/ 0 w 2683565"/>
                <a:gd name="connsiteY0" fmla="*/ 0 h 308141"/>
                <a:gd name="connsiteX1" fmla="*/ 1441174 w 2683565"/>
                <a:gd name="connsiteY1" fmla="*/ 308113 h 308141"/>
                <a:gd name="connsiteX2" fmla="*/ 2683565 w 2683565"/>
                <a:gd name="connsiteY2" fmla="*/ 19878 h 30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3565" h="308141">
                  <a:moveTo>
                    <a:pt x="0" y="0"/>
                  </a:moveTo>
                  <a:cubicBezTo>
                    <a:pt x="496956" y="152400"/>
                    <a:pt x="993913" y="304800"/>
                    <a:pt x="1441174" y="308113"/>
                  </a:cubicBezTo>
                  <a:cubicBezTo>
                    <a:pt x="1888435" y="311426"/>
                    <a:pt x="2683565" y="19878"/>
                    <a:pt x="2683565" y="19878"/>
                  </a:cubicBezTo>
                </a:path>
              </a:pathLst>
            </a:custGeom>
            <a:noFill/>
            <a:ln w="5715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sp>
          <p:nvSpPr>
            <p:cNvPr id="620" name="CuadroTexto 619"/>
            <p:cNvSpPr txBox="1"/>
            <p:nvPr/>
          </p:nvSpPr>
          <p:spPr>
            <a:xfrm flipH="1">
              <a:off x="4224541" y="5968660"/>
              <a:ext cx="8515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defTabSz="1200424">
                <a:defRPr/>
              </a:pPr>
              <a:r>
                <a:rPr lang="en-GB" sz="1000" b="1" smtClean="0">
                  <a:solidFill>
                    <a:srgbClr val="FF0000"/>
                  </a:solidFill>
                  <a:uFillTx/>
                  <a:latin typeface="Trebuchet MS"/>
                  <a:cs typeface="Trebuchet MS"/>
                </a:rPr>
                <a:t>GRE tunnel</a:t>
              </a:r>
              <a:endParaRPr lang="en-GB" sz="1000" b="1" dirty="0">
                <a:solidFill>
                  <a:srgbClr val="FF0000"/>
                </a:solidFill>
                <a:uFillTx/>
                <a:latin typeface="Trebuchet MS"/>
                <a:cs typeface="Trebuchet MS"/>
              </a:endParaRPr>
            </a:p>
          </p:txBody>
        </p:sp>
      </p:grpSp>
      <p:grpSp>
        <p:nvGrpSpPr>
          <p:cNvPr id="637" name="Agrupar 636"/>
          <p:cNvGrpSpPr/>
          <p:nvPr/>
        </p:nvGrpSpPr>
        <p:grpSpPr>
          <a:xfrm>
            <a:off x="5969066" y="2844077"/>
            <a:ext cx="2147985" cy="2809415"/>
            <a:chOff x="5969066" y="2844077"/>
            <a:chExt cx="2147985" cy="2809415"/>
          </a:xfrm>
        </p:grpSpPr>
        <p:grpSp>
          <p:nvGrpSpPr>
            <p:cNvPr id="635" name="Agrupar 634"/>
            <p:cNvGrpSpPr/>
            <p:nvPr/>
          </p:nvGrpSpPr>
          <p:grpSpPr>
            <a:xfrm>
              <a:off x="6217886" y="2844077"/>
              <a:ext cx="1899165" cy="2489463"/>
              <a:chOff x="6217886" y="2844077"/>
              <a:chExt cx="1899165" cy="2489463"/>
            </a:xfrm>
          </p:grpSpPr>
          <p:grpSp>
            <p:nvGrpSpPr>
              <p:cNvPr id="628" name="Agrupar 627"/>
              <p:cNvGrpSpPr/>
              <p:nvPr/>
            </p:nvGrpSpPr>
            <p:grpSpPr>
              <a:xfrm>
                <a:off x="6266572" y="4446591"/>
                <a:ext cx="1850479" cy="886949"/>
                <a:chOff x="6266572" y="4446591"/>
                <a:chExt cx="1850479" cy="886949"/>
              </a:xfrm>
            </p:grpSpPr>
            <p:sp>
              <p:nvSpPr>
                <p:cNvPr id="536" name="Rectángulo redondeado 535"/>
                <p:cNvSpPr/>
                <p:nvPr/>
              </p:nvSpPr>
              <p:spPr bwMode="auto">
                <a:xfrm>
                  <a:off x="6266572" y="4446591"/>
                  <a:ext cx="1850479" cy="849993"/>
                </a:xfrm>
                <a:prstGeom prst="roundRect">
                  <a:avLst/>
                </a:prstGeom>
                <a:solidFill>
                  <a:schemeClr val="bg1">
                    <a:alpha val="87000"/>
                  </a:schemeClr>
                </a:solidFill>
                <a:ln w="12700" cap="sq" cmpd="sng" algn="ctr">
                  <a:solidFill>
                    <a:schemeClr val="tx1">
                      <a:alpha val="4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ritannic Bold" pitchFamily="34" charset="0"/>
                  </a:endParaRPr>
                </a:p>
              </p:txBody>
            </p:sp>
            <p:sp>
              <p:nvSpPr>
                <p:cNvPr id="537" name="CuadroTexto 536"/>
                <p:cNvSpPr txBox="1"/>
                <p:nvPr/>
              </p:nvSpPr>
              <p:spPr>
                <a:xfrm>
                  <a:off x="7186987" y="5102708"/>
                  <a:ext cx="93006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900" dirty="0" smtClean="0">
                      <a:solidFill>
                        <a:srgbClr val="FF0000"/>
                      </a:solidFill>
                    </a:rPr>
                    <a:t>Virtual Network</a:t>
                  </a:r>
                  <a:endParaRPr lang="en-GB" sz="9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538" name="Conector recto 537"/>
                <p:cNvCxnSpPr/>
                <p:nvPr/>
              </p:nvCxnSpPr>
              <p:spPr bwMode="auto">
                <a:xfrm>
                  <a:off x="6753691" y="5100886"/>
                  <a:ext cx="1161697" cy="0"/>
                </a:xfrm>
                <a:prstGeom prst="line">
                  <a:avLst/>
                </a:prstGeom>
                <a:solidFill>
                  <a:schemeClr val="accent1"/>
                </a:solidFill>
                <a:ln w="76200" cap="sq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539" name="Conector recto 538"/>
                <p:cNvCxnSpPr/>
                <p:nvPr/>
              </p:nvCxnSpPr>
              <p:spPr bwMode="auto">
                <a:xfrm flipH="1">
                  <a:off x="7702494" y="4608754"/>
                  <a:ext cx="1" cy="502030"/>
                </a:xfrm>
                <a:prstGeom prst="line">
                  <a:avLst/>
                </a:prstGeom>
                <a:solidFill>
                  <a:schemeClr val="accent1"/>
                </a:solidFill>
                <a:ln w="28575" cap="sq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sp>
              <p:nvSpPr>
                <p:cNvPr id="541" name="Elipse 540"/>
                <p:cNvSpPr/>
                <p:nvPr/>
              </p:nvSpPr>
              <p:spPr>
                <a:xfrm>
                  <a:off x="7516358" y="4531913"/>
                  <a:ext cx="391768" cy="25967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 marL="57799" marR="57799" indent="0" algn="l" defTabSz="1295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200" b="1" i="0" u="none" strike="noStrike" cap="none" spc="0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+mj-lt"/>
                      <a:ea typeface="Times New Roman"/>
                      <a:cs typeface="Times New Roman"/>
                      <a:sym typeface="Times New Roman"/>
                    </a:rPr>
                    <a:t>h2</a:t>
                  </a:r>
                  <a:endParaRPr kumimoji="0" lang="en-GB" sz="12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+mj-lt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542" name="Conector recto 541"/>
                <p:cNvCxnSpPr/>
                <p:nvPr/>
              </p:nvCxnSpPr>
              <p:spPr bwMode="auto">
                <a:xfrm>
                  <a:off x="6874893" y="4681910"/>
                  <a:ext cx="29578" cy="404637"/>
                </a:xfrm>
                <a:prstGeom prst="line">
                  <a:avLst/>
                </a:prstGeom>
                <a:solidFill>
                  <a:schemeClr val="accent1"/>
                </a:solidFill>
                <a:ln w="28575" cap="sq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sp>
              <p:nvSpPr>
                <p:cNvPr id="544" name="Elipse 543"/>
                <p:cNvSpPr/>
                <p:nvPr/>
              </p:nvSpPr>
              <p:spPr>
                <a:xfrm>
                  <a:off x="6334830" y="4584130"/>
                  <a:ext cx="277152" cy="237842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57799" marR="57799" indent="0" algn="ctr" defTabSz="1295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700" b="1" i="0" u="none" strike="noStrike" cap="none" spc="0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+mj-lt"/>
                      <a:ea typeface="Times New Roman"/>
                      <a:cs typeface="Times New Roman"/>
                      <a:sym typeface="Times New Roman"/>
                    </a:rPr>
                    <a:t>Router</a:t>
                  </a:r>
                </a:p>
              </p:txBody>
            </p:sp>
            <p:sp>
              <p:nvSpPr>
                <p:cNvPr id="545" name="Elipse 544"/>
                <p:cNvSpPr/>
                <p:nvPr/>
              </p:nvSpPr>
              <p:spPr>
                <a:xfrm>
                  <a:off x="6354779" y="4764596"/>
                  <a:ext cx="271411" cy="165422"/>
                </a:xfrm>
                <a:prstGeom prst="ellipse">
                  <a:avLst/>
                </a:prstGeom>
                <a:solidFill>
                  <a:srgbClr val="DDDDFF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57799" marR="57799" indent="0" algn="ctr" defTabSz="1295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700" b="1" i="0" u="none" strike="noStrike" cap="none" spc="0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+mj-lt"/>
                      <a:ea typeface="Times New Roman"/>
                      <a:cs typeface="Times New Roman"/>
                      <a:sym typeface="Times New Roman"/>
                    </a:rPr>
                    <a:t>NAT</a:t>
                  </a:r>
                  <a:endParaRPr kumimoji="0" lang="en-GB" sz="7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+mj-lt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6" name="Elipse 545"/>
                <p:cNvSpPr/>
                <p:nvPr/>
              </p:nvSpPr>
              <p:spPr>
                <a:xfrm>
                  <a:off x="6558793" y="4478511"/>
                  <a:ext cx="370334" cy="238297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57799" marR="57799" indent="0" algn="ctr" defTabSz="1295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800" b="1" i="0" u="none" strike="noStrike" cap="none" spc="0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+mj-lt"/>
                      <a:ea typeface="Times New Roman"/>
                      <a:cs typeface="Times New Roman"/>
                      <a:sym typeface="Times New Roman"/>
                    </a:rPr>
                    <a:t>WOaaS</a:t>
                  </a:r>
                  <a:endParaRPr kumimoji="0" lang="en-GB" sz="8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+mj-lt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617" name="Conector recto de flecha 616"/>
              <p:cNvCxnSpPr/>
              <p:nvPr/>
            </p:nvCxnSpPr>
            <p:spPr bwMode="auto">
              <a:xfrm>
                <a:off x="7352543" y="2848699"/>
                <a:ext cx="339172" cy="1667512"/>
              </a:xfrm>
              <a:prstGeom prst="straightConnector1">
                <a:avLst/>
              </a:prstGeom>
              <a:solidFill>
                <a:schemeClr val="accent1"/>
              </a:solidFill>
              <a:ln w="57150" cap="sq" cmpd="sng" algn="ctr">
                <a:solidFill>
                  <a:srgbClr val="929000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621" name="Conector recto de flecha 620"/>
              <p:cNvCxnSpPr/>
              <p:nvPr/>
            </p:nvCxnSpPr>
            <p:spPr bwMode="auto">
              <a:xfrm>
                <a:off x="6217886" y="2844077"/>
                <a:ext cx="527399" cy="1653737"/>
              </a:xfrm>
              <a:prstGeom prst="straightConnector1">
                <a:avLst/>
              </a:prstGeom>
              <a:solidFill>
                <a:schemeClr val="accent1"/>
              </a:solidFill>
              <a:ln w="57150" cap="sq" cmpd="sng" algn="ctr">
                <a:solidFill>
                  <a:srgbClr val="929000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</p:grpSp>
        <p:cxnSp>
          <p:nvCxnSpPr>
            <p:cNvPr id="543" name="Conector recto 542"/>
            <p:cNvCxnSpPr/>
            <p:nvPr/>
          </p:nvCxnSpPr>
          <p:spPr bwMode="auto">
            <a:xfrm flipH="1">
              <a:off x="5969066" y="4905793"/>
              <a:ext cx="425460" cy="747699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38" name="Agrupar 637"/>
          <p:cNvGrpSpPr/>
          <p:nvPr/>
        </p:nvGrpSpPr>
        <p:grpSpPr>
          <a:xfrm>
            <a:off x="1126963" y="2823930"/>
            <a:ext cx="2144495" cy="2833767"/>
            <a:chOff x="1126963" y="2823930"/>
            <a:chExt cx="2144495" cy="2833767"/>
          </a:xfrm>
        </p:grpSpPr>
        <p:grpSp>
          <p:nvGrpSpPr>
            <p:cNvPr id="634" name="Agrupar 633"/>
            <p:cNvGrpSpPr/>
            <p:nvPr/>
          </p:nvGrpSpPr>
          <p:grpSpPr>
            <a:xfrm>
              <a:off x="1126963" y="2823930"/>
              <a:ext cx="1875563" cy="2493908"/>
              <a:chOff x="1126963" y="2823930"/>
              <a:chExt cx="1875563" cy="2493908"/>
            </a:xfrm>
          </p:grpSpPr>
          <p:grpSp>
            <p:nvGrpSpPr>
              <p:cNvPr id="625" name="Agrupar 624"/>
              <p:cNvGrpSpPr/>
              <p:nvPr/>
            </p:nvGrpSpPr>
            <p:grpSpPr>
              <a:xfrm>
                <a:off x="1126963" y="4430889"/>
                <a:ext cx="1850479" cy="886949"/>
                <a:chOff x="1126963" y="4430889"/>
                <a:chExt cx="1850479" cy="886949"/>
              </a:xfrm>
            </p:grpSpPr>
            <p:sp>
              <p:nvSpPr>
                <p:cNvPr id="152" name="Rectángulo redondeado 151"/>
                <p:cNvSpPr/>
                <p:nvPr/>
              </p:nvSpPr>
              <p:spPr bwMode="auto">
                <a:xfrm flipH="1">
                  <a:off x="1126963" y="4430889"/>
                  <a:ext cx="1850479" cy="849993"/>
                </a:xfrm>
                <a:prstGeom prst="roundRect">
                  <a:avLst/>
                </a:prstGeom>
                <a:solidFill>
                  <a:schemeClr val="bg1">
                    <a:alpha val="87000"/>
                  </a:schemeClr>
                </a:solidFill>
                <a:ln w="12700" cap="sq" cmpd="sng" algn="ctr">
                  <a:solidFill>
                    <a:schemeClr val="tx1">
                      <a:alpha val="4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ritannic Bold" pitchFamily="34" charset="0"/>
                  </a:endParaRPr>
                </a:p>
              </p:txBody>
            </p:sp>
            <p:sp>
              <p:nvSpPr>
                <p:cNvPr id="154" name="CuadroTexto 153"/>
                <p:cNvSpPr txBox="1"/>
                <p:nvPr/>
              </p:nvSpPr>
              <p:spPr>
                <a:xfrm flipH="1">
                  <a:off x="1126964" y="5087006"/>
                  <a:ext cx="93006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900" dirty="0" smtClean="0">
                      <a:solidFill>
                        <a:srgbClr val="FF0000"/>
                      </a:solidFill>
                    </a:rPr>
                    <a:t>Virtual Network</a:t>
                  </a:r>
                  <a:endParaRPr lang="en-GB" sz="9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56" name="Conector recto 155"/>
                <p:cNvCxnSpPr/>
                <p:nvPr/>
              </p:nvCxnSpPr>
              <p:spPr bwMode="auto">
                <a:xfrm flipH="1">
                  <a:off x="1328626" y="5085184"/>
                  <a:ext cx="1161697" cy="0"/>
                </a:xfrm>
                <a:prstGeom prst="line">
                  <a:avLst/>
                </a:prstGeom>
                <a:solidFill>
                  <a:schemeClr val="accent1"/>
                </a:solidFill>
                <a:ln w="76200" cap="sq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61" name="Conector recto 160"/>
                <p:cNvCxnSpPr/>
                <p:nvPr/>
              </p:nvCxnSpPr>
              <p:spPr bwMode="auto">
                <a:xfrm>
                  <a:off x="1541519" y="4593052"/>
                  <a:ext cx="1" cy="502030"/>
                </a:xfrm>
                <a:prstGeom prst="line">
                  <a:avLst/>
                </a:prstGeom>
                <a:solidFill>
                  <a:schemeClr val="accent1"/>
                </a:solidFill>
                <a:ln w="28575" cap="sq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sp>
              <p:nvSpPr>
                <p:cNvPr id="142" name="Elipse 141"/>
                <p:cNvSpPr/>
                <p:nvPr/>
              </p:nvSpPr>
              <p:spPr>
                <a:xfrm flipH="1">
                  <a:off x="1335888" y="4516211"/>
                  <a:ext cx="391768" cy="25967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spAutoFit/>
                </a:bodyPr>
                <a:lstStyle/>
                <a:p>
                  <a:pPr marL="57799" marR="57799" indent="0" algn="l" defTabSz="1295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200" b="1" i="0" u="none" strike="noStrike" cap="none" spc="0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+mj-lt"/>
                      <a:ea typeface="Times New Roman"/>
                      <a:cs typeface="Times New Roman"/>
                      <a:sym typeface="Times New Roman"/>
                    </a:rPr>
                    <a:t>h1</a:t>
                  </a:r>
                  <a:endParaRPr kumimoji="0" lang="en-GB" sz="12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+mj-lt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134" name="Conector recto 133"/>
                <p:cNvCxnSpPr>
                  <a:stCxn id="133" idx="5"/>
                </p:cNvCxnSpPr>
                <p:nvPr/>
              </p:nvCxnSpPr>
              <p:spPr bwMode="auto">
                <a:xfrm flipH="1">
                  <a:off x="2339543" y="4666208"/>
                  <a:ext cx="29578" cy="404637"/>
                </a:xfrm>
                <a:prstGeom prst="line">
                  <a:avLst/>
                </a:prstGeom>
                <a:solidFill>
                  <a:schemeClr val="accent1"/>
                </a:solidFill>
                <a:ln w="28575" cap="sq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sp>
              <p:nvSpPr>
                <p:cNvPr id="136" name="Elipse 135"/>
                <p:cNvSpPr/>
                <p:nvPr/>
              </p:nvSpPr>
              <p:spPr>
                <a:xfrm flipH="1">
                  <a:off x="2632032" y="4568428"/>
                  <a:ext cx="277152" cy="237842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57799" marR="57799" indent="0" algn="ctr" defTabSz="1295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700" b="1" i="0" u="none" strike="noStrike" cap="none" spc="0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+mj-lt"/>
                      <a:ea typeface="Times New Roman"/>
                      <a:cs typeface="Times New Roman"/>
                      <a:sym typeface="Times New Roman"/>
                    </a:rPr>
                    <a:t>Router</a:t>
                  </a:r>
                </a:p>
              </p:txBody>
            </p:sp>
            <p:sp>
              <p:nvSpPr>
                <p:cNvPr id="137" name="Elipse 136"/>
                <p:cNvSpPr/>
                <p:nvPr/>
              </p:nvSpPr>
              <p:spPr>
                <a:xfrm flipH="1">
                  <a:off x="2617824" y="4748894"/>
                  <a:ext cx="271411" cy="165422"/>
                </a:xfrm>
                <a:prstGeom prst="ellipse">
                  <a:avLst/>
                </a:prstGeom>
                <a:solidFill>
                  <a:srgbClr val="DDDDFF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57799" marR="57799" indent="0" algn="ctr" defTabSz="1295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700" b="1" i="0" u="none" strike="noStrike" cap="none" spc="0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+mj-lt"/>
                      <a:ea typeface="Times New Roman"/>
                      <a:cs typeface="Times New Roman"/>
                      <a:sym typeface="Times New Roman"/>
                    </a:rPr>
                    <a:t>NAT</a:t>
                  </a:r>
                  <a:endParaRPr kumimoji="0" lang="en-GB" sz="7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+mj-lt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3" name="Elipse 132"/>
                <p:cNvSpPr/>
                <p:nvPr/>
              </p:nvSpPr>
              <p:spPr>
                <a:xfrm flipH="1">
                  <a:off x="2314887" y="4462809"/>
                  <a:ext cx="370334" cy="238297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solidFill>
                    <a:schemeClr val="tx1"/>
                  </a:solidFill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57799" marR="57799" indent="0" algn="ctr" defTabSz="1295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800" b="1" i="0" u="none" strike="noStrike" cap="none" spc="0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+mj-lt"/>
                      <a:ea typeface="Times New Roman"/>
                      <a:cs typeface="Times New Roman"/>
                      <a:sym typeface="Times New Roman"/>
                    </a:rPr>
                    <a:t>WOaaS</a:t>
                  </a:r>
                  <a:endParaRPr kumimoji="0" lang="en-GB" sz="8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+mj-lt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615" name="Conector recto de flecha 614"/>
              <p:cNvCxnSpPr/>
              <p:nvPr/>
            </p:nvCxnSpPr>
            <p:spPr bwMode="auto">
              <a:xfrm flipH="1">
                <a:off x="1610139" y="2823930"/>
                <a:ext cx="320572" cy="1668557"/>
              </a:xfrm>
              <a:prstGeom prst="straightConnector1">
                <a:avLst/>
              </a:prstGeom>
              <a:solidFill>
                <a:schemeClr val="accent1"/>
              </a:solidFill>
              <a:ln w="57150" cap="sq" cmpd="sng" algn="ctr">
                <a:solidFill>
                  <a:srgbClr val="929000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624" name="Conector recto de flecha 623"/>
              <p:cNvCxnSpPr/>
              <p:nvPr/>
            </p:nvCxnSpPr>
            <p:spPr bwMode="auto">
              <a:xfrm flipH="1">
                <a:off x="2475127" y="2841190"/>
                <a:ext cx="527399" cy="1653737"/>
              </a:xfrm>
              <a:prstGeom prst="straightConnector1">
                <a:avLst/>
              </a:prstGeom>
              <a:solidFill>
                <a:schemeClr val="accent1"/>
              </a:solidFill>
              <a:ln w="57150" cap="sq" cmpd="sng" algn="ctr">
                <a:solidFill>
                  <a:srgbClr val="929000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</p:grpSp>
        <p:cxnSp>
          <p:nvCxnSpPr>
            <p:cNvPr id="135" name="Conector recto 134"/>
            <p:cNvCxnSpPr>
              <a:stCxn id="137" idx="3"/>
              <a:endCxn id="552" idx="0"/>
            </p:cNvCxnSpPr>
            <p:nvPr/>
          </p:nvCxnSpPr>
          <p:spPr bwMode="auto">
            <a:xfrm>
              <a:off x="2849488" y="4890091"/>
              <a:ext cx="421970" cy="767606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60554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/>
        </p:nvGrpSpPr>
        <p:grpSpPr>
          <a:xfrm>
            <a:off x="899592" y="2132856"/>
            <a:ext cx="7391886" cy="2512068"/>
            <a:chOff x="899592" y="2132856"/>
            <a:chExt cx="7391886" cy="2512068"/>
          </a:xfrm>
        </p:grpSpPr>
        <p:sp>
          <p:nvSpPr>
            <p:cNvPr id="326" name="Llamada rectangular 325"/>
            <p:cNvSpPr/>
            <p:nvPr/>
          </p:nvSpPr>
          <p:spPr bwMode="auto">
            <a:xfrm>
              <a:off x="4845067" y="2135229"/>
              <a:ext cx="3446411" cy="2505930"/>
            </a:xfrm>
            <a:prstGeom prst="wedgeRectCallout">
              <a:avLst>
                <a:gd name="adj1" fmla="val 16553"/>
                <a:gd name="adj2" fmla="val 61936"/>
              </a:avLst>
            </a:prstGeom>
            <a:solidFill>
              <a:srgbClr val="ADD6F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sp>
          <p:nvSpPr>
            <p:cNvPr id="10" name="Llamada rectangular 9"/>
            <p:cNvSpPr/>
            <p:nvPr/>
          </p:nvSpPr>
          <p:spPr bwMode="auto">
            <a:xfrm>
              <a:off x="899592" y="2132856"/>
              <a:ext cx="3446411" cy="2508303"/>
            </a:xfrm>
            <a:prstGeom prst="wedgeRectCallout">
              <a:avLst>
                <a:gd name="adj1" fmla="val -14562"/>
                <a:gd name="adj2" fmla="val 61954"/>
              </a:avLst>
            </a:prstGeom>
            <a:solidFill>
              <a:srgbClr val="D8FDC4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971600" y="4121704"/>
              <a:ext cx="1267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Virtual Scenario A</a:t>
              </a:r>
              <a:endParaRPr lang="en-GB" sz="1400" b="1" dirty="0"/>
            </a:p>
          </p:txBody>
        </p:sp>
        <p:sp>
          <p:nvSpPr>
            <p:cNvPr id="327" name="CuadroTexto 326"/>
            <p:cNvSpPr txBox="1"/>
            <p:nvPr/>
          </p:nvSpPr>
          <p:spPr>
            <a:xfrm>
              <a:off x="6948264" y="4117939"/>
              <a:ext cx="1267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 smtClean="0"/>
                <a:t>Virtual Scenario B</a:t>
              </a:r>
              <a:endParaRPr lang="en-GB" sz="1400" b="1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WOaaS</a:t>
            </a:r>
            <a:r>
              <a:rPr lang="en-GB" sz="2800" dirty="0" smtClean="0"/>
              <a:t> Complete Test Scenario (II)</a:t>
            </a:r>
            <a:endParaRPr lang="en-GB" sz="2800" dirty="0"/>
          </a:p>
        </p:txBody>
      </p:sp>
      <p:sp>
        <p:nvSpPr>
          <p:cNvPr id="612" name="Marcador de contenido 6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Testing infrastructure:</a:t>
            </a:r>
            <a:endParaRPr lang="en-GB" sz="2400" dirty="0"/>
          </a:p>
        </p:txBody>
      </p:sp>
      <p:grpSp>
        <p:nvGrpSpPr>
          <p:cNvPr id="8" name="Agrupar 7"/>
          <p:cNvGrpSpPr/>
          <p:nvPr/>
        </p:nvGrpSpPr>
        <p:grpSpPr>
          <a:xfrm>
            <a:off x="1227194" y="2260126"/>
            <a:ext cx="6720503" cy="2603037"/>
            <a:chOff x="903784" y="2060848"/>
            <a:chExt cx="7436391" cy="2880320"/>
          </a:xfrm>
        </p:grpSpPr>
        <p:grpSp>
          <p:nvGrpSpPr>
            <p:cNvPr id="632" name="Agrupar 631"/>
            <p:cNvGrpSpPr/>
            <p:nvPr/>
          </p:nvGrpSpPr>
          <p:grpSpPr>
            <a:xfrm>
              <a:off x="5025499" y="2076550"/>
              <a:ext cx="3314676" cy="2392203"/>
              <a:chOff x="5025499" y="3516710"/>
              <a:chExt cx="3314676" cy="2392203"/>
            </a:xfrm>
          </p:grpSpPr>
          <p:sp>
            <p:nvSpPr>
              <p:cNvPr id="512" name="Rectángulo 511"/>
              <p:cNvSpPr/>
              <p:nvPr/>
            </p:nvSpPr>
            <p:spPr bwMode="auto">
              <a:xfrm>
                <a:off x="5025499" y="3516710"/>
                <a:ext cx="3314676" cy="1993149"/>
              </a:xfrm>
              <a:prstGeom prst="rect">
                <a:avLst/>
              </a:prstGeom>
              <a:solidFill>
                <a:srgbClr val="F8F7F9"/>
              </a:solidFill>
              <a:ln w="12700" cap="flat" cmpd="sng" algn="ctr">
                <a:solidFill>
                  <a:schemeClr val="tx1"/>
                </a:solidFill>
                <a:prstDash val="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120044" tIns="60022" rIns="120044" bIns="60022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algn="l" defTabSz="1200424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00" dirty="0">
                  <a:solidFill>
                    <a:srgbClr val="081D58"/>
                  </a:solidFill>
                  <a:uFillTx/>
                  <a:latin typeface="Arial" pitchFamily="34" charset="0"/>
                </a:endParaRPr>
              </a:p>
            </p:txBody>
          </p:sp>
          <p:sp>
            <p:nvSpPr>
              <p:cNvPr id="513" name="Rectángulo redondeado 512"/>
              <p:cNvSpPr/>
              <p:nvPr/>
            </p:nvSpPr>
            <p:spPr bwMode="auto">
              <a:xfrm>
                <a:off x="6129777" y="4232781"/>
                <a:ext cx="843903" cy="730954"/>
              </a:xfrm>
              <a:prstGeom prst="roundRect">
                <a:avLst/>
              </a:prstGeom>
              <a:solidFill>
                <a:srgbClr val="D5FC7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0044" tIns="60022" rIns="120044" bIns="60022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7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network</a:t>
                </a:r>
                <a:endParaRPr lang="en-GB" sz="300" b="1" dirty="0" smtClean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514" name="Rectángulo redondeado 513"/>
              <p:cNvSpPr/>
              <p:nvPr/>
            </p:nvSpPr>
            <p:spPr bwMode="auto">
              <a:xfrm>
                <a:off x="7109533" y="4232781"/>
                <a:ext cx="843903" cy="730954"/>
              </a:xfrm>
              <a:prstGeom prst="roundRect">
                <a:avLst/>
              </a:prstGeom>
              <a:solidFill>
                <a:srgbClr val="FFCC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0044" tIns="60022" rIns="120044" bIns="60022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7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compute1</a:t>
                </a:r>
              </a:p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515" name="Rectángulo redondeado 514"/>
              <p:cNvSpPr/>
              <p:nvPr/>
            </p:nvSpPr>
            <p:spPr bwMode="auto">
              <a:xfrm>
                <a:off x="5150020" y="4232781"/>
                <a:ext cx="843903" cy="730954"/>
              </a:xfrm>
              <a:prstGeom prst="roundRect">
                <a:avLst/>
              </a:prstGeom>
              <a:solidFill>
                <a:schemeClr val="accent1">
                  <a:lumMod val="9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0044" tIns="60022" rIns="120044" bIns="60022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7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controller</a:t>
                </a:r>
              </a:p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516" name="CuadroTexto 515"/>
              <p:cNvSpPr txBox="1"/>
              <p:nvPr/>
            </p:nvSpPr>
            <p:spPr>
              <a:xfrm>
                <a:off x="6088241" y="3780704"/>
                <a:ext cx="1213607" cy="221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defTabSz="1200424">
                  <a:defRPr/>
                </a:pPr>
                <a:r>
                  <a:rPr lang="en-GB" sz="700" b="1" dirty="0" smtClean="0">
                    <a:solidFill>
                      <a:srgbClr val="4A7EBA"/>
                    </a:solidFill>
                    <a:uFillTx/>
                    <a:latin typeface="Trebuchet MS"/>
                    <a:cs typeface="Trebuchet MS"/>
                  </a:rPr>
                  <a:t>Management Network</a:t>
                </a:r>
                <a:endParaRPr lang="en-GB" sz="700" b="1" dirty="0">
                  <a:solidFill>
                    <a:srgbClr val="4A7EBA"/>
                  </a:solidFill>
                  <a:uFillTx/>
                  <a:latin typeface="Trebuchet MS"/>
                  <a:cs typeface="Trebuchet MS"/>
                </a:endParaRPr>
              </a:p>
            </p:txBody>
          </p:sp>
          <p:cxnSp>
            <p:nvCxnSpPr>
              <p:cNvPr id="517" name="11 Conector recto"/>
              <p:cNvCxnSpPr/>
              <p:nvPr/>
            </p:nvCxnSpPr>
            <p:spPr>
              <a:xfrm flipV="1">
                <a:off x="5404362" y="4041654"/>
                <a:ext cx="2431756" cy="1"/>
              </a:xfrm>
              <a:prstGeom prst="line">
                <a:avLst/>
              </a:prstGeom>
              <a:noFill/>
              <a:ln w="571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8" name="11 Conector recto"/>
              <p:cNvCxnSpPr/>
              <p:nvPr/>
            </p:nvCxnSpPr>
            <p:spPr>
              <a:xfrm>
                <a:off x="6577680" y="5267792"/>
                <a:ext cx="1258438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519" name="CuadroTexto 518"/>
              <p:cNvSpPr txBox="1"/>
              <p:nvPr/>
            </p:nvSpPr>
            <p:spPr>
              <a:xfrm>
                <a:off x="6690517" y="5296584"/>
                <a:ext cx="842891" cy="204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defTabSz="1200424">
                  <a:defRPr/>
                </a:pPr>
                <a:r>
                  <a:rPr lang="en-GB" sz="600" b="1" dirty="0" smtClean="0">
                    <a:solidFill>
                      <a:srgbClr val="4A7EBA"/>
                    </a:solidFill>
                    <a:uFillTx/>
                    <a:latin typeface="Trebuchet MS"/>
                    <a:cs typeface="Trebuchet MS"/>
                  </a:rPr>
                  <a:t>Tunnel Network</a:t>
                </a:r>
                <a:endParaRPr lang="en-GB" sz="600" b="1" dirty="0">
                  <a:solidFill>
                    <a:srgbClr val="4A7EBA"/>
                  </a:solidFill>
                  <a:uFillTx/>
                  <a:latin typeface="Trebuchet MS"/>
                  <a:cs typeface="Trebuchet MS"/>
                </a:endParaRPr>
              </a:p>
            </p:txBody>
          </p:sp>
          <p:cxnSp>
            <p:nvCxnSpPr>
              <p:cNvPr id="520" name="11 Conector recto"/>
              <p:cNvCxnSpPr/>
              <p:nvPr/>
            </p:nvCxnSpPr>
            <p:spPr>
              <a:xfrm>
                <a:off x="5438439" y="5633179"/>
                <a:ext cx="1135486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521" name="CuadroTexto 520"/>
              <p:cNvSpPr txBox="1"/>
              <p:nvPr/>
            </p:nvSpPr>
            <p:spPr>
              <a:xfrm>
                <a:off x="5946707" y="5653492"/>
                <a:ext cx="1367924" cy="255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defTabSz="1200424">
                  <a:defRPr/>
                </a:pPr>
                <a:r>
                  <a:rPr lang="en-GB" sz="900" b="1" dirty="0" smtClean="0">
                    <a:solidFill>
                      <a:srgbClr val="4A7EBA"/>
                    </a:solidFill>
                    <a:uFillTx/>
                    <a:latin typeface="Trebuchet MS"/>
                    <a:cs typeface="Trebuchet MS"/>
                  </a:rPr>
                  <a:t>External Network B</a:t>
                </a:r>
                <a:endParaRPr lang="en-GB" sz="900" b="1" dirty="0">
                  <a:solidFill>
                    <a:srgbClr val="4A7EBA"/>
                  </a:solidFill>
                  <a:uFillTx/>
                  <a:latin typeface="Trebuchet MS"/>
                  <a:cs typeface="Trebuchet MS"/>
                </a:endParaRPr>
              </a:p>
            </p:txBody>
          </p:sp>
          <p:cxnSp>
            <p:nvCxnSpPr>
              <p:cNvPr id="522" name="11 Conector recto"/>
              <p:cNvCxnSpPr/>
              <p:nvPr/>
            </p:nvCxnSpPr>
            <p:spPr>
              <a:xfrm>
                <a:off x="6695152" y="4965408"/>
                <a:ext cx="0" cy="293273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23" name="11 Conector recto"/>
              <p:cNvCxnSpPr/>
              <p:nvPr/>
            </p:nvCxnSpPr>
            <p:spPr>
              <a:xfrm>
                <a:off x="7531484" y="4966442"/>
                <a:ext cx="0" cy="293273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24" name="11 Conector recto"/>
              <p:cNvCxnSpPr/>
              <p:nvPr/>
            </p:nvCxnSpPr>
            <p:spPr>
              <a:xfrm>
                <a:off x="6407572" y="4964838"/>
                <a:ext cx="0" cy="671465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25" name="Conector recto 524"/>
              <p:cNvCxnSpPr/>
              <p:nvPr/>
            </p:nvCxnSpPr>
            <p:spPr bwMode="auto">
              <a:xfrm>
                <a:off x="5571972" y="4042918"/>
                <a:ext cx="1" cy="190689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26" name="Conector recto 525"/>
              <p:cNvCxnSpPr/>
              <p:nvPr/>
            </p:nvCxnSpPr>
            <p:spPr bwMode="auto">
              <a:xfrm>
                <a:off x="6551728" y="4044898"/>
                <a:ext cx="1" cy="184766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527" name="Rectángulo 526"/>
              <p:cNvSpPr/>
              <p:nvPr/>
            </p:nvSpPr>
            <p:spPr bwMode="auto">
              <a:xfrm>
                <a:off x="5513568" y="4232128"/>
                <a:ext cx="116809" cy="487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eth1</a:t>
                </a:r>
                <a:endParaRPr lang="en-GB" sz="2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528" name="Rectángulo 527"/>
              <p:cNvSpPr/>
              <p:nvPr/>
            </p:nvSpPr>
            <p:spPr bwMode="auto">
              <a:xfrm>
                <a:off x="6492399" y="4232128"/>
                <a:ext cx="116809" cy="487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eth1</a:t>
                </a:r>
                <a:endParaRPr lang="en-GB" sz="2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529" name="Rectángulo 528"/>
              <p:cNvSpPr/>
              <p:nvPr/>
            </p:nvSpPr>
            <p:spPr bwMode="auto">
              <a:xfrm>
                <a:off x="7474188" y="4232128"/>
                <a:ext cx="116809" cy="487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eth1</a:t>
                </a:r>
                <a:endParaRPr lang="en-GB" sz="2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530" name="Rectángulo 529"/>
              <p:cNvSpPr/>
              <p:nvPr/>
            </p:nvSpPr>
            <p:spPr bwMode="auto">
              <a:xfrm>
                <a:off x="6632866" y="4914260"/>
                <a:ext cx="116809" cy="487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eth2</a:t>
                </a:r>
                <a:endParaRPr lang="en-GB" sz="2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531" name="Rectángulo 530"/>
              <p:cNvSpPr/>
              <p:nvPr/>
            </p:nvSpPr>
            <p:spPr bwMode="auto">
              <a:xfrm>
                <a:off x="7472212" y="4914258"/>
                <a:ext cx="116809" cy="487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eth2</a:t>
                </a:r>
                <a:endParaRPr lang="en-GB" sz="2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532" name="Rectángulo 531"/>
              <p:cNvSpPr/>
              <p:nvPr/>
            </p:nvSpPr>
            <p:spPr bwMode="auto">
              <a:xfrm>
                <a:off x="6344529" y="4913271"/>
                <a:ext cx="116809" cy="487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eth3</a:t>
                </a:r>
                <a:endParaRPr lang="en-GB" sz="2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533" name="Rectángulo 532"/>
              <p:cNvSpPr/>
              <p:nvPr/>
            </p:nvSpPr>
            <p:spPr bwMode="auto">
              <a:xfrm>
                <a:off x="5513568" y="4914257"/>
                <a:ext cx="116809" cy="4879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algn="ctr" defTabSz="1200424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eth2</a:t>
                </a:r>
                <a:endParaRPr lang="en-GB" sz="200" b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cxnSp>
            <p:nvCxnSpPr>
              <p:cNvPr id="534" name="11 Conector recto"/>
              <p:cNvCxnSpPr/>
              <p:nvPr/>
            </p:nvCxnSpPr>
            <p:spPr>
              <a:xfrm>
                <a:off x="5567476" y="4965408"/>
                <a:ext cx="0" cy="659066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pic>
            <p:nvPicPr>
              <p:cNvPr id="535" name="Imagen 53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80256" y="3588718"/>
                <a:ext cx="936160" cy="314599"/>
              </a:xfrm>
              <a:prstGeom prst="rect">
                <a:avLst/>
              </a:prstGeom>
            </p:spPr>
          </p:pic>
          <p:cxnSp>
            <p:nvCxnSpPr>
              <p:cNvPr id="540" name="Conector recto 539"/>
              <p:cNvCxnSpPr/>
              <p:nvPr/>
            </p:nvCxnSpPr>
            <p:spPr bwMode="auto">
              <a:xfrm>
                <a:off x="7531484" y="4042918"/>
                <a:ext cx="1" cy="186746"/>
              </a:xfrm>
              <a:prstGeom prst="line">
                <a:avLst/>
              </a:prstGeom>
              <a:noFill/>
              <a:ln w="127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550" name="CuadroTexto 549"/>
              <p:cNvSpPr txBox="1"/>
              <p:nvPr/>
            </p:nvSpPr>
            <p:spPr>
              <a:xfrm flipH="1">
                <a:off x="5073650" y="3527067"/>
                <a:ext cx="1107181" cy="408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defTabSz="1200424">
                  <a:defRPr/>
                </a:pPr>
                <a:r>
                  <a:rPr lang="en-GB" b="1" dirty="0" smtClean="0">
                    <a:uFillTx/>
                    <a:latin typeface="Trebuchet MS"/>
                    <a:cs typeface="Trebuchet MS"/>
                  </a:rPr>
                  <a:t>Cloud B</a:t>
                </a:r>
                <a:endParaRPr lang="en-GB" b="1" dirty="0">
                  <a:uFillTx/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636" name="Agrupar 635"/>
            <p:cNvGrpSpPr/>
            <p:nvPr/>
          </p:nvGrpSpPr>
          <p:grpSpPr>
            <a:xfrm>
              <a:off x="903784" y="2060848"/>
              <a:ext cx="3314731" cy="2392203"/>
              <a:chOff x="903784" y="3501008"/>
              <a:chExt cx="3314731" cy="2392203"/>
            </a:xfrm>
          </p:grpSpPr>
          <p:grpSp>
            <p:nvGrpSpPr>
              <p:cNvPr id="631" name="Agrupar 630"/>
              <p:cNvGrpSpPr/>
              <p:nvPr/>
            </p:nvGrpSpPr>
            <p:grpSpPr>
              <a:xfrm>
                <a:off x="903784" y="3501008"/>
                <a:ext cx="3314731" cy="2119593"/>
                <a:chOff x="903784" y="3501008"/>
                <a:chExt cx="3314731" cy="2119593"/>
              </a:xfrm>
            </p:grpSpPr>
            <p:sp>
              <p:nvSpPr>
                <p:cNvPr id="81" name="Rectángulo 80"/>
                <p:cNvSpPr/>
                <p:nvPr/>
              </p:nvSpPr>
              <p:spPr bwMode="auto">
                <a:xfrm flipH="1">
                  <a:off x="903839" y="3501008"/>
                  <a:ext cx="3314676" cy="1993149"/>
                </a:xfrm>
                <a:prstGeom prst="rect">
                  <a:avLst/>
                </a:prstGeom>
                <a:solidFill>
                  <a:srgbClr val="F8F7F9"/>
                </a:solidFill>
                <a:ln w="12700" cap="flat" cmpd="sng" algn="ctr">
                  <a:solidFill>
                    <a:schemeClr val="tx1"/>
                  </a:solidFill>
                  <a:prstDash val="dot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120044" tIns="60022" rIns="120044" bIns="60022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algn="l" defTabSz="1200424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200" dirty="0">
                    <a:solidFill>
                      <a:srgbClr val="081D58"/>
                    </a:solidFill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82" name="Rectángulo redondeado 81"/>
                <p:cNvSpPr/>
                <p:nvPr/>
              </p:nvSpPr>
              <p:spPr bwMode="auto">
                <a:xfrm flipH="1">
                  <a:off x="2270334" y="4217079"/>
                  <a:ext cx="843903" cy="730954"/>
                </a:xfrm>
                <a:prstGeom prst="roundRect">
                  <a:avLst/>
                </a:prstGeom>
                <a:solidFill>
                  <a:srgbClr val="D5FC7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0044" tIns="60022" rIns="120044" bIns="60022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algn="ctr" defTabSz="1200424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700" b="1" dirty="0" smtClean="0">
                      <a:solidFill>
                        <a:schemeClr val="tx1"/>
                      </a:solidFill>
                      <a:latin typeface="Trebuchet MS"/>
                      <a:cs typeface="Trebuchet MS"/>
                    </a:rPr>
                    <a:t>network</a:t>
                  </a:r>
                  <a:endParaRPr lang="en-GB" sz="300" b="1" dirty="0" smtClean="0">
                    <a:solidFill>
                      <a:schemeClr val="tx1"/>
                    </a:solidFill>
                    <a:latin typeface="Trebuchet MS"/>
                    <a:cs typeface="Trebuchet MS"/>
                  </a:endParaRPr>
                </a:p>
                <a:p>
                  <a:pPr marL="0" marR="0" algn="ctr" defTabSz="1200424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00" b="1" dirty="0">
                    <a:solidFill>
                      <a:schemeClr val="tx1"/>
                    </a:solidFill>
                    <a:latin typeface="Trebuchet MS"/>
                    <a:cs typeface="Trebuchet MS"/>
                  </a:endParaRPr>
                </a:p>
              </p:txBody>
            </p:sp>
            <p:sp>
              <p:nvSpPr>
                <p:cNvPr id="84" name="Rectángulo redondeado 83"/>
                <p:cNvSpPr/>
                <p:nvPr/>
              </p:nvSpPr>
              <p:spPr bwMode="auto">
                <a:xfrm flipH="1">
                  <a:off x="1290578" y="4217079"/>
                  <a:ext cx="843903" cy="730954"/>
                </a:xfrm>
                <a:prstGeom prst="roundRect">
                  <a:avLst/>
                </a:prstGeom>
                <a:solidFill>
                  <a:srgbClr val="FFCC66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0044" tIns="60022" rIns="120044" bIns="60022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algn="ctr" defTabSz="1200424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700" b="1" dirty="0" smtClean="0">
                      <a:solidFill>
                        <a:schemeClr val="tx1"/>
                      </a:solidFill>
                      <a:latin typeface="Trebuchet MS"/>
                      <a:cs typeface="Trebuchet MS"/>
                    </a:rPr>
                    <a:t>compute1</a:t>
                  </a:r>
                </a:p>
                <a:p>
                  <a:pPr marL="0" marR="0" algn="ctr" defTabSz="1200424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00" b="1" dirty="0">
                    <a:solidFill>
                      <a:schemeClr val="tx1"/>
                    </a:solidFill>
                    <a:latin typeface="Trebuchet MS"/>
                    <a:cs typeface="Trebuchet MS"/>
                  </a:endParaRPr>
                </a:p>
              </p:txBody>
            </p:sp>
            <p:sp>
              <p:nvSpPr>
                <p:cNvPr id="86" name="Rectángulo redondeado 85"/>
                <p:cNvSpPr/>
                <p:nvPr/>
              </p:nvSpPr>
              <p:spPr bwMode="auto">
                <a:xfrm flipH="1">
                  <a:off x="3250091" y="4217079"/>
                  <a:ext cx="843903" cy="730954"/>
                </a:xfrm>
                <a:prstGeom prst="roundRect">
                  <a:avLst/>
                </a:prstGeom>
                <a:solidFill>
                  <a:schemeClr val="accent1">
                    <a:lumMod val="9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20044" tIns="60022" rIns="120044" bIns="60022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algn="ctr" defTabSz="1200424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700" b="1" dirty="0" smtClean="0">
                      <a:solidFill>
                        <a:schemeClr val="tx1"/>
                      </a:solidFill>
                      <a:latin typeface="Trebuchet MS"/>
                      <a:cs typeface="Trebuchet MS"/>
                    </a:rPr>
                    <a:t>controller</a:t>
                  </a:r>
                </a:p>
                <a:p>
                  <a:pPr marL="0" marR="0" algn="ctr" defTabSz="1200424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200" b="1" dirty="0">
                    <a:solidFill>
                      <a:schemeClr val="tx1"/>
                    </a:solidFill>
                    <a:latin typeface="Trebuchet MS"/>
                    <a:cs typeface="Trebuchet MS"/>
                  </a:endParaRPr>
                </a:p>
              </p:txBody>
            </p:sp>
            <p:sp>
              <p:nvSpPr>
                <p:cNvPr id="87" name="CuadroTexto 86"/>
                <p:cNvSpPr txBox="1"/>
                <p:nvPr/>
              </p:nvSpPr>
              <p:spPr>
                <a:xfrm flipH="1">
                  <a:off x="1963124" y="3765002"/>
                  <a:ext cx="1213607" cy="2213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defTabSz="1200424">
                    <a:defRPr/>
                  </a:pPr>
                  <a:r>
                    <a:rPr lang="en-GB" sz="700" b="1" dirty="0" smtClean="0">
                      <a:solidFill>
                        <a:srgbClr val="4A7EBA"/>
                      </a:solidFill>
                      <a:uFillTx/>
                      <a:latin typeface="Trebuchet MS"/>
                      <a:cs typeface="Trebuchet MS"/>
                    </a:rPr>
                    <a:t>Management Network</a:t>
                  </a:r>
                  <a:endParaRPr lang="en-GB" sz="700" b="1" dirty="0">
                    <a:solidFill>
                      <a:srgbClr val="4A7EBA"/>
                    </a:solidFill>
                    <a:uFillTx/>
                    <a:latin typeface="Trebuchet MS"/>
                    <a:cs typeface="Trebuchet MS"/>
                  </a:endParaRPr>
                </a:p>
              </p:txBody>
            </p:sp>
            <p:cxnSp>
              <p:nvCxnSpPr>
                <p:cNvPr id="89" name="11 Conector recto"/>
                <p:cNvCxnSpPr/>
                <p:nvPr/>
              </p:nvCxnSpPr>
              <p:spPr>
                <a:xfrm flipH="1" flipV="1">
                  <a:off x="1407896" y="4025952"/>
                  <a:ext cx="2431756" cy="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0" name="11 Conector recto"/>
                <p:cNvCxnSpPr/>
                <p:nvPr/>
              </p:nvCxnSpPr>
              <p:spPr>
                <a:xfrm flipH="1">
                  <a:off x="1407896" y="5252090"/>
                  <a:ext cx="1258438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91" name="CuadroTexto 90"/>
                <p:cNvSpPr txBox="1"/>
                <p:nvPr/>
              </p:nvSpPr>
              <p:spPr>
                <a:xfrm flipH="1">
                  <a:off x="1791750" y="5280882"/>
                  <a:ext cx="842891" cy="2043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defTabSz="1200424">
                    <a:defRPr/>
                  </a:pPr>
                  <a:r>
                    <a:rPr lang="en-GB" sz="600" b="1" dirty="0" smtClean="0">
                      <a:solidFill>
                        <a:srgbClr val="4A7EBA"/>
                      </a:solidFill>
                      <a:uFillTx/>
                      <a:latin typeface="Trebuchet MS"/>
                      <a:cs typeface="Trebuchet MS"/>
                    </a:rPr>
                    <a:t>Tunnel Network</a:t>
                  </a:r>
                  <a:endParaRPr lang="en-GB" sz="600" b="1" dirty="0">
                    <a:solidFill>
                      <a:srgbClr val="4A7EBA"/>
                    </a:solidFill>
                    <a:uFillTx/>
                    <a:latin typeface="Trebuchet MS"/>
                    <a:cs typeface="Trebuchet MS"/>
                  </a:endParaRPr>
                </a:p>
              </p:txBody>
            </p:sp>
            <p:cxnSp>
              <p:nvCxnSpPr>
                <p:cNvPr id="92" name="11 Conector recto"/>
                <p:cNvCxnSpPr/>
                <p:nvPr/>
              </p:nvCxnSpPr>
              <p:spPr>
                <a:xfrm flipH="1">
                  <a:off x="2670089" y="5617477"/>
                  <a:ext cx="1135486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4" name="11 Conector recto"/>
                <p:cNvCxnSpPr/>
                <p:nvPr/>
              </p:nvCxnSpPr>
              <p:spPr>
                <a:xfrm flipH="1">
                  <a:off x="2548862" y="4949706"/>
                  <a:ext cx="0" cy="29327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5" name="11 Conector recto"/>
                <p:cNvCxnSpPr/>
                <p:nvPr/>
              </p:nvCxnSpPr>
              <p:spPr>
                <a:xfrm flipH="1">
                  <a:off x="1712530" y="4950740"/>
                  <a:ext cx="0" cy="29327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6" name="11 Conector recto"/>
                <p:cNvCxnSpPr/>
                <p:nvPr/>
              </p:nvCxnSpPr>
              <p:spPr>
                <a:xfrm flipH="1">
                  <a:off x="2836442" y="4949136"/>
                  <a:ext cx="0" cy="67146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98" name="Conector recto 97"/>
                <p:cNvCxnSpPr/>
                <p:nvPr/>
              </p:nvCxnSpPr>
              <p:spPr bwMode="auto">
                <a:xfrm flipH="1">
                  <a:off x="3672041" y="4027216"/>
                  <a:ext cx="1" cy="1906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00" name="Conector recto 99"/>
                <p:cNvCxnSpPr/>
                <p:nvPr/>
              </p:nvCxnSpPr>
              <p:spPr bwMode="auto">
                <a:xfrm flipH="1">
                  <a:off x="2692285" y="4029196"/>
                  <a:ext cx="1" cy="18476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105" name="Rectángulo 104"/>
                <p:cNvSpPr/>
                <p:nvPr/>
              </p:nvSpPr>
              <p:spPr bwMode="auto">
                <a:xfrm flipH="1">
                  <a:off x="3613637" y="4216426"/>
                  <a:ext cx="116809" cy="4879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algn="ctr" defTabSz="1200424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00" b="1" dirty="0" smtClean="0">
                      <a:solidFill>
                        <a:schemeClr val="tx1"/>
                      </a:solidFill>
                      <a:latin typeface="Trebuchet MS"/>
                      <a:cs typeface="Trebuchet MS"/>
                    </a:rPr>
                    <a:t>eth1</a:t>
                  </a:r>
                  <a:endParaRPr lang="en-GB" sz="200" b="1" dirty="0">
                    <a:solidFill>
                      <a:schemeClr val="tx1"/>
                    </a:solidFill>
                    <a:latin typeface="Trebuchet MS"/>
                    <a:cs typeface="Trebuchet MS"/>
                  </a:endParaRPr>
                </a:p>
              </p:txBody>
            </p:sp>
            <p:sp>
              <p:nvSpPr>
                <p:cNvPr id="107" name="Rectángulo 106"/>
                <p:cNvSpPr/>
                <p:nvPr/>
              </p:nvSpPr>
              <p:spPr bwMode="auto">
                <a:xfrm flipH="1">
                  <a:off x="2634806" y="4216426"/>
                  <a:ext cx="116809" cy="4879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algn="ctr" defTabSz="1200424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00" b="1" dirty="0" smtClean="0">
                      <a:solidFill>
                        <a:schemeClr val="tx1"/>
                      </a:solidFill>
                      <a:latin typeface="Trebuchet MS"/>
                      <a:cs typeface="Trebuchet MS"/>
                    </a:rPr>
                    <a:t>eth1</a:t>
                  </a:r>
                  <a:endParaRPr lang="en-GB" sz="200" b="1" dirty="0">
                    <a:solidFill>
                      <a:schemeClr val="tx1"/>
                    </a:solidFill>
                    <a:latin typeface="Trebuchet MS"/>
                    <a:cs typeface="Trebuchet MS"/>
                  </a:endParaRPr>
                </a:p>
              </p:txBody>
            </p:sp>
            <p:sp>
              <p:nvSpPr>
                <p:cNvPr id="109" name="Rectángulo 108"/>
                <p:cNvSpPr/>
                <p:nvPr/>
              </p:nvSpPr>
              <p:spPr bwMode="auto">
                <a:xfrm flipH="1">
                  <a:off x="1653017" y="4216426"/>
                  <a:ext cx="116809" cy="4879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algn="ctr" defTabSz="1200424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00" b="1" dirty="0" smtClean="0">
                      <a:solidFill>
                        <a:schemeClr val="tx1"/>
                      </a:solidFill>
                      <a:latin typeface="Trebuchet MS"/>
                      <a:cs typeface="Trebuchet MS"/>
                    </a:rPr>
                    <a:t>eth1</a:t>
                  </a:r>
                  <a:endParaRPr lang="en-GB" sz="200" b="1" dirty="0">
                    <a:solidFill>
                      <a:schemeClr val="tx1"/>
                    </a:solidFill>
                    <a:latin typeface="Trebuchet MS"/>
                    <a:cs typeface="Trebuchet MS"/>
                  </a:endParaRPr>
                </a:p>
              </p:txBody>
            </p:sp>
            <p:sp>
              <p:nvSpPr>
                <p:cNvPr id="112" name="Rectángulo 111"/>
                <p:cNvSpPr/>
                <p:nvPr/>
              </p:nvSpPr>
              <p:spPr bwMode="auto">
                <a:xfrm flipH="1">
                  <a:off x="2494339" y="4898558"/>
                  <a:ext cx="116809" cy="4879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algn="ctr" defTabSz="1200424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00" b="1" dirty="0" smtClean="0">
                      <a:solidFill>
                        <a:schemeClr val="tx1"/>
                      </a:solidFill>
                      <a:latin typeface="Trebuchet MS"/>
                      <a:cs typeface="Trebuchet MS"/>
                    </a:rPr>
                    <a:t>eth2</a:t>
                  </a:r>
                  <a:endParaRPr lang="en-GB" sz="200" b="1" dirty="0">
                    <a:solidFill>
                      <a:schemeClr val="tx1"/>
                    </a:solidFill>
                    <a:latin typeface="Trebuchet MS"/>
                    <a:cs typeface="Trebuchet MS"/>
                  </a:endParaRPr>
                </a:p>
              </p:txBody>
            </p:sp>
            <p:sp>
              <p:nvSpPr>
                <p:cNvPr id="114" name="Rectángulo 113"/>
                <p:cNvSpPr/>
                <p:nvPr/>
              </p:nvSpPr>
              <p:spPr bwMode="auto">
                <a:xfrm flipH="1">
                  <a:off x="1654993" y="4898556"/>
                  <a:ext cx="116809" cy="4879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algn="ctr" defTabSz="1200424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00" b="1" dirty="0" smtClean="0">
                      <a:solidFill>
                        <a:schemeClr val="tx1"/>
                      </a:solidFill>
                      <a:latin typeface="Trebuchet MS"/>
                      <a:cs typeface="Trebuchet MS"/>
                    </a:rPr>
                    <a:t>eth2</a:t>
                  </a:r>
                  <a:endParaRPr lang="en-GB" sz="200" b="1" dirty="0">
                    <a:solidFill>
                      <a:schemeClr val="tx1"/>
                    </a:solidFill>
                    <a:latin typeface="Trebuchet MS"/>
                    <a:cs typeface="Trebuchet MS"/>
                  </a:endParaRPr>
                </a:p>
              </p:txBody>
            </p:sp>
            <p:sp>
              <p:nvSpPr>
                <p:cNvPr id="117" name="Rectángulo 116"/>
                <p:cNvSpPr/>
                <p:nvPr/>
              </p:nvSpPr>
              <p:spPr bwMode="auto">
                <a:xfrm flipH="1">
                  <a:off x="2782676" y="4897569"/>
                  <a:ext cx="116809" cy="4879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algn="ctr" defTabSz="1200424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00" b="1" dirty="0" smtClean="0">
                      <a:solidFill>
                        <a:schemeClr val="tx1"/>
                      </a:solidFill>
                      <a:latin typeface="Trebuchet MS"/>
                      <a:cs typeface="Trebuchet MS"/>
                    </a:rPr>
                    <a:t>eth3</a:t>
                  </a:r>
                  <a:endParaRPr lang="en-GB" sz="200" b="1" dirty="0">
                    <a:solidFill>
                      <a:schemeClr val="tx1"/>
                    </a:solidFill>
                    <a:latin typeface="Trebuchet MS"/>
                    <a:cs typeface="Trebuchet MS"/>
                  </a:endParaRPr>
                </a:p>
              </p:txBody>
            </p:sp>
            <p:sp>
              <p:nvSpPr>
                <p:cNvPr id="118" name="Rectángulo 117"/>
                <p:cNvSpPr/>
                <p:nvPr/>
              </p:nvSpPr>
              <p:spPr bwMode="auto">
                <a:xfrm flipH="1">
                  <a:off x="3613637" y="4898555"/>
                  <a:ext cx="116809" cy="4879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algn="ctr" defTabSz="1200424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200" b="1" dirty="0" smtClean="0">
                      <a:solidFill>
                        <a:schemeClr val="tx1"/>
                      </a:solidFill>
                      <a:latin typeface="Trebuchet MS"/>
                      <a:cs typeface="Trebuchet MS"/>
                    </a:rPr>
                    <a:t>eth2</a:t>
                  </a:r>
                  <a:endParaRPr lang="en-GB" sz="200" b="1" dirty="0">
                    <a:solidFill>
                      <a:schemeClr val="tx1"/>
                    </a:solidFill>
                    <a:latin typeface="Trebuchet MS"/>
                    <a:cs typeface="Trebuchet MS"/>
                  </a:endParaRPr>
                </a:p>
              </p:txBody>
            </p:sp>
            <p:cxnSp>
              <p:nvCxnSpPr>
                <p:cNvPr id="119" name="11 Conector recto"/>
                <p:cNvCxnSpPr/>
                <p:nvPr/>
              </p:nvCxnSpPr>
              <p:spPr>
                <a:xfrm flipH="1">
                  <a:off x="3676538" y="4949706"/>
                  <a:ext cx="0" cy="65906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pic>
              <p:nvPicPr>
                <p:cNvPr id="125" name="Imagen 124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903784" y="3573016"/>
                  <a:ext cx="936160" cy="314599"/>
                </a:xfrm>
                <a:prstGeom prst="rect">
                  <a:avLst/>
                </a:prstGeom>
              </p:spPr>
            </p:pic>
            <p:cxnSp>
              <p:nvCxnSpPr>
                <p:cNvPr id="128" name="Conector recto 127"/>
                <p:cNvCxnSpPr/>
                <p:nvPr/>
              </p:nvCxnSpPr>
              <p:spPr bwMode="auto">
                <a:xfrm flipH="1">
                  <a:off x="1712529" y="4027216"/>
                  <a:ext cx="1" cy="18674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549" name="CuadroTexto 548"/>
                <p:cNvSpPr txBox="1"/>
                <p:nvPr/>
              </p:nvSpPr>
              <p:spPr>
                <a:xfrm flipH="1">
                  <a:off x="3066387" y="3534217"/>
                  <a:ext cx="1102002" cy="4086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defTabSz="1200424">
                    <a:defRPr/>
                  </a:pPr>
                  <a:r>
                    <a:rPr lang="en-GB" b="1" dirty="0" smtClean="0">
                      <a:uFillTx/>
                      <a:latin typeface="Trebuchet MS"/>
                      <a:cs typeface="Trebuchet MS"/>
                    </a:rPr>
                    <a:t>Cloud A</a:t>
                  </a:r>
                  <a:endParaRPr lang="en-GB" b="1" dirty="0">
                    <a:uFillTx/>
                    <a:latin typeface="Trebuchet MS"/>
                    <a:cs typeface="Trebuchet MS"/>
                  </a:endParaRPr>
                </a:p>
              </p:txBody>
            </p:sp>
          </p:grpSp>
          <p:sp>
            <p:nvSpPr>
              <p:cNvPr id="93" name="CuadroTexto 92"/>
              <p:cNvSpPr txBox="1"/>
              <p:nvPr/>
            </p:nvSpPr>
            <p:spPr>
              <a:xfrm flipH="1">
                <a:off x="1914259" y="5637790"/>
                <a:ext cx="1373245" cy="255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defTabSz="1200424">
                  <a:defRPr/>
                </a:pPr>
                <a:r>
                  <a:rPr lang="en-GB" sz="900" b="1" dirty="0" smtClean="0">
                    <a:solidFill>
                      <a:srgbClr val="4A7EBA"/>
                    </a:solidFill>
                    <a:uFillTx/>
                    <a:latin typeface="Trebuchet MS"/>
                    <a:cs typeface="Trebuchet MS"/>
                  </a:rPr>
                  <a:t>External Network A</a:t>
                </a:r>
                <a:endParaRPr lang="en-GB" sz="900" b="1" dirty="0">
                  <a:solidFill>
                    <a:srgbClr val="4A7EBA"/>
                  </a:solidFill>
                  <a:uFillTx/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639" name="Agrupar 638"/>
            <p:cNvGrpSpPr/>
            <p:nvPr/>
          </p:nvGrpSpPr>
          <p:grpSpPr>
            <a:xfrm>
              <a:off x="3271458" y="4046654"/>
              <a:ext cx="2683565" cy="894514"/>
              <a:chOff x="3271458" y="5486814"/>
              <a:chExt cx="2683565" cy="894514"/>
            </a:xfrm>
          </p:grpSpPr>
          <p:grpSp>
            <p:nvGrpSpPr>
              <p:cNvPr id="630" name="Agrupar 629"/>
              <p:cNvGrpSpPr/>
              <p:nvPr/>
            </p:nvGrpSpPr>
            <p:grpSpPr>
              <a:xfrm>
                <a:off x="3706601" y="5486814"/>
                <a:ext cx="1800634" cy="894514"/>
                <a:chOff x="3706601" y="5486814"/>
                <a:chExt cx="1800634" cy="894514"/>
              </a:xfrm>
            </p:grpSpPr>
            <p:pic>
              <p:nvPicPr>
                <p:cNvPr id="613" name="Picture 21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7336" y="5486814"/>
                  <a:ext cx="1223950" cy="8945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120" name="11 Conector recto"/>
                <p:cNvCxnSpPr>
                  <a:endCxn id="263" idx="1"/>
                </p:cNvCxnSpPr>
                <p:nvPr/>
              </p:nvCxnSpPr>
              <p:spPr>
                <a:xfrm>
                  <a:off x="3706601" y="5620601"/>
                  <a:ext cx="757816" cy="15560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547" name="11 Conector recto"/>
                <p:cNvCxnSpPr>
                  <a:endCxn id="260" idx="1"/>
                </p:cNvCxnSpPr>
                <p:nvPr/>
              </p:nvCxnSpPr>
              <p:spPr>
                <a:xfrm flipH="1">
                  <a:off x="4739625" y="5633179"/>
                  <a:ext cx="767610" cy="17527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grpSp>
              <p:nvGrpSpPr>
                <p:cNvPr id="190" name="Group 247"/>
                <p:cNvGrpSpPr>
                  <a:grpSpLocks/>
                </p:cNvGrpSpPr>
                <p:nvPr/>
              </p:nvGrpSpPr>
              <p:grpSpPr bwMode="auto">
                <a:xfrm flipH="1">
                  <a:off x="4362531" y="5720317"/>
                  <a:ext cx="546406" cy="204925"/>
                  <a:chOff x="3554" y="2183"/>
                  <a:chExt cx="892" cy="363"/>
                </a:xfrm>
              </p:grpSpPr>
              <p:sp>
                <p:nvSpPr>
                  <p:cNvPr id="260" name="Freeform 248"/>
                  <p:cNvSpPr>
                    <a:spLocks/>
                  </p:cNvSpPr>
                  <p:nvPr/>
                </p:nvSpPr>
                <p:spPr bwMode="auto">
                  <a:xfrm>
                    <a:off x="3556" y="2183"/>
                    <a:ext cx="888" cy="245"/>
                  </a:xfrm>
                  <a:custGeom>
                    <a:avLst/>
                    <a:gdLst>
                      <a:gd name="T0" fmla="*/ 710 w 1110"/>
                      <a:gd name="T1" fmla="*/ 76 h 306"/>
                      <a:gd name="T2" fmla="*/ 343 w 1110"/>
                      <a:gd name="T3" fmla="*/ 195 h 306"/>
                      <a:gd name="T4" fmla="*/ 0 w 1110"/>
                      <a:gd name="T5" fmla="*/ 119 h 306"/>
                      <a:gd name="T6" fmla="*/ 368 w 1110"/>
                      <a:gd name="T7" fmla="*/ 0 h 306"/>
                      <a:gd name="T8" fmla="*/ 710 w 1110"/>
                      <a:gd name="T9" fmla="*/ 76 h 3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0"/>
                      <a:gd name="T16" fmla="*/ 0 h 306"/>
                      <a:gd name="T17" fmla="*/ 1110 w 1110"/>
                      <a:gd name="T18" fmla="*/ 306 h 3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0" h="306">
                        <a:moveTo>
                          <a:pt x="1109" y="119"/>
                        </a:moveTo>
                        <a:lnTo>
                          <a:pt x="536" y="305"/>
                        </a:lnTo>
                        <a:lnTo>
                          <a:pt x="0" y="186"/>
                        </a:lnTo>
                        <a:lnTo>
                          <a:pt x="575" y="0"/>
                        </a:lnTo>
                        <a:lnTo>
                          <a:pt x="1109" y="11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008694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61" name="Freeform 249"/>
                  <p:cNvSpPr>
                    <a:spLocks/>
                  </p:cNvSpPr>
                  <p:nvPr/>
                </p:nvSpPr>
                <p:spPr bwMode="auto">
                  <a:xfrm>
                    <a:off x="3554" y="2334"/>
                    <a:ext cx="430" cy="210"/>
                  </a:xfrm>
                  <a:custGeom>
                    <a:avLst/>
                    <a:gdLst>
                      <a:gd name="T0" fmla="*/ 344 w 537"/>
                      <a:gd name="T1" fmla="*/ 76 h 263"/>
                      <a:gd name="T2" fmla="*/ 344 w 537"/>
                      <a:gd name="T3" fmla="*/ 167 h 263"/>
                      <a:gd name="T4" fmla="*/ 0 w 537"/>
                      <a:gd name="T5" fmla="*/ 92 h 263"/>
                      <a:gd name="T6" fmla="*/ 0 w 537"/>
                      <a:gd name="T7" fmla="*/ 0 h 263"/>
                      <a:gd name="T8" fmla="*/ 344 w 537"/>
                      <a:gd name="T9" fmla="*/ 76 h 2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37"/>
                      <a:gd name="T16" fmla="*/ 0 h 263"/>
                      <a:gd name="T17" fmla="*/ 537 w 537"/>
                      <a:gd name="T18" fmla="*/ 263 h 2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37" h="263">
                        <a:moveTo>
                          <a:pt x="536" y="119"/>
                        </a:moveTo>
                        <a:lnTo>
                          <a:pt x="536" y="262"/>
                        </a:lnTo>
                        <a:lnTo>
                          <a:pt x="0" y="144"/>
                        </a:lnTo>
                        <a:lnTo>
                          <a:pt x="0" y="0"/>
                        </a:lnTo>
                        <a:lnTo>
                          <a:pt x="536" y="119"/>
                        </a:lnTo>
                      </a:path>
                    </a:pathLst>
                  </a:custGeom>
                  <a:solidFill>
                    <a:srgbClr val="0086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400" b="0" i="0" u="none" strike="noStrike" kern="0" cap="none" spc="0" normalizeH="0" baseline="0" dirty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grpSp>
                <p:nvGrpSpPr>
                  <p:cNvPr id="262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987" y="2282"/>
                    <a:ext cx="459" cy="264"/>
                    <a:chOff x="3985" y="2278"/>
                    <a:chExt cx="459" cy="264"/>
                  </a:xfrm>
                </p:grpSpPr>
                <p:sp>
                  <p:nvSpPr>
                    <p:cNvPr id="263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3985" y="2278"/>
                      <a:ext cx="459" cy="264"/>
                    </a:xfrm>
                    <a:custGeom>
                      <a:avLst/>
                      <a:gdLst>
                        <a:gd name="T0" fmla="*/ 366 w 574"/>
                        <a:gd name="T1" fmla="*/ 91 h 330"/>
                        <a:gd name="T2" fmla="*/ 366 w 574"/>
                        <a:gd name="T3" fmla="*/ 0 h 330"/>
                        <a:gd name="T4" fmla="*/ 0 w 574"/>
                        <a:gd name="T5" fmla="*/ 119 h 330"/>
                        <a:gd name="T6" fmla="*/ 0 w 574"/>
                        <a:gd name="T7" fmla="*/ 210 h 330"/>
                        <a:gd name="T8" fmla="*/ 366 w 574"/>
                        <a:gd name="T9" fmla="*/ 91 h 3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74"/>
                        <a:gd name="T16" fmla="*/ 0 h 330"/>
                        <a:gd name="T17" fmla="*/ 574 w 574"/>
                        <a:gd name="T18" fmla="*/ 330 h 3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74" h="330">
                          <a:moveTo>
                            <a:pt x="573" y="142"/>
                          </a:moveTo>
                          <a:lnTo>
                            <a:pt x="573" y="0"/>
                          </a:lnTo>
                          <a:lnTo>
                            <a:pt x="0" y="186"/>
                          </a:lnTo>
                          <a:lnTo>
                            <a:pt x="0" y="329"/>
                          </a:lnTo>
                          <a:lnTo>
                            <a:pt x="573" y="142"/>
                          </a:lnTo>
                        </a:path>
                      </a:pathLst>
                    </a:custGeom>
                    <a:solidFill>
                      <a:srgbClr val="00869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64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4418" y="2370"/>
                      <a:ext cx="14" cy="14"/>
                    </a:xfrm>
                    <a:custGeom>
                      <a:avLst/>
                      <a:gdLst>
                        <a:gd name="T0" fmla="*/ 4 w 17"/>
                        <a:gd name="T1" fmla="*/ 9 h 17"/>
                        <a:gd name="T2" fmla="*/ 7 w 17"/>
                        <a:gd name="T3" fmla="*/ 9 h 17"/>
                        <a:gd name="T4" fmla="*/ 7 w 17"/>
                        <a:gd name="T5" fmla="*/ 7 h 17"/>
                        <a:gd name="T6" fmla="*/ 9 w 17"/>
                        <a:gd name="T7" fmla="*/ 7 h 17"/>
                        <a:gd name="T8" fmla="*/ 9 w 17"/>
                        <a:gd name="T9" fmla="*/ 6 h 17"/>
                        <a:gd name="T10" fmla="*/ 11 w 17"/>
                        <a:gd name="T11" fmla="*/ 6 h 17"/>
                        <a:gd name="T12" fmla="*/ 11 w 17"/>
                        <a:gd name="T13" fmla="*/ 2 h 17"/>
                        <a:gd name="T14" fmla="*/ 11 w 17"/>
                        <a:gd name="T15" fmla="*/ 2 h 17"/>
                        <a:gd name="T16" fmla="*/ 11 w 17"/>
                        <a:gd name="T17" fmla="*/ 0 h 17"/>
                        <a:gd name="T18" fmla="*/ 9 w 17"/>
                        <a:gd name="T19" fmla="*/ 0 h 17"/>
                        <a:gd name="T20" fmla="*/ 4 w 17"/>
                        <a:gd name="T21" fmla="*/ 2 h 17"/>
                        <a:gd name="T22" fmla="*/ 6 w 17"/>
                        <a:gd name="T23" fmla="*/ 2 h 17"/>
                        <a:gd name="T24" fmla="*/ 2 w 17"/>
                        <a:gd name="T25" fmla="*/ 2 h 17"/>
                        <a:gd name="T26" fmla="*/ 0 w 17"/>
                        <a:gd name="T27" fmla="*/ 2 h 17"/>
                        <a:gd name="T28" fmla="*/ 0 w 17"/>
                        <a:gd name="T29" fmla="*/ 5 h 17"/>
                        <a:gd name="T30" fmla="*/ 0 w 17"/>
                        <a:gd name="T31" fmla="*/ 6 h 17"/>
                        <a:gd name="T32" fmla="*/ 2 w 17"/>
                        <a:gd name="T33" fmla="*/ 9 h 17"/>
                        <a:gd name="T34" fmla="*/ 2 w 17"/>
                        <a:gd name="T35" fmla="*/ 11 h 17"/>
                        <a:gd name="T36" fmla="*/ 2 w 17"/>
                        <a:gd name="T37" fmla="*/ 11 h 17"/>
                        <a:gd name="T38" fmla="*/ 4 w 17"/>
                        <a:gd name="T39" fmla="*/ 11 h 17"/>
                        <a:gd name="T40" fmla="*/ 6 w 17"/>
                        <a:gd name="T41" fmla="*/ 9 h 17"/>
                        <a:gd name="T42" fmla="*/ 4 w 17"/>
                        <a:gd name="T43" fmla="*/ 9 h 17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"/>
                        <a:gd name="T67" fmla="*/ 0 h 17"/>
                        <a:gd name="T68" fmla="*/ 17 w 17"/>
                        <a:gd name="T69" fmla="*/ 17 h 17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" h="17">
                          <a:moveTo>
                            <a:pt x="6" y="13"/>
                          </a:moveTo>
                          <a:lnTo>
                            <a:pt x="11" y="13"/>
                          </a:lnTo>
                          <a:lnTo>
                            <a:pt x="11" y="11"/>
                          </a:lnTo>
                          <a:lnTo>
                            <a:pt x="13" y="11"/>
                          </a:lnTo>
                          <a:lnTo>
                            <a:pt x="13" y="9"/>
                          </a:lnTo>
                          <a:lnTo>
                            <a:pt x="16" y="9"/>
                          </a:lnTo>
                          <a:lnTo>
                            <a:pt x="16" y="4"/>
                          </a:lnTo>
                          <a:lnTo>
                            <a:pt x="16" y="2"/>
                          </a:lnTo>
                          <a:lnTo>
                            <a:pt x="16" y="0"/>
                          </a:lnTo>
                          <a:lnTo>
                            <a:pt x="13" y="0"/>
                          </a:lnTo>
                          <a:lnTo>
                            <a:pt x="6" y="2"/>
                          </a:lnTo>
                          <a:lnTo>
                            <a:pt x="9" y="2"/>
                          </a:lnTo>
                          <a:lnTo>
                            <a:pt x="2" y="4"/>
                          </a:lnTo>
                          <a:lnTo>
                            <a:pt x="0" y="4"/>
                          </a:lnTo>
                          <a:lnTo>
                            <a:pt x="0" y="7"/>
                          </a:lnTo>
                          <a:lnTo>
                            <a:pt x="0" y="9"/>
                          </a:lnTo>
                          <a:lnTo>
                            <a:pt x="2" y="13"/>
                          </a:lnTo>
                          <a:lnTo>
                            <a:pt x="2" y="16"/>
                          </a:lnTo>
                          <a:lnTo>
                            <a:pt x="4" y="16"/>
                          </a:lnTo>
                          <a:lnTo>
                            <a:pt x="6" y="16"/>
                          </a:lnTo>
                          <a:lnTo>
                            <a:pt x="9" y="13"/>
                          </a:lnTo>
                          <a:lnTo>
                            <a:pt x="6" y="13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65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4095" y="2400"/>
                      <a:ext cx="16" cy="23"/>
                    </a:xfrm>
                    <a:custGeom>
                      <a:avLst/>
                      <a:gdLst>
                        <a:gd name="T0" fmla="*/ 5 w 20"/>
                        <a:gd name="T1" fmla="*/ 4 h 28"/>
                        <a:gd name="T2" fmla="*/ 5 w 20"/>
                        <a:gd name="T3" fmla="*/ 2 h 28"/>
                        <a:gd name="T4" fmla="*/ 8 w 20"/>
                        <a:gd name="T5" fmla="*/ 10 h 28"/>
                        <a:gd name="T6" fmla="*/ 4 w 20"/>
                        <a:gd name="T7" fmla="*/ 10 h 28"/>
                        <a:gd name="T8" fmla="*/ 5 w 20"/>
                        <a:gd name="T9" fmla="*/ 4 h 28"/>
                        <a:gd name="T10" fmla="*/ 4 w 20"/>
                        <a:gd name="T11" fmla="*/ 17 h 28"/>
                        <a:gd name="T12" fmla="*/ 4 w 20"/>
                        <a:gd name="T13" fmla="*/ 16 h 28"/>
                        <a:gd name="T14" fmla="*/ 2 w 20"/>
                        <a:gd name="T15" fmla="*/ 17 h 28"/>
                        <a:gd name="T16" fmla="*/ 2 w 20"/>
                        <a:gd name="T17" fmla="*/ 10 h 28"/>
                        <a:gd name="T18" fmla="*/ 8 w 20"/>
                        <a:gd name="T19" fmla="*/ 10 h 28"/>
                        <a:gd name="T20" fmla="*/ 8 w 20"/>
                        <a:gd name="T21" fmla="*/ 14 h 28"/>
                        <a:gd name="T22" fmla="*/ 8 w 20"/>
                        <a:gd name="T23" fmla="*/ 14 h 28"/>
                        <a:gd name="T24" fmla="*/ 12 w 20"/>
                        <a:gd name="T25" fmla="*/ 13 h 28"/>
                        <a:gd name="T26" fmla="*/ 11 w 20"/>
                        <a:gd name="T27" fmla="*/ 13 h 28"/>
                        <a:gd name="T28" fmla="*/ 6 w 20"/>
                        <a:gd name="T29" fmla="*/ 0 h 28"/>
                        <a:gd name="T30" fmla="*/ 5 w 20"/>
                        <a:gd name="T31" fmla="*/ 2 h 28"/>
                        <a:gd name="T32" fmla="*/ 2 w 20"/>
                        <a:gd name="T33" fmla="*/ 17 h 28"/>
                        <a:gd name="T34" fmla="*/ 0 w 20"/>
                        <a:gd name="T35" fmla="*/ 17 h 28"/>
                        <a:gd name="T36" fmla="*/ 0 w 20"/>
                        <a:gd name="T37" fmla="*/ 18 h 28"/>
                        <a:gd name="T38" fmla="*/ 4 w 20"/>
                        <a:gd name="T39" fmla="*/ 17 h 28"/>
                        <a:gd name="T40" fmla="*/ 5 w 20"/>
                        <a:gd name="T41" fmla="*/ 4 h 28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0"/>
                        <a:gd name="T64" fmla="*/ 0 h 28"/>
                        <a:gd name="T65" fmla="*/ 20 w 20"/>
                        <a:gd name="T66" fmla="*/ 28 h 28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0" h="28">
                          <a:moveTo>
                            <a:pt x="8" y="6"/>
                          </a:moveTo>
                          <a:lnTo>
                            <a:pt x="8" y="4"/>
                          </a:lnTo>
                          <a:lnTo>
                            <a:pt x="12" y="14"/>
                          </a:lnTo>
                          <a:lnTo>
                            <a:pt x="6" y="15"/>
                          </a:lnTo>
                          <a:lnTo>
                            <a:pt x="8" y="6"/>
                          </a:lnTo>
                          <a:lnTo>
                            <a:pt x="6" y="25"/>
                          </a:lnTo>
                          <a:lnTo>
                            <a:pt x="6" y="23"/>
                          </a:lnTo>
                          <a:lnTo>
                            <a:pt x="2" y="25"/>
                          </a:lnTo>
                          <a:lnTo>
                            <a:pt x="4" y="15"/>
                          </a:lnTo>
                          <a:lnTo>
                            <a:pt x="12" y="14"/>
                          </a:lnTo>
                          <a:lnTo>
                            <a:pt x="13" y="21"/>
                          </a:lnTo>
                          <a:lnTo>
                            <a:pt x="12" y="21"/>
                          </a:lnTo>
                          <a:lnTo>
                            <a:pt x="19" y="19"/>
                          </a:lnTo>
                          <a:lnTo>
                            <a:pt x="17" y="19"/>
                          </a:lnTo>
                          <a:lnTo>
                            <a:pt x="10" y="0"/>
                          </a:lnTo>
                          <a:lnTo>
                            <a:pt x="8" y="2"/>
                          </a:lnTo>
                          <a:lnTo>
                            <a:pt x="2" y="25"/>
                          </a:lnTo>
                          <a:lnTo>
                            <a:pt x="0" y="25"/>
                          </a:lnTo>
                          <a:lnTo>
                            <a:pt x="0" y="27"/>
                          </a:lnTo>
                          <a:lnTo>
                            <a:pt x="6" y="25"/>
                          </a:lnTo>
                          <a:lnTo>
                            <a:pt x="8" y="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66" name="Freeform 254"/>
                    <p:cNvSpPr>
                      <a:spLocks/>
                    </p:cNvSpPr>
                    <p:nvPr/>
                  </p:nvSpPr>
                  <p:spPr bwMode="auto">
                    <a:xfrm>
                      <a:off x="4109" y="2396"/>
                      <a:ext cx="13" cy="19"/>
                    </a:xfrm>
                    <a:custGeom>
                      <a:avLst/>
                      <a:gdLst>
                        <a:gd name="T0" fmla="*/ 9 w 17"/>
                        <a:gd name="T1" fmla="*/ 4 h 24"/>
                        <a:gd name="T2" fmla="*/ 8 w 17"/>
                        <a:gd name="T3" fmla="*/ 5 h 24"/>
                        <a:gd name="T4" fmla="*/ 8 w 17"/>
                        <a:gd name="T5" fmla="*/ 4 h 24"/>
                        <a:gd name="T6" fmla="*/ 8 w 17"/>
                        <a:gd name="T7" fmla="*/ 2 h 24"/>
                        <a:gd name="T8" fmla="*/ 7 w 17"/>
                        <a:gd name="T9" fmla="*/ 2 h 24"/>
                        <a:gd name="T10" fmla="*/ 6 w 17"/>
                        <a:gd name="T11" fmla="*/ 2 h 24"/>
                        <a:gd name="T12" fmla="*/ 5 w 17"/>
                        <a:gd name="T13" fmla="*/ 2 h 24"/>
                        <a:gd name="T14" fmla="*/ 5 w 17"/>
                        <a:gd name="T15" fmla="*/ 2 h 24"/>
                        <a:gd name="T16" fmla="*/ 4 w 17"/>
                        <a:gd name="T17" fmla="*/ 2 h 24"/>
                        <a:gd name="T18" fmla="*/ 4 w 17"/>
                        <a:gd name="T19" fmla="*/ 4 h 24"/>
                        <a:gd name="T20" fmla="*/ 2 w 17"/>
                        <a:gd name="T21" fmla="*/ 5 h 24"/>
                        <a:gd name="T22" fmla="*/ 2 w 17"/>
                        <a:gd name="T23" fmla="*/ 6 h 24"/>
                        <a:gd name="T24" fmla="*/ 2 w 17"/>
                        <a:gd name="T25" fmla="*/ 8 h 24"/>
                        <a:gd name="T26" fmla="*/ 2 w 17"/>
                        <a:gd name="T27" fmla="*/ 9 h 24"/>
                        <a:gd name="T28" fmla="*/ 2 w 17"/>
                        <a:gd name="T29" fmla="*/ 11 h 24"/>
                        <a:gd name="T30" fmla="*/ 2 w 17"/>
                        <a:gd name="T31" fmla="*/ 13 h 24"/>
                        <a:gd name="T32" fmla="*/ 2 w 17"/>
                        <a:gd name="T33" fmla="*/ 13 h 24"/>
                        <a:gd name="T34" fmla="*/ 4 w 17"/>
                        <a:gd name="T35" fmla="*/ 13 h 24"/>
                        <a:gd name="T36" fmla="*/ 4 w 17"/>
                        <a:gd name="T37" fmla="*/ 14 h 24"/>
                        <a:gd name="T38" fmla="*/ 5 w 17"/>
                        <a:gd name="T39" fmla="*/ 14 h 24"/>
                        <a:gd name="T40" fmla="*/ 6 w 17"/>
                        <a:gd name="T41" fmla="*/ 14 h 24"/>
                        <a:gd name="T42" fmla="*/ 7 w 17"/>
                        <a:gd name="T43" fmla="*/ 13 h 24"/>
                        <a:gd name="T44" fmla="*/ 7 w 17"/>
                        <a:gd name="T45" fmla="*/ 13 h 24"/>
                        <a:gd name="T46" fmla="*/ 8 w 17"/>
                        <a:gd name="T47" fmla="*/ 13 h 24"/>
                        <a:gd name="T48" fmla="*/ 8 w 17"/>
                        <a:gd name="T49" fmla="*/ 11 h 24"/>
                        <a:gd name="T50" fmla="*/ 8 w 17"/>
                        <a:gd name="T51" fmla="*/ 10 h 24"/>
                        <a:gd name="T52" fmla="*/ 8 w 17"/>
                        <a:gd name="T53" fmla="*/ 9 h 24"/>
                        <a:gd name="T54" fmla="*/ 9 w 17"/>
                        <a:gd name="T55" fmla="*/ 9 h 24"/>
                        <a:gd name="T56" fmla="*/ 9 w 17"/>
                        <a:gd name="T57" fmla="*/ 13 h 24"/>
                        <a:gd name="T58" fmla="*/ 8 w 17"/>
                        <a:gd name="T59" fmla="*/ 13 h 24"/>
                        <a:gd name="T60" fmla="*/ 7 w 17"/>
                        <a:gd name="T61" fmla="*/ 14 h 24"/>
                        <a:gd name="T62" fmla="*/ 6 w 17"/>
                        <a:gd name="T63" fmla="*/ 14 h 24"/>
                        <a:gd name="T64" fmla="*/ 5 w 17"/>
                        <a:gd name="T65" fmla="*/ 14 h 24"/>
                        <a:gd name="T66" fmla="*/ 4 w 17"/>
                        <a:gd name="T67" fmla="*/ 14 h 24"/>
                        <a:gd name="T68" fmla="*/ 2 w 17"/>
                        <a:gd name="T69" fmla="*/ 14 h 24"/>
                        <a:gd name="T70" fmla="*/ 2 w 17"/>
                        <a:gd name="T71" fmla="*/ 14 h 24"/>
                        <a:gd name="T72" fmla="*/ 2 w 17"/>
                        <a:gd name="T73" fmla="*/ 13 h 24"/>
                        <a:gd name="T74" fmla="*/ 0 w 17"/>
                        <a:gd name="T75" fmla="*/ 13 h 24"/>
                        <a:gd name="T76" fmla="*/ 0 w 17"/>
                        <a:gd name="T77" fmla="*/ 11 h 24"/>
                        <a:gd name="T78" fmla="*/ 0 w 17"/>
                        <a:gd name="T79" fmla="*/ 10 h 24"/>
                        <a:gd name="T80" fmla="*/ 0 w 17"/>
                        <a:gd name="T81" fmla="*/ 9 h 24"/>
                        <a:gd name="T82" fmla="*/ 0 w 17"/>
                        <a:gd name="T83" fmla="*/ 6 h 24"/>
                        <a:gd name="T84" fmla="*/ 2 w 17"/>
                        <a:gd name="T85" fmla="*/ 5 h 24"/>
                        <a:gd name="T86" fmla="*/ 2 w 17"/>
                        <a:gd name="T87" fmla="*/ 4 h 24"/>
                        <a:gd name="T88" fmla="*/ 2 w 17"/>
                        <a:gd name="T89" fmla="*/ 2 h 24"/>
                        <a:gd name="T90" fmla="*/ 4 w 17"/>
                        <a:gd name="T91" fmla="*/ 2 h 24"/>
                        <a:gd name="T92" fmla="*/ 5 w 17"/>
                        <a:gd name="T93" fmla="*/ 2 h 24"/>
                        <a:gd name="T94" fmla="*/ 6 w 17"/>
                        <a:gd name="T95" fmla="*/ 2 h 24"/>
                        <a:gd name="T96" fmla="*/ 6 w 17"/>
                        <a:gd name="T97" fmla="*/ 0 h 24"/>
                        <a:gd name="T98" fmla="*/ 7 w 17"/>
                        <a:gd name="T99" fmla="*/ 0 h 24"/>
                        <a:gd name="T100" fmla="*/ 8 w 17"/>
                        <a:gd name="T101" fmla="*/ 0 h 24"/>
                        <a:gd name="T102" fmla="*/ 9 w 17"/>
                        <a:gd name="T103" fmla="*/ 0 h 24"/>
                        <a:gd name="T104" fmla="*/ 9 w 17"/>
                        <a:gd name="T105" fmla="*/ 4 h 24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17"/>
                        <a:gd name="T160" fmla="*/ 0 h 24"/>
                        <a:gd name="T161" fmla="*/ 17 w 17"/>
                        <a:gd name="T162" fmla="*/ 24 h 24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17" h="24">
                          <a:moveTo>
                            <a:pt x="16" y="6"/>
                          </a:moveTo>
                          <a:lnTo>
                            <a:pt x="14" y="8"/>
                          </a:lnTo>
                          <a:lnTo>
                            <a:pt x="14" y="6"/>
                          </a:lnTo>
                          <a:lnTo>
                            <a:pt x="14" y="4"/>
                          </a:lnTo>
                          <a:lnTo>
                            <a:pt x="12" y="2"/>
                          </a:lnTo>
                          <a:lnTo>
                            <a:pt x="10" y="2"/>
                          </a:lnTo>
                          <a:lnTo>
                            <a:pt x="8" y="2"/>
                          </a:lnTo>
                          <a:lnTo>
                            <a:pt x="8" y="4"/>
                          </a:lnTo>
                          <a:lnTo>
                            <a:pt x="6" y="4"/>
                          </a:lnTo>
                          <a:lnTo>
                            <a:pt x="6" y="6"/>
                          </a:lnTo>
                          <a:lnTo>
                            <a:pt x="4" y="8"/>
                          </a:lnTo>
                          <a:lnTo>
                            <a:pt x="4" y="10"/>
                          </a:lnTo>
                          <a:lnTo>
                            <a:pt x="4" y="12"/>
                          </a:lnTo>
                          <a:lnTo>
                            <a:pt x="4" y="14"/>
                          </a:lnTo>
                          <a:lnTo>
                            <a:pt x="4" y="18"/>
                          </a:lnTo>
                          <a:lnTo>
                            <a:pt x="4" y="20"/>
                          </a:lnTo>
                          <a:lnTo>
                            <a:pt x="4" y="21"/>
                          </a:lnTo>
                          <a:lnTo>
                            <a:pt x="6" y="21"/>
                          </a:lnTo>
                          <a:lnTo>
                            <a:pt x="6" y="23"/>
                          </a:lnTo>
                          <a:lnTo>
                            <a:pt x="8" y="23"/>
                          </a:lnTo>
                          <a:lnTo>
                            <a:pt x="10" y="23"/>
                          </a:lnTo>
                          <a:lnTo>
                            <a:pt x="12" y="21"/>
                          </a:lnTo>
                          <a:lnTo>
                            <a:pt x="12" y="20"/>
                          </a:lnTo>
                          <a:lnTo>
                            <a:pt x="14" y="20"/>
                          </a:lnTo>
                          <a:lnTo>
                            <a:pt x="14" y="18"/>
                          </a:lnTo>
                          <a:lnTo>
                            <a:pt x="14" y="16"/>
                          </a:lnTo>
                          <a:lnTo>
                            <a:pt x="14" y="14"/>
                          </a:lnTo>
                          <a:lnTo>
                            <a:pt x="16" y="14"/>
                          </a:lnTo>
                          <a:lnTo>
                            <a:pt x="16" y="21"/>
                          </a:lnTo>
                          <a:lnTo>
                            <a:pt x="14" y="21"/>
                          </a:lnTo>
                          <a:lnTo>
                            <a:pt x="12" y="23"/>
                          </a:lnTo>
                          <a:lnTo>
                            <a:pt x="10" y="23"/>
                          </a:lnTo>
                          <a:lnTo>
                            <a:pt x="8" y="23"/>
                          </a:lnTo>
                          <a:lnTo>
                            <a:pt x="6" y="23"/>
                          </a:lnTo>
                          <a:lnTo>
                            <a:pt x="4" y="23"/>
                          </a:lnTo>
                          <a:lnTo>
                            <a:pt x="2" y="23"/>
                          </a:lnTo>
                          <a:lnTo>
                            <a:pt x="2" y="21"/>
                          </a:lnTo>
                          <a:lnTo>
                            <a:pt x="0" y="20"/>
                          </a:lnTo>
                          <a:lnTo>
                            <a:pt x="0" y="18"/>
                          </a:lnTo>
                          <a:lnTo>
                            <a:pt x="0" y="16"/>
                          </a:lnTo>
                          <a:lnTo>
                            <a:pt x="0" y="14"/>
                          </a:lnTo>
                          <a:lnTo>
                            <a:pt x="0" y="10"/>
                          </a:lnTo>
                          <a:lnTo>
                            <a:pt x="2" y="8"/>
                          </a:lnTo>
                          <a:lnTo>
                            <a:pt x="2" y="6"/>
                          </a:lnTo>
                          <a:lnTo>
                            <a:pt x="4" y="4"/>
                          </a:lnTo>
                          <a:lnTo>
                            <a:pt x="6" y="4"/>
                          </a:lnTo>
                          <a:lnTo>
                            <a:pt x="8" y="2"/>
                          </a:lnTo>
                          <a:lnTo>
                            <a:pt x="10" y="2"/>
                          </a:lnTo>
                          <a:lnTo>
                            <a:pt x="10" y="0"/>
                          </a:lnTo>
                          <a:lnTo>
                            <a:pt x="12" y="0"/>
                          </a:lnTo>
                          <a:lnTo>
                            <a:pt x="14" y="0"/>
                          </a:lnTo>
                          <a:lnTo>
                            <a:pt x="16" y="0"/>
                          </a:lnTo>
                          <a:lnTo>
                            <a:pt x="16" y="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67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4122" y="2392"/>
                      <a:ext cx="14" cy="21"/>
                    </a:xfrm>
                    <a:custGeom>
                      <a:avLst/>
                      <a:gdLst>
                        <a:gd name="T0" fmla="*/ 0 w 18"/>
                        <a:gd name="T1" fmla="*/ 16 h 27"/>
                        <a:gd name="T2" fmla="*/ 2 w 18"/>
                        <a:gd name="T3" fmla="*/ 15 h 27"/>
                        <a:gd name="T4" fmla="*/ 2 w 18"/>
                        <a:gd name="T5" fmla="*/ 3 h 27"/>
                        <a:gd name="T6" fmla="*/ 0 w 18"/>
                        <a:gd name="T7" fmla="*/ 3 h 27"/>
                        <a:gd name="T8" fmla="*/ 9 w 18"/>
                        <a:gd name="T9" fmla="*/ 0 h 27"/>
                        <a:gd name="T10" fmla="*/ 9 w 18"/>
                        <a:gd name="T11" fmla="*/ 4 h 27"/>
                        <a:gd name="T12" fmla="*/ 9 w 18"/>
                        <a:gd name="T13" fmla="*/ 3 h 27"/>
                        <a:gd name="T14" fmla="*/ 8 w 18"/>
                        <a:gd name="T15" fmla="*/ 2 h 27"/>
                        <a:gd name="T16" fmla="*/ 8 w 18"/>
                        <a:gd name="T17" fmla="*/ 2 h 27"/>
                        <a:gd name="T18" fmla="*/ 7 w 18"/>
                        <a:gd name="T19" fmla="*/ 2 h 27"/>
                        <a:gd name="T20" fmla="*/ 3 w 18"/>
                        <a:gd name="T21" fmla="*/ 2 h 27"/>
                        <a:gd name="T22" fmla="*/ 3 w 18"/>
                        <a:gd name="T23" fmla="*/ 8 h 27"/>
                        <a:gd name="T24" fmla="*/ 4 w 18"/>
                        <a:gd name="T25" fmla="*/ 8 h 27"/>
                        <a:gd name="T26" fmla="*/ 4 w 18"/>
                        <a:gd name="T27" fmla="*/ 7 h 27"/>
                        <a:gd name="T28" fmla="*/ 5 w 18"/>
                        <a:gd name="T29" fmla="*/ 7 h 27"/>
                        <a:gd name="T30" fmla="*/ 5 w 18"/>
                        <a:gd name="T31" fmla="*/ 5 h 27"/>
                        <a:gd name="T32" fmla="*/ 7 w 18"/>
                        <a:gd name="T33" fmla="*/ 5 h 27"/>
                        <a:gd name="T34" fmla="*/ 7 w 18"/>
                        <a:gd name="T35" fmla="*/ 4 h 27"/>
                        <a:gd name="T36" fmla="*/ 7 w 18"/>
                        <a:gd name="T37" fmla="*/ 10 h 27"/>
                        <a:gd name="T38" fmla="*/ 7 w 18"/>
                        <a:gd name="T39" fmla="*/ 9 h 27"/>
                        <a:gd name="T40" fmla="*/ 5 w 18"/>
                        <a:gd name="T41" fmla="*/ 9 h 27"/>
                        <a:gd name="T42" fmla="*/ 5 w 18"/>
                        <a:gd name="T43" fmla="*/ 8 h 27"/>
                        <a:gd name="T44" fmla="*/ 4 w 18"/>
                        <a:gd name="T45" fmla="*/ 8 h 27"/>
                        <a:gd name="T46" fmla="*/ 3 w 18"/>
                        <a:gd name="T47" fmla="*/ 8 h 27"/>
                        <a:gd name="T48" fmla="*/ 3 w 18"/>
                        <a:gd name="T49" fmla="*/ 15 h 27"/>
                        <a:gd name="T50" fmla="*/ 7 w 18"/>
                        <a:gd name="T51" fmla="*/ 14 h 27"/>
                        <a:gd name="T52" fmla="*/ 7 w 18"/>
                        <a:gd name="T53" fmla="*/ 12 h 27"/>
                        <a:gd name="T54" fmla="*/ 8 w 18"/>
                        <a:gd name="T55" fmla="*/ 12 h 27"/>
                        <a:gd name="T56" fmla="*/ 8 w 18"/>
                        <a:gd name="T57" fmla="*/ 12 h 27"/>
                        <a:gd name="T58" fmla="*/ 9 w 18"/>
                        <a:gd name="T59" fmla="*/ 10 h 27"/>
                        <a:gd name="T60" fmla="*/ 9 w 18"/>
                        <a:gd name="T61" fmla="*/ 9 h 27"/>
                        <a:gd name="T62" fmla="*/ 9 w 18"/>
                        <a:gd name="T63" fmla="*/ 8 h 27"/>
                        <a:gd name="T64" fmla="*/ 10 w 18"/>
                        <a:gd name="T65" fmla="*/ 8 h 27"/>
                        <a:gd name="T66" fmla="*/ 10 w 18"/>
                        <a:gd name="T67" fmla="*/ 12 h 27"/>
                        <a:gd name="T68" fmla="*/ 0 w 18"/>
                        <a:gd name="T69" fmla="*/ 16 h 27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8"/>
                        <a:gd name="T106" fmla="*/ 0 h 27"/>
                        <a:gd name="T107" fmla="*/ 18 w 18"/>
                        <a:gd name="T108" fmla="*/ 27 h 27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8" h="27">
                          <a:moveTo>
                            <a:pt x="0" y="26"/>
                          </a:moveTo>
                          <a:lnTo>
                            <a:pt x="2" y="25"/>
                          </a:lnTo>
                          <a:lnTo>
                            <a:pt x="2" y="5"/>
                          </a:lnTo>
                          <a:lnTo>
                            <a:pt x="0" y="5"/>
                          </a:lnTo>
                          <a:lnTo>
                            <a:pt x="15" y="0"/>
                          </a:lnTo>
                          <a:lnTo>
                            <a:pt x="15" y="7"/>
                          </a:lnTo>
                          <a:lnTo>
                            <a:pt x="15" y="5"/>
                          </a:lnTo>
                          <a:lnTo>
                            <a:pt x="13" y="4"/>
                          </a:lnTo>
                          <a:lnTo>
                            <a:pt x="13" y="2"/>
                          </a:lnTo>
                          <a:lnTo>
                            <a:pt x="11" y="2"/>
                          </a:lnTo>
                          <a:lnTo>
                            <a:pt x="5" y="4"/>
                          </a:lnTo>
                          <a:lnTo>
                            <a:pt x="5" y="13"/>
                          </a:lnTo>
                          <a:lnTo>
                            <a:pt x="7" y="13"/>
                          </a:lnTo>
                          <a:lnTo>
                            <a:pt x="7" y="11"/>
                          </a:lnTo>
                          <a:lnTo>
                            <a:pt x="9" y="11"/>
                          </a:lnTo>
                          <a:lnTo>
                            <a:pt x="9" y="9"/>
                          </a:lnTo>
                          <a:lnTo>
                            <a:pt x="11" y="9"/>
                          </a:lnTo>
                          <a:lnTo>
                            <a:pt x="11" y="7"/>
                          </a:lnTo>
                          <a:lnTo>
                            <a:pt x="11" y="17"/>
                          </a:lnTo>
                          <a:lnTo>
                            <a:pt x="11" y="15"/>
                          </a:lnTo>
                          <a:lnTo>
                            <a:pt x="9" y="15"/>
                          </a:lnTo>
                          <a:lnTo>
                            <a:pt x="9" y="13"/>
                          </a:lnTo>
                          <a:lnTo>
                            <a:pt x="7" y="13"/>
                          </a:lnTo>
                          <a:lnTo>
                            <a:pt x="5" y="13"/>
                          </a:lnTo>
                          <a:lnTo>
                            <a:pt x="5" y="25"/>
                          </a:lnTo>
                          <a:lnTo>
                            <a:pt x="11" y="23"/>
                          </a:lnTo>
                          <a:lnTo>
                            <a:pt x="11" y="21"/>
                          </a:lnTo>
                          <a:lnTo>
                            <a:pt x="13" y="21"/>
                          </a:lnTo>
                          <a:lnTo>
                            <a:pt x="13" y="19"/>
                          </a:lnTo>
                          <a:lnTo>
                            <a:pt x="15" y="17"/>
                          </a:lnTo>
                          <a:lnTo>
                            <a:pt x="15" y="15"/>
                          </a:lnTo>
                          <a:lnTo>
                            <a:pt x="15" y="13"/>
                          </a:lnTo>
                          <a:lnTo>
                            <a:pt x="17" y="13"/>
                          </a:lnTo>
                          <a:lnTo>
                            <a:pt x="17" y="21"/>
                          </a:lnTo>
                          <a:lnTo>
                            <a:pt x="0" y="2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68" name="Freeform 256"/>
                    <p:cNvSpPr>
                      <a:spLocks/>
                    </p:cNvSpPr>
                    <p:nvPr/>
                  </p:nvSpPr>
                  <p:spPr bwMode="auto">
                    <a:xfrm>
                      <a:off x="4135" y="2393"/>
                      <a:ext cx="14" cy="16"/>
                    </a:xfrm>
                    <a:custGeom>
                      <a:avLst/>
                      <a:gdLst>
                        <a:gd name="T0" fmla="*/ 2 w 17"/>
                        <a:gd name="T1" fmla="*/ 7 h 20"/>
                        <a:gd name="T2" fmla="*/ 2 w 17"/>
                        <a:gd name="T3" fmla="*/ 8 h 20"/>
                        <a:gd name="T4" fmla="*/ 2 w 17"/>
                        <a:gd name="T5" fmla="*/ 10 h 20"/>
                        <a:gd name="T6" fmla="*/ 3 w 17"/>
                        <a:gd name="T7" fmla="*/ 11 h 20"/>
                        <a:gd name="T8" fmla="*/ 6 w 17"/>
                        <a:gd name="T9" fmla="*/ 11 h 20"/>
                        <a:gd name="T10" fmla="*/ 7 w 17"/>
                        <a:gd name="T11" fmla="*/ 11 h 20"/>
                        <a:gd name="T12" fmla="*/ 7 w 17"/>
                        <a:gd name="T13" fmla="*/ 10 h 20"/>
                        <a:gd name="T14" fmla="*/ 9 w 17"/>
                        <a:gd name="T15" fmla="*/ 10 h 20"/>
                        <a:gd name="T16" fmla="*/ 9 w 17"/>
                        <a:gd name="T17" fmla="*/ 8 h 20"/>
                        <a:gd name="T18" fmla="*/ 9 w 17"/>
                        <a:gd name="T19" fmla="*/ 7 h 20"/>
                        <a:gd name="T20" fmla="*/ 7 w 17"/>
                        <a:gd name="T21" fmla="*/ 7 h 20"/>
                        <a:gd name="T22" fmla="*/ 6 w 17"/>
                        <a:gd name="T23" fmla="*/ 7 h 20"/>
                        <a:gd name="T24" fmla="*/ 3 w 17"/>
                        <a:gd name="T25" fmla="*/ 7 h 20"/>
                        <a:gd name="T26" fmla="*/ 2 w 17"/>
                        <a:gd name="T27" fmla="*/ 6 h 20"/>
                        <a:gd name="T28" fmla="*/ 0 w 17"/>
                        <a:gd name="T29" fmla="*/ 5 h 20"/>
                        <a:gd name="T30" fmla="*/ 0 w 17"/>
                        <a:gd name="T31" fmla="*/ 3 h 20"/>
                        <a:gd name="T32" fmla="*/ 2 w 17"/>
                        <a:gd name="T33" fmla="*/ 3 h 20"/>
                        <a:gd name="T34" fmla="*/ 2 w 17"/>
                        <a:gd name="T35" fmla="*/ 2 h 20"/>
                        <a:gd name="T36" fmla="*/ 3 w 17"/>
                        <a:gd name="T37" fmla="*/ 2 h 20"/>
                        <a:gd name="T38" fmla="*/ 6 w 17"/>
                        <a:gd name="T39" fmla="*/ 2 h 20"/>
                        <a:gd name="T40" fmla="*/ 6 w 17"/>
                        <a:gd name="T41" fmla="*/ 0 h 20"/>
                        <a:gd name="T42" fmla="*/ 7 w 17"/>
                        <a:gd name="T43" fmla="*/ 0 h 20"/>
                        <a:gd name="T44" fmla="*/ 9 w 17"/>
                        <a:gd name="T45" fmla="*/ 0 h 20"/>
                        <a:gd name="T46" fmla="*/ 11 w 17"/>
                        <a:gd name="T47" fmla="*/ 0 h 20"/>
                        <a:gd name="T48" fmla="*/ 11 w 17"/>
                        <a:gd name="T49" fmla="*/ 3 h 20"/>
                        <a:gd name="T50" fmla="*/ 9 w 17"/>
                        <a:gd name="T51" fmla="*/ 3 h 20"/>
                        <a:gd name="T52" fmla="*/ 9 w 17"/>
                        <a:gd name="T53" fmla="*/ 2 h 20"/>
                        <a:gd name="T54" fmla="*/ 9 w 17"/>
                        <a:gd name="T55" fmla="*/ 2 h 20"/>
                        <a:gd name="T56" fmla="*/ 7 w 17"/>
                        <a:gd name="T57" fmla="*/ 2 h 20"/>
                        <a:gd name="T58" fmla="*/ 6 w 17"/>
                        <a:gd name="T59" fmla="*/ 2 h 20"/>
                        <a:gd name="T60" fmla="*/ 3 w 17"/>
                        <a:gd name="T61" fmla="*/ 2 h 20"/>
                        <a:gd name="T62" fmla="*/ 3 w 17"/>
                        <a:gd name="T63" fmla="*/ 2 h 20"/>
                        <a:gd name="T64" fmla="*/ 2 w 17"/>
                        <a:gd name="T65" fmla="*/ 3 h 20"/>
                        <a:gd name="T66" fmla="*/ 3 w 17"/>
                        <a:gd name="T67" fmla="*/ 3 h 20"/>
                        <a:gd name="T68" fmla="*/ 3 w 17"/>
                        <a:gd name="T69" fmla="*/ 5 h 20"/>
                        <a:gd name="T70" fmla="*/ 6 w 17"/>
                        <a:gd name="T71" fmla="*/ 5 h 20"/>
                        <a:gd name="T72" fmla="*/ 7 w 17"/>
                        <a:gd name="T73" fmla="*/ 5 h 20"/>
                        <a:gd name="T74" fmla="*/ 9 w 17"/>
                        <a:gd name="T75" fmla="*/ 5 h 20"/>
                        <a:gd name="T76" fmla="*/ 11 w 17"/>
                        <a:gd name="T77" fmla="*/ 5 h 20"/>
                        <a:gd name="T78" fmla="*/ 11 w 17"/>
                        <a:gd name="T79" fmla="*/ 6 h 20"/>
                        <a:gd name="T80" fmla="*/ 11 w 17"/>
                        <a:gd name="T81" fmla="*/ 7 h 20"/>
                        <a:gd name="T82" fmla="*/ 11 w 17"/>
                        <a:gd name="T83" fmla="*/ 8 h 20"/>
                        <a:gd name="T84" fmla="*/ 9 w 17"/>
                        <a:gd name="T85" fmla="*/ 10 h 20"/>
                        <a:gd name="T86" fmla="*/ 7 w 17"/>
                        <a:gd name="T87" fmla="*/ 11 h 20"/>
                        <a:gd name="T88" fmla="*/ 6 w 17"/>
                        <a:gd name="T89" fmla="*/ 11 h 20"/>
                        <a:gd name="T90" fmla="*/ 3 w 17"/>
                        <a:gd name="T91" fmla="*/ 11 h 20"/>
                        <a:gd name="T92" fmla="*/ 3 w 17"/>
                        <a:gd name="T93" fmla="*/ 12 h 20"/>
                        <a:gd name="T94" fmla="*/ 2 w 17"/>
                        <a:gd name="T95" fmla="*/ 12 h 20"/>
                        <a:gd name="T96" fmla="*/ 2 w 17"/>
                        <a:gd name="T97" fmla="*/ 11 h 20"/>
                        <a:gd name="T98" fmla="*/ 0 w 17"/>
                        <a:gd name="T99" fmla="*/ 11 h 20"/>
                        <a:gd name="T100" fmla="*/ 0 w 17"/>
                        <a:gd name="T101" fmla="*/ 8 h 20"/>
                        <a:gd name="T102" fmla="*/ 2 w 17"/>
                        <a:gd name="T103" fmla="*/ 7 h 20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7"/>
                        <a:gd name="T157" fmla="*/ 0 h 20"/>
                        <a:gd name="T158" fmla="*/ 17 w 17"/>
                        <a:gd name="T159" fmla="*/ 20 h 20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7" h="20">
                          <a:moveTo>
                            <a:pt x="2" y="11"/>
                          </a:moveTo>
                          <a:lnTo>
                            <a:pt x="2" y="13"/>
                          </a:lnTo>
                          <a:lnTo>
                            <a:pt x="2" y="15"/>
                          </a:lnTo>
                          <a:lnTo>
                            <a:pt x="5" y="17"/>
                          </a:lnTo>
                          <a:lnTo>
                            <a:pt x="8" y="17"/>
                          </a:lnTo>
                          <a:lnTo>
                            <a:pt x="11" y="17"/>
                          </a:lnTo>
                          <a:lnTo>
                            <a:pt x="11" y="15"/>
                          </a:lnTo>
                          <a:lnTo>
                            <a:pt x="13" y="15"/>
                          </a:lnTo>
                          <a:lnTo>
                            <a:pt x="13" y="13"/>
                          </a:lnTo>
                          <a:lnTo>
                            <a:pt x="13" y="11"/>
                          </a:lnTo>
                          <a:lnTo>
                            <a:pt x="11" y="11"/>
                          </a:lnTo>
                          <a:lnTo>
                            <a:pt x="8" y="11"/>
                          </a:lnTo>
                          <a:lnTo>
                            <a:pt x="5" y="11"/>
                          </a:lnTo>
                          <a:lnTo>
                            <a:pt x="2" y="9"/>
                          </a:lnTo>
                          <a:lnTo>
                            <a:pt x="0" y="7"/>
                          </a:lnTo>
                          <a:lnTo>
                            <a:pt x="0" y="5"/>
                          </a:lnTo>
                          <a:lnTo>
                            <a:pt x="2" y="5"/>
                          </a:lnTo>
                          <a:lnTo>
                            <a:pt x="2" y="3"/>
                          </a:lnTo>
                          <a:lnTo>
                            <a:pt x="5" y="2"/>
                          </a:lnTo>
                          <a:lnTo>
                            <a:pt x="8" y="2"/>
                          </a:lnTo>
                          <a:lnTo>
                            <a:pt x="8" y="0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  <a:lnTo>
                            <a:pt x="16" y="0"/>
                          </a:lnTo>
                          <a:lnTo>
                            <a:pt x="16" y="5"/>
                          </a:lnTo>
                          <a:lnTo>
                            <a:pt x="13" y="5"/>
                          </a:lnTo>
                          <a:lnTo>
                            <a:pt x="13" y="3"/>
                          </a:lnTo>
                          <a:lnTo>
                            <a:pt x="13" y="2"/>
                          </a:lnTo>
                          <a:lnTo>
                            <a:pt x="11" y="2"/>
                          </a:lnTo>
                          <a:lnTo>
                            <a:pt x="8" y="2"/>
                          </a:lnTo>
                          <a:lnTo>
                            <a:pt x="5" y="2"/>
                          </a:lnTo>
                          <a:lnTo>
                            <a:pt x="5" y="3"/>
                          </a:lnTo>
                          <a:lnTo>
                            <a:pt x="2" y="5"/>
                          </a:lnTo>
                          <a:lnTo>
                            <a:pt x="5" y="5"/>
                          </a:lnTo>
                          <a:lnTo>
                            <a:pt x="5" y="7"/>
                          </a:lnTo>
                          <a:lnTo>
                            <a:pt x="8" y="7"/>
                          </a:lnTo>
                          <a:lnTo>
                            <a:pt x="11" y="7"/>
                          </a:lnTo>
                          <a:lnTo>
                            <a:pt x="13" y="7"/>
                          </a:lnTo>
                          <a:lnTo>
                            <a:pt x="16" y="7"/>
                          </a:lnTo>
                          <a:lnTo>
                            <a:pt x="16" y="9"/>
                          </a:lnTo>
                          <a:lnTo>
                            <a:pt x="16" y="11"/>
                          </a:lnTo>
                          <a:lnTo>
                            <a:pt x="16" y="13"/>
                          </a:lnTo>
                          <a:lnTo>
                            <a:pt x="13" y="15"/>
                          </a:lnTo>
                          <a:lnTo>
                            <a:pt x="11" y="17"/>
                          </a:lnTo>
                          <a:lnTo>
                            <a:pt x="8" y="17"/>
                          </a:lnTo>
                          <a:lnTo>
                            <a:pt x="5" y="17"/>
                          </a:lnTo>
                          <a:lnTo>
                            <a:pt x="5" y="19"/>
                          </a:lnTo>
                          <a:lnTo>
                            <a:pt x="2" y="19"/>
                          </a:lnTo>
                          <a:lnTo>
                            <a:pt x="2" y="17"/>
                          </a:lnTo>
                          <a:lnTo>
                            <a:pt x="0" y="17"/>
                          </a:lnTo>
                          <a:lnTo>
                            <a:pt x="0" y="13"/>
                          </a:lnTo>
                          <a:lnTo>
                            <a:pt x="2" y="11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69" name="Freeform 257"/>
                    <p:cNvSpPr>
                      <a:spLocks/>
                    </p:cNvSpPr>
                    <p:nvPr/>
                  </p:nvSpPr>
                  <p:spPr bwMode="auto">
                    <a:xfrm>
                      <a:off x="4144" y="2387"/>
                      <a:ext cx="19" cy="17"/>
                    </a:xfrm>
                    <a:custGeom>
                      <a:avLst/>
                      <a:gdLst>
                        <a:gd name="T0" fmla="*/ 0 w 24"/>
                        <a:gd name="T1" fmla="*/ 5 h 22"/>
                        <a:gd name="T2" fmla="*/ 4 w 24"/>
                        <a:gd name="T3" fmla="*/ 4 h 22"/>
                        <a:gd name="T4" fmla="*/ 2 w 24"/>
                        <a:gd name="T5" fmla="*/ 4 h 22"/>
                        <a:gd name="T6" fmla="*/ 6 w 24"/>
                        <a:gd name="T7" fmla="*/ 10 h 22"/>
                        <a:gd name="T8" fmla="*/ 8 w 24"/>
                        <a:gd name="T9" fmla="*/ 6 h 22"/>
                        <a:gd name="T10" fmla="*/ 6 w 24"/>
                        <a:gd name="T11" fmla="*/ 4 h 22"/>
                        <a:gd name="T12" fmla="*/ 5 w 24"/>
                        <a:gd name="T13" fmla="*/ 4 h 22"/>
                        <a:gd name="T14" fmla="*/ 10 w 24"/>
                        <a:gd name="T15" fmla="*/ 2 h 22"/>
                        <a:gd name="T16" fmla="*/ 10 w 24"/>
                        <a:gd name="T17" fmla="*/ 2 h 22"/>
                        <a:gd name="T18" fmla="*/ 9 w 24"/>
                        <a:gd name="T19" fmla="*/ 2 h 22"/>
                        <a:gd name="T20" fmla="*/ 11 w 24"/>
                        <a:gd name="T21" fmla="*/ 9 h 22"/>
                        <a:gd name="T22" fmla="*/ 13 w 24"/>
                        <a:gd name="T23" fmla="*/ 2 h 22"/>
                        <a:gd name="T24" fmla="*/ 12 w 24"/>
                        <a:gd name="T25" fmla="*/ 2 h 22"/>
                        <a:gd name="T26" fmla="*/ 14 w 24"/>
                        <a:gd name="T27" fmla="*/ 0 h 22"/>
                        <a:gd name="T28" fmla="*/ 13 w 24"/>
                        <a:gd name="T29" fmla="*/ 0 h 22"/>
                        <a:gd name="T30" fmla="*/ 11 w 24"/>
                        <a:gd name="T31" fmla="*/ 10 h 22"/>
                        <a:gd name="T32" fmla="*/ 10 w 24"/>
                        <a:gd name="T33" fmla="*/ 12 h 22"/>
                        <a:gd name="T34" fmla="*/ 8 w 24"/>
                        <a:gd name="T35" fmla="*/ 6 h 22"/>
                        <a:gd name="T36" fmla="*/ 5 w 24"/>
                        <a:gd name="T37" fmla="*/ 12 h 22"/>
                        <a:gd name="T38" fmla="*/ 2 w 24"/>
                        <a:gd name="T39" fmla="*/ 5 h 22"/>
                        <a:gd name="T40" fmla="*/ 0 w 24"/>
                        <a:gd name="T41" fmla="*/ 5 h 2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4"/>
                        <a:gd name="T64" fmla="*/ 0 h 22"/>
                        <a:gd name="T65" fmla="*/ 24 w 24"/>
                        <a:gd name="T66" fmla="*/ 22 h 2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4" h="22">
                          <a:moveTo>
                            <a:pt x="0" y="8"/>
                          </a:moveTo>
                          <a:lnTo>
                            <a:pt x="6" y="6"/>
                          </a:lnTo>
                          <a:lnTo>
                            <a:pt x="4" y="6"/>
                          </a:lnTo>
                          <a:lnTo>
                            <a:pt x="10" y="17"/>
                          </a:lnTo>
                          <a:lnTo>
                            <a:pt x="12" y="10"/>
                          </a:lnTo>
                          <a:lnTo>
                            <a:pt x="10" y="6"/>
                          </a:lnTo>
                          <a:lnTo>
                            <a:pt x="8" y="6"/>
                          </a:lnTo>
                          <a:lnTo>
                            <a:pt x="16" y="2"/>
                          </a:lnTo>
                          <a:lnTo>
                            <a:pt x="16" y="4"/>
                          </a:lnTo>
                          <a:lnTo>
                            <a:pt x="14" y="4"/>
                          </a:lnTo>
                          <a:lnTo>
                            <a:pt x="18" y="15"/>
                          </a:lnTo>
                          <a:lnTo>
                            <a:pt x="21" y="2"/>
                          </a:lnTo>
                          <a:lnTo>
                            <a:pt x="19" y="2"/>
                          </a:lnTo>
                          <a:lnTo>
                            <a:pt x="23" y="0"/>
                          </a:lnTo>
                          <a:lnTo>
                            <a:pt x="21" y="0"/>
                          </a:lnTo>
                          <a:lnTo>
                            <a:pt x="18" y="17"/>
                          </a:lnTo>
                          <a:lnTo>
                            <a:pt x="16" y="19"/>
                          </a:lnTo>
                          <a:lnTo>
                            <a:pt x="12" y="10"/>
                          </a:lnTo>
                          <a:lnTo>
                            <a:pt x="8" y="21"/>
                          </a:lnTo>
                          <a:lnTo>
                            <a:pt x="2" y="8"/>
                          </a:lnTo>
                          <a:lnTo>
                            <a:pt x="0" y="8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70" name="Freeform 258"/>
                    <p:cNvSpPr>
                      <a:spLocks/>
                    </p:cNvSpPr>
                    <p:nvPr/>
                  </p:nvSpPr>
                  <p:spPr bwMode="auto">
                    <a:xfrm>
                      <a:off x="4162" y="2382"/>
                      <a:ext cx="14" cy="18"/>
                    </a:xfrm>
                    <a:custGeom>
                      <a:avLst/>
                      <a:gdLst>
                        <a:gd name="T0" fmla="*/ 0 w 17"/>
                        <a:gd name="T1" fmla="*/ 2 h 22"/>
                        <a:gd name="T2" fmla="*/ 0 w 17"/>
                        <a:gd name="T3" fmla="*/ 2 h 22"/>
                        <a:gd name="T4" fmla="*/ 3 w 17"/>
                        <a:gd name="T5" fmla="*/ 2 h 22"/>
                        <a:gd name="T6" fmla="*/ 7 w 17"/>
                        <a:gd name="T7" fmla="*/ 2 h 22"/>
                        <a:gd name="T8" fmla="*/ 7 w 17"/>
                        <a:gd name="T9" fmla="*/ 0 h 22"/>
                        <a:gd name="T10" fmla="*/ 3 w 17"/>
                        <a:gd name="T11" fmla="*/ 0 h 22"/>
                        <a:gd name="T12" fmla="*/ 0 w 17"/>
                        <a:gd name="T13" fmla="*/ 0 h 22"/>
                        <a:gd name="T14" fmla="*/ 0 w 17"/>
                        <a:gd name="T15" fmla="*/ 2 h 22"/>
                        <a:gd name="T16" fmla="*/ 7 w 17"/>
                        <a:gd name="T17" fmla="*/ 2 h 22"/>
                        <a:gd name="T18" fmla="*/ 0 w 17"/>
                        <a:gd name="T19" fmla="*/ 4 h 22"/>
                        <a:gd name="T20" fmla="*/ 0 w 17"/>
                        <a:gd name="T21" fmla="*/ 14 h 22"/>
                        <a:gd name="T22" fmla="*/ 11 w 17"/>
                        <a:gd name="T23" fmla="*/ 13 h 22"/>
                        <a:gd name="T24" fmla="*/ 7 w 17"/>
                        <a:gd name="T25" fmla="*/ 13 h 22"/>
                        <a:gd name="T26" fmla="*/ 7 w 17"/>
                        <a:gd name="T27" fmla="*/ 2 h 22"/>
                        <a:gd name="T28" fmla="*/ 0 w 17"/>
                        <a:gd name="T29" fmla="*/ 2 h 2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7"/>
                        <a:gd name="T46" fmla="*/ 0 h 22"/>
                        <a:gd name="T47" fmla="*/ 17 w 17"/>
                        <a:gd name="T48" fmla="*/ 22 h 2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7" h="22">
                          <a:moveTo>
                            <a:pt x="0" y="2"/>
                          </a:moveTo>
                          <a:lnTo>
                            <a:pt x="0" y="4"/>
                          </a:lnTo>
                          <a:lnTo>
                            <a:pt x="5" y="4"/>
                          </a:lnTo>
                          <a:lnTo>
                            <a:pt x="10" y="2"/>
                          </a:lnTo>
                          <a:lnTo>
                            <a:pt x="10" y="0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lnTo>
                            <a:pt x="10" y="4"/>
                          </a:lnTo>
                          <a:lnTo>
                            <a:pt x="0" y="6"/>
                          </a:lnTo>
                          <a:lnTo>
                            <a:pt x="0" y="21"/>
                          </a:lnTo>
                          <a:lnTo>
                            <a:pt x="16" y="19"/>
                          </a:lnTo>
                          <a:lnTo>
                            <a:pt x="10" y="19"/>
                          </a:lnTo>
                          <a:lnTo>
                            <a:pt x="10" y="4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71" name="Freeform 259"/>
                    <p:cNvSpPr>
                      <a:spLocks/>
                    </p:cNvSpPr>
                    <p:nvPr/>
                  </p:nvSpPr>
                  <p:spPr bwMode="auto">
                    <a:xfrm>
                      <a:off x="4167" y="2380"/>
                      <a:ext cx="14" cy="18"/>
                    </a:xfrm>
                    <a:custGeom>
                      <a:avLst/>
                      <a:gdLst>
                        <a:gd name="T0" fmla="*/ 0 w 17"/>
                        <a:gd name="T1" fmla="*/ 4 h 22"/>
                        <a:gd name="T2" fmla="*/ 2 w 17"/>
                        <a:gd name="T3" fmla="*/ 4 h 22"/>
                        <a:gd name="T4" fmla="*/ 2 w 17"/>
                        <a:gd name="T5" fmla="*/ 2 h 22"/>
                        <a:gd name="T6" fmla="*/ 6 w 17"/>
                        <a:gd name="T7" fmla="*/ 0 h 22"/>
                        <a:gd name="T8" fmla="*/ 6 w 17"/>
                        <a:gd name="T9" fmla="*/ 2 h 22"/>
                        <a:gd name="T10" fmla="*/ 8 w 17"/>
                        <a:gd name="T11" fmla="*/ 2 h 22"/>
                        <a:gd name="T12" fmla="*/ 6 w 17"/>
                        <a:gd name="T13" fmla="*/ 2 h 22"/>
                        <a:gd name="T14" fmla="*/ 6 w 17"/>
                        <a:gd name="T15" fmla="*/ 12 h 22"/>
                        <a:gd name="T16" fmla="*/ 6 w 17"/>
                        <a:gd name="T17" fmla="*/ 13 h 22"/>
                        <a:gd name="T18" fmla="*/ 8 w 17"/>
                        <a:gd name="T19" fmla="*/ 13 h 22"/>
                        <a:gd name="T20" fmla="*/ 8 w 17"/>
                        <a:gd name="T21" fmla="*/ 12 h 22"/>
                        <a:gd name="T22" fmla="*/ 11 w 17"/>
                        <a:gd name="T23" fmla="*/ 11 h 22"/>
                        <a:gd name="T24" fmla="*/ 11 w 17"/>
                        <a:gd name="T25" fmla="*/ 8 h 22"/>
                        <a:gd name="T26" fmla="*/ 11 w 17"/>
                        <a:gd name="T27" fmla="*/ 11 h 22"/>
                        <a:gd name="T28" fmla="*/ 11 w 17"/>
                        <a:gd name="T29" fmla="*/ 12 h 22"/>
                        <a:gd name="T30" fmla="*/ 8 w 17"/>
                        <a:gd name="T31" fmla="*/ 13 h 22"/>
                        <a:gd name="T32" fmla="*/ 6 w 17"/>
                        <a:gd name="T33" fmla="*/ 13 h 22"/>
                        <a:gd name="T34" fmla="*/ 6 w 17"/>
                        <a:gd name="T35" fmla="*/ 14 h 22"/>
                        <a:gd name="T36" fmla="*/ 4 w 17"/>
                        <a:gd name="T37" fmla="*/ 14 h 22"/>
                        <a:gd name="T38" fmla="*/ 4 w 17"/>
                        <a:gd name="T39" fmla="*/ 13 h 22"/>
                        <a:gd name="T40" fmla="*/ 2 w 17"/>
                        <a:gd name="T41" fmla="*/ 13 h 22"/>
                        <a:gd name="T42" fmla="*/ 2 w 17"/>
                        <a:gd name="T43" fmla="*/ 12 h 22"/>
                        <a:gd name="T44" fmla="*/ 2 w 17"/>
                        <a:gd name="T45" fmla="*/ 4 h 22"/>
                        <a:gd name="T46" fmla="*/ 0 w 17"/>
                        <a:gd name="T47" fmla="*/ 4 h 22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17"/>
                        <a:gd name="T73" fmla="*/ 0 h 22"/>
                        <a:gd name="T74" fmla="*/ 17 w 17"/>
                        <a:gd name="T75" fmla="*/ 22 h 22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17" h="22">
                          <a:moveTo>
                            <a:pt x="0" y="6"/>
                          </a:moveTo>
                          <a:lnTo>
                            <a:pt x="3" y="6"/>
                          </a:lnTo>
                          <a:lnTo>
                            <a:pt x="3" y="2"/>
                          </a:lnTo>
                          <a:lnTo>
                            <a:pt x="9" y="0"/>
                          </a:lnTo>
                          <a:lnTo>
                            <a:pt x="9" y="4"/>
                          </a:lnTo>
                          <a:lnTo>
                            <a:pt x="12" y="4"/>
                          </a:lnTo>
                          <a:lnTo>
                            <a:pt x="9" y="4"/>
                          </a:lnTo>
                          <a:lnTo>
                            <a:pt x="9" y="18"/>
                          </a:lnTo>
                          <a:lnTo>
                            <a:pt x="9" y="19"/>
                          </a:lnTo>
                          <a:lnTo>
                            <a:pt x="12" y="19"/>
                          </a:lnTo>
                          <a:lnTo>
                            <a:pt x="12" y="18"/>
                          </a:lnTo>
                          <a:lnTo>
                            <a:pt x="16" y="16"/>
                          </a:lnTo>
                          <a:lnTo>
                            <a:pt x="16" y="12"/>
                          </a:lnTo>
                          <a:lnTo>
                            <a:pt x="16" y="16"/>
                          </a:lnTo>
                          <a:lnTo>
                            <a:pt x="16" y="18"/>
                          </a:lnTo>
                          <a:lnTo>
                            <a:pt x="12" y="19"/>
                          </a:lnTo>
                          <a:lnTo>
                            <a:pt x="9" y="19"/>
                          </a:lnTo>
                          <a:lnTo>
                            <a:pt x="9" y="21"/>
                          </a:lnTo>
                          <a:lnTo>
                            <a:pt x="6" y="21"/>
                          </a:lnTo>
                          <a:lnTo>
                            <a:pt x="6" y="19"/>
                          </a:lnTo>
                          <a:lnTo>
                            <a:pt x="3" y="19"/>
                          </a:lnTo>
                          <a:lnTo>
                            <a:pt x="3" y="18"/>
                          </a:lnTo>
                          <a:lnTo>
                            <a:pt x="3" y="6"/>
                          </a:lnTo>
                          <a:lnTo>
                            <a:pt x="0" y="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72" name="Freeform 260"/>
                    <p:cNvSpPr>
                      <a:spLocks/>
                    </p:cNvSpPr>
                    <p:nvPr/>
                  </p:nvSpPr>
                  <p:spPr bwMode="auto">
                    <a:xfrm>
                      <a:off x="4175" y="2380"/>
                      <a:ext cx="14" cy="16"/>
                    </a:xfrm>
                    <a:custGeom>
                      <a:avLst/>
                      <a:gdLst>
                        <a:gd name="T0" fmla="*/ 11 w 17"/>
                        <a:gd name="T1" fmla="*/ 4 h 19"/>
                        <a:gd name="T2" fmla="*/ 9 w 17"/>
                        <a:gd name="T3" fmla="*/ 3 h 19"/>
                        <a:gd name="T4" fmla="*/ 9 w 17"/>
                        <a:gd name="T5" fmla="*/ 2 h 19"/>
                        <a:gd name="T6" fmla="*/ 9 w 17"/>
                        <a:gd name="T7" fmla="*/ 0 h 19"/>
                        <a:gd name="T8" fmla="*/ 7 w 17"/>
                        <a:gd name="T9" fmla="*/ 0 h 19"/>
                        <a:gd name="T10" fmla="*/ 5 w 17"/>
                        <a:gd name="T11" fmla="*/ 0 h 19"/>
                        <a:gd name="T12" fmla="*/ 5 w 17"/>
                        <a:gd name="T13" fmla="*/ 2 h 19"/>
                        <a:gd name="T14" fmla="*/ 2 w 17"/>
                        <a:gd name="T15" fmla="*/ 3 h 19"/>
                        <a:gd name="T16" fmla="*/ 2 w 17"/>
                        <a:gd name="T17" fmla="*/ 4 h 19"/>
                        <a:gd name="T18" fmla="*/ 2 w 17"/>
                        <a:gd name="T19" fmla="*/ 6 h 19"/>
                        <a:gd name="T20" fmla="*/ 2 w 17"/>
                        <a:gd name="T21" fmla="*/ 7 h 19"/>
                        <a:gd name="T22" fmla="*/ 2 w 17"/>
                        <a:gd name="T23" fmla="*/ 8 h 19"/>
                        <a:gd name="T24" fmla="*/ 2 w 17"/>
                        <a:gd name="T25" fmla="*/ 10 h 19"/>
                        <a:gd name="T26" fmla="*/ 2 w 17"/>
                        <a:gd name="T27" fmla="*/ 11 h 19"/>
                        <a:gd name="T28" fmla="*/ 5 w 17"/>
                        <a:gd name="T29" fmla="*/ 11 h 19"/>
                        <a:gd name="T30" fmla="*/ 7 w 17"/>
                        <a:gd name="T31" fmla="*/ 11 h 19"/>
                        <a:gd name="T32" fmla="*/ 9 w 17"/>
                        <a:gd name="T33" fmla="*/ 11 h 19"/>
                        <a:gd name="T34" fmla="*/ 9 w 17"/>
                        <a:gd name="T35" fmla="*/ 10 h 19"/>
                        <a:gd name="T36" fmla="*/ 11 w 17"/>
                        <a:gd name="T37" fmla="*/ 8 h 19"/>
                        <a:gd name="T38" fmla="*/ 11 w 17"/>
                        <a:gd name="T39" fmla="*/ 7 h 19"/>
                        <a:gd name="T40" fmla="*/ 11 w 17"/>
                        <a:gd name="T41" fmla="*/ 6 h 19"/>
                        <a:gd name="T42" fmla="*/ 11 w 17"/>
                        <a:gd name="T43" fmla="*/ 7 h 19"/>
                        <a:gd name="T44" fmla="*/ 11 w 17"/>
                        <a:gd name="T45" fmla="*/ 8 h 19"/>
                        <a:gd name="T46" fmla="*/ 11 w 17"/>
                        <a:gd name="T47" fmla="*/ 10 h 19"/>
                        <a:gd name="T48" fmla="*/ 9 w 17"/>
                        <a:gd name="T49" fmla="*/ 11 h 19"/>
                        <a:gd name="T50" fmla="*/ 7 w 17"/>
                        <a:gd name="T51" fmla="*/ 11 h 19"/>
                        <a:gd name="T52" fmla="*/ 7 w 17"/>
                        <a:gd name="T53" fmla="*/ 13 h 19"/>
                        <a:gd name="T54" fmla="*/ 5 w 17"/>
                        <a:gd name="T55" fmla="*/ 13 h 19"/>
                        <a:gd name="T56" fmla="*/ 2 w 17"/>
                        <a:gd name="T57" fmla="*/ 13 h 19"/>
                        <a:gd name="T58" fmla="*/ 2 w 17"/>
                        <a:gd name="T59" fmla="*/ 11 h 19"/>
                        <a:gd name="T60" fmla="*/ 0 w 17"/>
                        <a:gd name="T61" fmla="*/ 10 h 19"/>
                        <a:gd name="T62" fmla="*/ 0 w 17"/>
                        <a:gd name="T63" fmla="*/ 8 h 19"/>
                        <a:gd name="T64" fmla="*/ 0 w 17"/>
                        <a:gd name="T65" fmla="*/ 7 h 19"/>
                        <a:gd name="T66" fmla="*/ 0 w 17"/>
                        <a:gd name="T67" fmla="*/ 6 h 19"/>
                        <a:gd name="T68" fmla="*/ 2 w 17"/>
                        <a:gd name="T69" fmla="*/ 4 h 19"/>
                        <a:gd name="T70" fmla="*/ 2 w 17"/>
                        <a:gd name="T71" fmla="*/ 3 h 19"/>
                        <a:gd name="T72" fmla="*/ 2 w 17"/>
                        <a:gd name="T73" fmla="*/ 2 h 19"/>
                        <a:gd name="T74" fmla="*/ 5 w 17"/>
                        <a:gd name="T75" fmla="*/ 0 h 19"/>
                        <a:gd name="T76" fmla="*/ 7 w 17"/>
                        <a:gd name="T77" fmla="*/ 0 h 19"/>
                        <a:gd name="T78" fmla="*/ 9 w 17"/>
                        <a:gd name="T79" fmla="*/ 0 h 19"/>
                        <a:gd name="T80" fmla="*/ 11 w 17"/>
                        <a:gd name="T81" fmla="*/ 0 h 19"/>
                        <a:gd name="T82" fmla="*/ 11 w 17"/>
                        <a:gd name="T83" fmla="*/ 4 h 19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17"/>
                        <a:gd name="T127" fmla="*/ 0 h 19"/>
                        <a:gd name="T128" fmla="*/ 17 w 17"/>
                        <a:gd name="T129" fmla="*/ 19 h 19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17" h="19">
                          <a:moveTo>
                            <a:pt x="16" y="6"/>
                          </a:moveTo>
                          <a:lnTo>
                            <a:pt x="13" y="4"/>
                          </a:lnTo>
                          <a:lnTo>
                            <a:pt x="13" y="2"/>
                          </a:lnTo>
                          <a:lnTo>
                            <a:pt x="13" y="0"/>
                          </a:lnTo>
                          <a:lnTo>
                            <a:pt x="10" y="0"/>
                          </a:lnTo>
                          <a:lnTo>
                            <a:pt x="7" y="0"/>
                          </a:lnTo>
                          <a:lnTo>
                            <a:pt x="7" y="2"/>
                          </a:lnTo>
                          <a:lnTo>
                            <a:pt x="4" y="4"/>
                          </a:lnTo>
                          <a:lnTo>
                            <a:pt x="4" y="6"/>
                          </a:lnTo>
                          <a:lnTo>
                            <a:pt x="4" y="8"/>
                          </a:lnTo>
                          <a:lnTo>
                            <a:pt x="4" y="10"/>
                          </a:lnTo>
                          <a:lnTo>
                            <a:pt x="4" y="12"/>
                          </a:lnTo>
                          <a:lnTo>
                            <a:pt x="4" y="14"/>
                          </a:lnTo>
                          <a:lnTo>
                            <a:pt x="4" y="16"/>
                          </a:lnTo>
                          <a:lnTo>
                            <a:pt x="7" y="16"/>
                          </a:lnTo>
                          <a:lnTo>
                            <a:pt x="10" y="16"/>
                          </a:lnTo>
                          <a:lnTo>
                            <a:pt x="13" y="16"/>
                          </a:lnTo>
                          <a:lnTo>
                            <a:pt x="13" y="14"/>
                          </a:lnTo>
                          <a:lnTo>
                            <a:pt x="16" y="12"/>
                          </a:lnTo>
                          <a:lnTo>
                            <a:pt x="16" y="10"/>
                          </a:lnTo>
                          <a:lnTo>
                            <a:pt x="16" y="8"/>
                          </a:lnTo>
                          <a:lnTo>
                            <a:pt x="16" y="10"/>
                          </a:lnTo>
                          <a:lnTo>
                            <a:pt x="16" y="12"/>
                          </a:lnTo>
                          <a:lnTo>
                            <a:pt x="16" y="14"/>
                          </a:lnTo>
                          <a:lnTo>
                            <a:pt x="13" y="16"/>
                          </a:lnTo>
                          <a:lnTo>
                            <a:pt x="10" y="16"/>
                          </a:lnTo>
                          <a:lnTo>
                            <a:pt x="10" y="18"/>
                          </a:lnTo>
                          <a:lnTo>
                            <a:pt x="7" y="18"/>
                          </a:lnTo>
                          <a:lnTo>
                            <a:pt x="4" y="18"/>
                          </a:lnTo>
                          <a:lnTo>
                            <a:pt x="2" y="16"/>
                          </a:lnTo>
                          <a:lnTo>
                            <a:pt x="0" y="14"/>
                          </a:lnTo>
                          <a:lnTo>
                            <a:pt x="0" y="12"/>
                          </a:lnTo>
                          <a:lnTo>
                            <a:pt x="0" y="10"/>
                          </a:lnTo>
                          <a:lnTo>
                            <a:pt x="0" y="8"/>
                          </a:lnTo>
                          <a:lnTo>
                            <a:pt x="2" y="6"/>
                          </a:lnTo>
                          <a:lnTo>
                            <a:pt x="2" y="4"/>
                          </a:lnTo>
                          <a:lnTo>
                            <a:pt x="4" y="2"/>
                          </a:lnTo>
                          <a:lnTo>
                            <a:pt x="7" y="0"/>
                          </a:lnTo>
                          <a:lnTo>
                            <a:pt x="10" y="0"/>
                          </a:lnTo>
                          <a:lnTo>
                            <a:pt x="13" y="0"/>
                          </a:lnTo>
                          <a:lnTo>
                            <a:pt x="16" y="0"/>
                          </a:lnTo>
                          <a:lnTo>
                            <a:pt x="16" y="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73" name="Freeform 261"/>
                    <p:cNvSpPr>
                      <a:spLocks/>
                    </p:cNvSpPr>
                    <p:nvPr/>
                  </p:nvSpPr>
                  <p:spPr bwMode="auto">
                    <a:xfrm>
                      <a:off x="4186" y="2373"/>
                      <a:ext cx="13" cy="19"/>
                    </a:xfrm>
                    <a:custGeom>
                      <a:avLst/>
                      <a:gdLst>
                        <a:gd name="T0" fmla="*/ 0 w 17"/>
                        <a:gd name="T1" fmla="*/ 2 h 24"/>
                        <a:gd name="T2" fmla="*/ 2 w 17"/>
                        <a:gd name="T3" fmla="*/ 0 h 24"/>
                        <a:gd name="T4" fmla="*/ 2 w 17"/>
                        <a:gd name="T5" fmla="*/ 5 h 24"/>
                        <a:gd name="T6" fmla="*/ 4 w 17"/>
                        <a:gd name="T7" fmla="*/ 5 h 24"/>
                        <a:gd name="T8" fmla="*/ 4 w 17"/>
                        <a:gd name="T9" fmla="*/ 3 h 24"/>
                        <a:gd name="T10" fmla="*/ 5 w 17"/>
                        <a:gd name="T11" fmla="*/ 3 h 24"/>
                        <a:gd name="T12" fmla="*/ 5 w 17"/>
                        <a:gd name="T13" fmla="*/ 2 h 24"/>
                        <a:gd name="T14" fmla="*/ 7 w 17"/>
                        <a:gd name="T15" fmla="*/ 2 h 24"/>
                        <a:gd name="T16" fmla="*/ 8 w 17"/>
                        <a:gd name="T17" fmla="*/ 2 h 24"/>
                        <a:gd name="T18" fmla="*/ 8 w 17"/>
                        <a:gd name="T19" fmla="*/ 3 h 24"/>
                        <a:gd name="T20" fmla="*/ 9 w 17"/>
                        <a:gd name="T21" fmla="*/ 3 h 24"/>
                        <a:gd name="T22" fmla="*/ 9 w 17"/>
                        <a:gd name="T23" fmla="*/ 5 h 24"/>
                        <a:gd name="T24" fmla="*/ 9 w 17"/>
                        <a:gd name="T25" fmla="*/ 12 h 24"/>
                        <a:gd name="T26" fmla="*/ 5 w 17"/>
                        <a:gd name="T27" fmla="*/ 13 h 24"/>
                        <a:gd name="T28" fmla="*/ 7 w 17"/>
                        <a:gd name="T29" fmla="*/ 12 h 24"/>
                        <a:gd name="T30" fmla="*/ 7 w 17"/>
                        <a:gd name="T31" fmla="*/ 5 h 24"/>
                        <a:gd name="T32" fmla="*/ 7 w 17"/>
                        <a:gd name="T33" fmla="*/ 3 h 24"/>
                        <a:gd name="T34" fmla="*/ 5 w 17"/>
                        <a:gd name="T35" fmla="*/ 3 h 24"/>
                        <a:gd name="T36" fmla="*/ 4 w 17"/>
                        <a:gd name="T37" fmla="*/ 3 h 24"/>
                        <a:gd name="T38" fmla="*/ 4 w 17"/>
                        <a:gd name="T39" fmla="*/ 5 h 24"/>
                        <a:gd name="T40" fmla="*/ 4 w 17"/>
                        <a:gd name="T41" fmla="*/ 6 h 24"/>
                        <a:gd name="T42" fmla="*/ 2 w 17"/>
                        <a:gd name="T43" fmla="*/ 6 h 24"/>
                        <a:gd name="T44" fmla="*/ 2 w 17"/>
                        <a:gd name="T45" fmla="*/ 7 h 24"/>
                        <a:gd name="T46" fmla="*/ 2 w 17"/>
                        <a:gd name="T47" fmla="*/ 13 h 24"/>
                        <a:gd name="T48" fmla="*/ 4 w 17"/>
                        <a:gd name="T49" fmla="*/ 13 h 24"/>
                        <a:gd name="T50" fmla="*/ 0 w 17"/>
                        <a:gd name="T51" fmla="*/ 14 h 24"/>
                        <a:gd name="T52" fmla="*/ 2 w 17"/>
                        <a:gd name="T53" fmla="*/ 14 h 24"/>
                        <a:gd name="T54" fmla="*/ 2 w 17"/>
                        <a:gd name="T55" fmla="*/ 2 h 24"/>
                        <a:gd name="T56" fmla="*/ 0 w 17"/>
                        <a:gd name="T57" fmla="*/ 2 h 24"/>
                        <a:gd name="T58" fmla="*/ 0 w 17"/>
                        <a:gd name="T59" fmla="*/ 2 h 24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7"/>
                        <a:gd name="T91" fmla="*/ 0 h 24"/>
                        <a:gd name="T92" fmla="*/ 17 w 17"/>
                        <a:gd name="T93" fmla="*/ 24 h 24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7" h="24">
                          <a:moveTo>
                            <a:pt x="0" y="2"/>
                          </a:moveTo>
                          <a:lnTo>
                            <a:pt x="4" y="0"/>
                          </a:lnTo>
                          <a:lnTo>
                            <a:pt x="4" y="7"/>
                          </a:lnTo>
                          <a:lnTo>
                            <a:pt x="7" y="7"/>
                          </a:lnTo>
                          <a:lnTo>
                            <a:pt x="7" y="5"/>
                          </a:lnTo>
                          <a:lnTo>
                            <a:pt x="9" y="5"/>
                          </a:lnTo>
                          <a:lnTo>
                            <a:pt x="9" y="4"/>
                          </a:lnTo>
                          <a:lnTo>
                            <a:pt x="12" y="4"/>
                          </a:lnTo>
                          <a:lnTo>
                            <a:pt x="13" y="4"/>
                          </a:lnTo>
                          <a:lnTo>
                            <a:pt x="13" y="5"/>
                          </a:lnTo>
                          <a:lnTo>
                            <a:pt x="16" y="5"/>
                          </a:lnTo>
                          <a:lnTo>
                            <a:pt x="16" y="7"/>
                          </a:lnTo>
                          <a:lnTo>
                            <a:pt x="16" y="19"/>
                          </a:lnTo>
                          <a:lnTo>
                            <a:pt x="9" y="21"/>
                          </a:lnTo>
                          <a:lnTo>
                            <a:pt x="12" y="19"/>
                          </a:lnTo>
                          <a:lnTo>
                            <a:pt x="12" y="7"/>
                          </a:lnTo>
                          <a:lnTo>
                            <a:pt x="12" y="5"/>
                          </a:lnTo>
                          <a:lnTo>
                            <a:pt x="9" y="5"/>
                          </a:lnTo>
                          <a:lnTo>
                            <a:pt x="7" y="5"/>
                          </a:lnTo>
                          <a:lnTo>
                            <a:pt x="7" y="7"/>
                          </a:lnTo>
                          <a:lnTo>
                            <a:pt x="7" y="9"/>
                          </a:lnTo>
                          <a:lnTo>
                            <a:pt x="4" y="9"/>
                          </a:lnTo>
                          <a:lnTo>
                            <a:pt x="4" y="11"/>
                          </a:lnTo>
                          <a:lnTo>
                            <a:pt x="4" y="21"/>
                          </a:lnTo>
                          <a:lnTo>
                            <a:pt x="7" y="21"/>
                          </a:lnTo>
                          <a:lnTo>
                            <a:pt x="0" y="23"/>
                          </a:lnTo>
                          <a:lnTo>
                            <a:pt x="2" y="23"/>
                          </a:lnTo>
                          <a:lnTo>
                            <a:pt x="2" y="2"/>
                          </a:lnTo>
                          <a:lnTo>
                            <a:pt x="0" y="4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74" name="Freeform 262"/>
                    <p:cNvSpPr>
                      <a:spLocks/>
                    </p:cNvSpPr>
                    <p:nvPr/>
                  </p:nvSpPr>
                  <p:spPr bwMode="auto">
                    <a:xfrm>
                      <a:off x="4209" y="2365"/>
                      <a:ext cx="13" cy="19"/>
                    </a:xfrm>
                    <a:custGeom>
                      <a:avLst/>
                      <a:gdLst>
                        <a:gd name="T0" fmla="*/ 0 w 17"/>
                        <a:gd name="T1" fmla="*/ 5 h 24"/>
                        <a:gd name="T2" fmla="*/ 2 w 17"/>
                        <a:gd name="T3" fmla="*/ 4 h 24"/>
                        <a:gd name="T4" fmla="*/ 2 w 17"/>
                        <a:gd name="T5" fmla="*/ 2 h 24"/>
                        <a:gd name="T6" fmla="*/ 4 w 17"/>
                        <a:gd name="T7" fmla="*/ 2 h 24"/>
                        <a:gd name="T8" fmla="*/ 4 w 17"/>
                        <a:gd name="T9" fmla="*/ 2 h 24"/>
                        <a:gd name="T10" fmla="*/ 5 w 17"/>
                        <a:gd name="T11" fmla="*/ 2 h 24"/>
                        <a:gd name="T12" fmla="*/ 5 w 17"/>
                        <a:gd name="T13" fmla="*/ 0 h 24"/>
                        <a:gd name="T14" fmla="*/ 7 w 17"/>
                        <a:gd name="T15" fmla="*/ 0 h 24"/>
                        <a:gd name="T16" fmla="*/ 7 w 17"/>
                        <a:gd name="T17" fmla="*/ 13 h 24"/>
                        <a:gd name="T18" fmla="*/ 9 w 17"/>
                        <a:gd name="T19" fmla="*/ 13 h 24"/>
                        <a:gd name="T20" fmla="*/ 2 w 17"/>
                        <a:gd name="T21" fmla="*/ 14 h 24"/>
                        <a:gd name="T22" fmla="*/ 4 w 17"/>
                        <a:gd name="T23" fmla="*/ 13 h 24"/>
                        <a:gd name="T24" fmla="*/ 4 w 17"/>
                        <a:gd name="T25" fmla="*/ 2 h 24"/>
                        <a:gd name="T26" fmla="*/ 2 w 17"/>
                        <a:gd name="T27" fmla="*/ 4 h 24"/>
                        <a:gd name="T28" fmla="*/ 0 w 17"/>
                        <a:gd name="T29" fmla="*/ 5 h 24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7"/>
                        <a:gd name="T46" fmla="*/ 0 h 24"/>
                        <a:gd name="T47" fmla="*/ 17 w 17"/>
                        <a:gd name="T48" fmla="*/ 24 h 24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7" h="24">
                          <a:moveTo>
                            <a:pt x="0" y="8"/>
                          </a:moveTo>
                          <a:lnTo>
                            <a:pt x="3" y="6"/>
                          </a:lnTo>
                          <a:lnTo>
                            <a:pt x="3" y="4"/>
                          </a:lnTo>
                          <a:lnTo>
                            <a:pt x="7" y="4"/>
                          </a:lnTo>
                          <a:lnTo>
                            <a:pt x="7" y="2"/>
                          </a:lnTo>
                          <a:lnTo>
                            <a:pt x="8" y="2"/>
                          </a:lnTo>
                          <a:lnTo>
                            <a:pt x="8" y="0"/>
                          </a:lnTo>
                          <a:lnTo>
                            <a:pt x="12" y="0"/>
                          </a:lnTo>
                          <a:lnTo>
                            <a:pt x="12" y="21"/>
                          </a:lnTo>
                          <a:lnTo>
                            <a:pt x="16" y="21"/>
                          </a:lnTo>
                          <a:lnTo>
                            <a:pt x="3" y="23"/>
                          </a:lnTo>
                          <a:lnTo>
                            <a:pt x="7" y="21"/>
                          </a:lnTo>
                          <a:lnTo>
                            <a:pt x="7" y="4"/>
                          </a:lnTo>
                          <a:lnTo>
                            <a:pt x="3" y="6"/>
                          </a:lnTo>
                          <a:lnTo>
                            <a:pt x="0" y="8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75" name="Freeform 263"/>
                    <p:cNvSpPr>
                      <a:spLocks/>
                    </p:cNvSpPr>
                    <p:nvPr/>
                  </p:nvSpPr>
                  <p:spPr bwMode="auto">
                    <a:xfrm>
                      <a:off x="4216" y="2362"/>
                      <a:ext cx="14" cy="19"/>
                    </a:xfrm>
                    <a:custGeom>
                      <a:avLst/>
                      <a:gdLst>
                        <a:gd name="T0" fmla="*/ 7 w 17"/>
                        <a:gd name="T1" fmla="*/ 8 h 24"/>
                        <a:gd name="T2" fmla="*/ 8 w 17"/>
                        <a:gd name="T3" fmla="*/ 9 h 24"/>
                        <a:gd name="T4" fmla="*/ 8 w 17"/>
                        <a:gd name="T5" fmla="*/ 11 h 24"/>
                        <a:gd name="T6" fmla="*/ 7 w 17"/>
                        <a:gd name="T7" fmla="*/ 13 h 24"/>
                        <a:gd name="T8" fmla="*/ 4 w 17"/>
                        <a:gd name="T9" fmla="*/ 13 h 24"/>
                        <a:gd name="T10" fmla="*/ 2 w 17"/>
                        <a:gd name="T11" fmla="*/ 12 h 24"/>
                        <a:gd name="T12" fmla="*/ 2 w 17"/>
                        <a:gd name="T13" fmla="*/ 10 h 24"/>
                        <a:gd name="T14" fmla="*/ 4 w 17"/>
                        <a:gd name="T15" fmla="*/ 9 h 24"/>
                        <a:gd name="T16" fmla="*/ 6 w 17"/>
                        <a:gd name="T17" fmla="*/ 8 h 24"/>
                        <a:gd name="T18" fmla="*/ 4 w 17"/>
                        <a:gd name="T19" fmla="*/ 0 h 24"/>
                        <a:gd name="T20" fmla="*/ 2 w 17"/>
                        <a:gd name="T21" fmla="*/ 2 h 24"/>
                        <a:gd name="T22" fmla="*/ 2 w 17"/>
                        <a:gd name="T23" fmla="*/ 2 h 24"/>
                        <a:gd name="T24" fmla="*/ 2 w 17"/>
                        <a:gd name="T25" fmla="*/ 5 h 24"/>
                        <a:gd name="T26" fmla="*/ 2 w 17"/>
                        <a:gd name="T27" fmla="*/ 8 h 24"/>
                        <a:gd name="T28" fmla="*/ 4 w 17"/>
                        <a:gd name="T29" fmla="*/ 8 h 24"/>
                        <a:gd name="T30" fmla="*/ 2 w 17"/>
                        <a:gd name="T31" fmla="*/ 9 h 24"/>
                        <a:gd name="T32" fmla="*/ 2 w 17"/>
                        <a:gd name="T33" fmla="*/ 10 h 24"/>
                        <a:gd name="T34" fmla="*/ 0 w 17"/>
                        <a:gd name="T35" fmla="*/ 12 h 24"/>
                        <a:gd name="T36" fmla="*/ 2 w 17"/>
                        <a:gd name="T37" fmla="*/ 14 h 24"/>
                        <a:gd name="T38" fmla="*/ 4 w 17"/>
                        <a:gd name="T39" fmla="*/ 14 h 24"/>
                        <a:gd name="T40" fmla="*/ 7 w 17"/>
                        <a:gd name="T41" fmla="*/ 13 h 24"/>
                        <a:gd name="T42" fmla="*/ 10 w 17"/>
                        <a:gd name="T43" fmla="*/ 12 h 24"/>
                        <a:gd name="T44" fmla="*/ 11 w 17"/>
                        <a:gd name="T45" fmla="*/ 11 h 24"/>
                        <a:gd name="T46" fmla="*/ 11 w 17"/>
                        <a:gd name="T47" fmla="*/ 9 h 24"/>
                        <a:gd name="T48" fmla="*/ 10 w 17"/>
                        <a:gd name="T49" fmla="*/ 8 h 24"/>
                        <a:gd name="T50" fmla="*/ 8 w 17"/>
                        <a:gd name="T51" fmla="*/ 6 h 24"/>
                        <a:gd name="T52" fmla="*/ 8 w 17"/>
                        <a:gd name="T53" fmla="*/ 6 h 24"/>
                        <a:gd name="T54" fmla="*/ 10 w 17"/>
                        <a:gd name="T55" fmla="*/ 5 h 24"/>
                        <a:gd name="T56" fmla="*/ 11 w 17"/>
                        <a:gd name="T57" fmla="*/ 2 h 24"/>
                        <a:gd name="T58" fmla="*/ 10 w 17"/>
                        <a:gd name="T59" fmla="*/ 2 h 24"/>
                        <a:gd name="T60" fmla="*/ 8 w 17"/>
                        <a:gd name="T61" fmla="*/ 0 h 24"/>
                        <a:gd name="T62" fmla="*/ 6 w 17"/>
                        <a:gd name="T63" fmla="*/ 0 h 24"/>
                        <a:gd name="T64" fmla="*/ 7 w 17"/>
                        <a:gd name="T65" fmla="*/ 2 h 24"/>
                        <a:gd name="T66" fmla="*/ 8 w 17"/>
                        <a:gd name="T67" fmla="*/ 2 h 24"/>
                        <a:gd name="T68" fmla="*/ 8 w 17"/>
                        <a:gd name="T69" fmla="*/ 5 h 24"/>
                        <a:gd name="T70" fmla="*/ 7 w 17"/>
                        <a:gd name="T71" fmla="*/ 6 h 24"/>
                        <a:gd name="T72" fmla="*/ 4 w 17"/>
                        <a:gd name="T73" fmla="*/ 8 h 24"/>
                        <a:gd name="T74" fmla="*/ 2 w 17"/>
                        <a:gd name="T75" fmla="*/ 6 h 24"/>
                        <a:gd name="T76" fmla="*/ 2 w 17"/>
                        <a:gd name="T77" fmla="*/ 4 h 24"/>
                        <a:gd name="T78" fmla="*/ 4 w 17"/>
                        <a:gd name="T79" fmla="*/ 2 h 24"/>
                        <a:gd name="T80" fmla="*/ 6 w 17"/>
                        <a:gd name="T81" fmla="*/ 2 h 24"/>
                        <a:gd name="T82" fmla="*/ 6 w 17"/>
                        <a:gd name="T83" fmla="*/ 8 h 24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17"/>
                        <a:gd name="T127" fmla="*/ 0 h 24"/>
                        <a:gd name="T128" fmla="*/ 17 w 17"/>
                        <a:gd name="T129" fmla="*/ 24 h 24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17" h="24">
                          <a:moveTo>
                            <a:pt x="8" y="12"/>
                          </a:moveTo>
                          <a:lnTo>
                            <a:pt x="10" y="12"/>
                          </a:lnTo>
                          <a:lnTo>
                            <a:pt x="12" y="12"/>
                          </a:lnTo>
                          <a:lnTo>
                            <a:pt x="12" y="14"/>
                          </a:lnTo>
                          <a:lnTo>
                            <a:pt x="12" y="16"/>
                          </a:lnTo>
                          <a:lnTo>
                            <a:pt x="12" y="18"/>
                          </a:lnTo>
                          <a:lnTo>
                            <a:pt x="12" y="19"/>
                          </a:lnTo>
                          <a:lnTo>
                            <a:pt x="10" y="21"/>
                          </a:lnTo>
                          <a:lnTo>
                            <a:pt x="8" y="21"/>
                          </a:lnTo>
                          <a:lnTo>
                            <a:pt x="6" y="21"/>
                          </a:lnTo>
                          <a:lnTo>
                            <a:pt x="4" y="21"/>
                          </a:lnTo>
                          <a:lnTo>
                            <a:pt x="4" y="19"/>
                          </a:lnTo>
                          <a:lnTo>
                            <a:pt x="4" y="18"/>
                          </a:lnTo>
                          <a:lnTo>
                            <a:pt x="4" y="16"/>
                          </a:lnTo>
                          <a:lnTo>
                            <a:pt x="4" y="14"/>
                          </a:lnTo>
                          <a:lnTo>
                            <a:pt x="6" y="14"/>
                          </a:lnTo>
                          <a:lnTo>
                            <a:pt x="6" y="12"/>
                          </a:lnTo>
                          <a:lnTo>
                            <a:pt x="8" y="12"/>
                          </a:lnTo>
                          <a:lnTo>
                            <a:pt x="8" y="0"/>
                          </a:lnTo>
                          <a:lnTo>
                            <a:pt x="6" y="0"/>
                          </a:lnTo>
                          <a:lnTo>
                            <a:pt x="6" y="2"/>
                          </a:lnTo>
                          <a:lnTo>
                            <a:pt x="4" y="2"/>
                          </a:lnTo>
                          <a:lnTo>
                            <a:pt x="4" y="4"/>
                          </a:lnTo>
                          <a:lnTo>
                            <a:pt x="2" y="4"/>
                          </a:lnTo>
                          <a:lnTo>
                            <a:pt x="2" y="6"/>
                          </a:lnTo>
                          <a:lnTo>
                            <a:pt x="2" y="8"/>
                          </a:lnTo>
                          <a:lnTo>
                            <a:pt x="2" y="10"/>
                          </a:lnTo>
                          <a:lnTo>
                            <a:pt x="2" y="12"/>
                          </a:lnTo>
                          <a:lnTo>
                            <a:pt x="4" y="12"/>
                          </a:lnTo>
                          <a:lnTo>
                            <a:pt x="6" y="12"/>
                          </a:lnTo>
                          <a:lnTo>
                            <a:pt x="4" y="12"/>
                          </a:lnTo>
                          <a:lnTo>
                            <a:pt x="4" y="14"/>
                          </a:lnTo>
                          <a:lnTo>
                            <a:pt x="2" y="14"/>
                          </a:lnTo>
                          <a:lnTo>
                            <a:pt x="2" y="16"/>
                          </a:lnTo>
                          <a:lnTo>
                            <a:pt x="0" y="18"/>
                          </a:lnTo>
                          <a:lnTo>
                            <a:pt x="0" y="19"/>
                          </a:lnTo>
                          <a:lnTo>
                            <a:pt x="2" y="21"/>
                          </a:lnTo>
                          <a:lnTo>
                            <a:pt x="2" y="23"/>
                          </a:lnTo>
                          <a:lnTo>
                            <a:pt x="4" y="23"/>
                          </a:lnTo>
                          <a:lnTo>
                            <a:pt x="6" y="23"/>
                          </a:lnTo>
                          <a:lnTo>
                            <a:pt x="8" y="23"/>
                          </a:lnTo>
                          <a:lnTo>
                            <a:pt x="10" y="21"/>
                          </a:lnTo>
                          <a:lnTo>
                            <a:pt x="12" y="21"/>
                          </a:lnTo>
                          <a:lnTo>
                            <a:pt x="14" y="19"/>
                          </a:lnTo>
                          <a:lnTo>
                            <a:pt x="14" y="18"/>
                          </a:lnTo>
                          <a:lnTo>
                            <a:pt x="16" y="18"/>
                          </a:lnTo>
                          <a:lnTo>
                            <a:pt x="16" y="16"/>
                          </a:lnTo>
                          <a:lnTo>
                            <a:pt x="16" y="14"/>
                          </a:lnTo>
                          <a:lnTo>
                            <a:pt x="16" y="12"/>
                          </a:lnTo>
                          <a:lnTo>
                            <a:pt x="14" y="12"/>
                          </a:lnTo>
                          <a:lnTo>
                            <a:pt x="14" y="10"/>
                          </a:lnTo>
                          <a:lnTo>
                            <a:pt x="12" y="10"/>
                          </a:lnTo>
                          <a:lnTo>
                            <a:pt x="10" y="10"/>
                          </a:lnTo>
                          <a:lnTo>
                            <a:pt x="12" y="10"/>
                          </a:lnTo>
                          <a:lnTo>
                            <a:pt x="12" y="8"/>
                          </a:lnTo>
                          <a:lnTo>
                            <a:pt x="14" y="8"/>
                          </a:lnTo>
                          <a:lnTo>
                            <a:pt x="14" y="6"/>
                          </a:lnTo>
                          <a:lnTo>
                            <a:pt x="16" y="4"/>
                          </a:lnTo>
                          <a:lnTo>
                            <a:pt x="16" y="2"/>
                          </a:lnTo>
                          <a:lnTo>
                            <a:pt x="14" y="2"/>
                          </a:lnTo>
                          <a:lnTo>
                            <a:pt x="14" y="0"/>
                          </a:lnTo>
                          <a:lnTo>
                            <a:pt x="12" y="0"/>
                          </a:lnTo>
                          <a:lnTo>
                            <a:pt x="10" y="0"/>
                          </a:lnTo>
                          <a:lnTo>
                            <a:pt x="8" y="0"/>
                          </a:lnTo>
                          <a:lnTo>
                            <a:pt x="10" y="0"/>
                          </a:lnTo>
                          <a:lnTo>
                            <a:pt x="10" y="2"/>
                          </a:lnTo>
                          <a:lnTo>
                            <a:pt x="12" y="2"/>
                          </a:lnTo>
                          <a:lnTo>
                            <a:pt x="12" y="4"/>
                          </a:lnTo>
                          <a:lnTo>
                            <a:pt x="12" y="6"/>
                          </a:lnTo>
                          <a:lnTo>
                            <a:pt x="12" y="8"/>
                          </a:lnTo>
                          <a:lnTo>
                            <a:pt x="10" y="8"/>
                          </a:lnTo>
                          <a:lnTo>
                            <a:pt x="10" y="10"/>
                          </a:lnTo>
                          <a:lnTo>
                            <a:pt x="8" y="10"/>
                          </a:lnTo>
                          <a:lnTo>
                            <a:pt x="6" y="12"/>
                          </a:lnTo>
                          <a:lnTo>
                            <a:pt x="6" y="10"/>
                          </a:lnTo>
                          <a:lnTo>
                            <a:pt x="4" y="10"/>
                          </a:lnTo>
                          <a:lnTo>
                            <a:pt x="4" y="8"/>
                          </a:lnTo>
                          <a:lnTo>
                            <a:pt x="4" y="6"/>
                          </a:lnTo>
                          <a:lnTo>
                            <a:pt x="4" y="4"/>
                          </a:lnTo>
                          <a:lnTo>
                            <a:pt x="6" y="4"/>
                          </a:lnTo>
                          <a:lnTo>
                            <a:pt x="6" y="2"/>
                          </a:lnTo>
                          <a:lnTo>
                            <a:pt x="8" y="2"/>
                          </a:lnTo>
                          <a:lnTo>
                            <a:pt x="8" y="0"/>
                          </a:lnTo>
                          <a:lnTo>
                            <a:pt x="8" y="12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76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4230" y="2358"/>
                      <a:ext cx="14" cy="19"/>
                    </a:xfrm>
                    <a:custGeom>
                      <a:avLst/>
                      <a:gdLst>
                        <a:gd name="T0" fmla="*/ 4 w 17"/>
                        <a:gd name="T1" fmla="*/ 1 h 24"/>
                        <a:gd name="T2" fmla="*/ 6 w 17"/>
                        <a:gd name="T3" fmla="*/ 1 h 24"/>
                        <a:gd name="T4" fmla="*/ 7 w 17"/>
                        <a:gd name="T5" fmla="*/ 1 h 24"/>
                        <a:gd name="T6" fmla="*/ 7 w 17"/>
                        <a:gd name="T7" fmla="*/ 2 h 24"/>
                        <a:gd name="T8" fmla="*/ 7 w 17"/>
                        <a:gd name="T9" fmla="*/ 3 h 24"/>
                        <a:gd name="T10" fmla="*/ 7 w 17"/>
                        <a:gd name="T11" fmla="*/ 5 h 24"/>
                        <a:gd name="T12" fmla="*/ 7 w 17"/>
                        <a:gd name="T13" fmla="*/ 7 h 24"/>
                        <a:gd name="T14" fmla="*/ 7 w 17"/>
                        <a:gd name="T15" fmla="*/ 8 h 24"/>
                        <a:gd name="T16" fmla="*/ 7 w 17"/>
                        <a:gd name="T17" fmla="*/ 10 h 24"/>
                        <a:gd name="T18" fmla="*/ 7 w 17"/>
                        <a:gd name="T19" fmla="*/ 10 h 24"/>
                        <a:gd name="T20" fmla="*/ 7 w 17"/>
                        <a:gd name="T21" fmla="*/ 12 h 24"/>
                        <a:gd name="T22" fmla="*/ 6 w 17"/>
                        <a:gd name="T23" fmla="*/ 13 h 24"/>
                        <a:gd name="T24" fmla="*/ 6 w 17"/>
                        <a:gd name="T25" fmla="*/ 14 h 24"/>
                        <a:gd name="T26" fmla="*/ 4 w 17"/>
                        <a:gd name="T27" fmla="*/ 14 h 24"/>
                        <a:gd name="T28" fmla="*/ 2 w 17"/>
                        <a:gd name="T29" fmla="*/ 14 h 24"/>
                        <a:gd name="T30" fmla="*/ 2 w 17"/>
                        <a:gd name="T31" fmla="*/ 13 h 24"/>
                        <a:gd name="T32" fmla="*/ 2 w 17"/>
                        <a:gd name="T33" fmla="*/ 12 h 24"/>
                        <a:gd name="T34" fmla="*/ 1 w 17"/>
                        <a:gd name="T35" fmla="*/ 10 h 24"/>
                        <a:gd name="T36" fmla="*/ 1 w 17"/>
                        <a:gd name="T37" fmla="*/ 8 h 24"/>
                        <a:gd name="T38" fmla="*/ 1 w 17"/>
                        <a:gd name="T39" fmla="*/ 6 h 24"/>
                        <a:gd name="T40" fmla="*/ 2 w 17"/>
                        <a:gd name="T41" fmla="*/ 5 h 24"/>
                        <a:gd name="T42" fmla="*/ 2 w 17"/>
                        <a:gd name="T43" fmla="*/ 3 h 24"/>
                        <a:gd name="T44" fmla="*/ 2 w 17"/>
                        <a:gd name="T45" fmla="*/ 2 h 24"/>
                        <a:gd name="T46" fmla="*/ 2 w 17"/>
                        <a:gd name="T47" fmla="*/ 1 h 24"/>
                        <a:gd name="T48" fmla="*/ 4 w 17"/>
                        <a:gd name="T49" fmla="*/ 1 h 24"/>
                        <a:gd name="T50" fmla="*/ 4 w 17"/>
                        <a:gd name="T51" fmla="*/ 0 h 24"/>
                        <a:gd name="T52" fmla="*/ 2 w 17"/>
                        <a:gd name="T53" fmla="*/ 1 h 24"/>
                        <a:gd name="T54" fmla="*/ 1 w 17"/>
                        <a:gd name="T55" fmla="*/ 2 h 24"/>
                        <a:gd name="T56" fmla="*/ 1 w 17"/>
                        <a:gd name="T57" fmla="*/ 3 h 24"/>
                        <a:gd name="T58" fmla="*/ 0 w 17"/>
                        <a:gd name="T59" fmla="*/ 5 h 24"/>
                        <a:gd name="T60" fmla="*/ 0 w 17"/>
                        <a:gd name="T61" fmla="*/ 6 h 24"/>
                        <a:gd name="T62" fmla="*/ 0 w 17"/>
                        <a:gd name="T63" fmla="*/ 7 h 24"/>
                        <a:gd name="T64" fmla="*/ 0 w 17"/>
                        <a:gd name="T65" fmla="*/ 8 h 24"/>
                        <a:gd name="T66" fmla="*/ 0 w 17"/>
                        <a:gd name="T67" fmla="*/ 10 h 24"/>
                        <a:gd name="T68" fmla="*/ 0 w 17"/>
                        <a:gd name="T69" fmla="*/ 12 h 24"/>
                        <a:gd name="T70" fmla="*/ 0 w 17"/>
                        <a:gd name="T71" fmla="*/ 13 h 24"/>
                        <a:gd name="T72" fmla="*/ 1 w 17"/>
                        <a:gd name="T73" fmla="*/ 13 h 24"/>
                        <a:gd name="T74" fmla="*/ 1 w 17"/>
                        <a:gd name="T75" fmla="*/ 14 h 24"/>
                        <a:gd name="T76" fmla="*/ 2 w 17"/>
                        <a:gd name="T77" fmla="*/ 14 h 24"/>
                        <a:gd name="T78" fmla="*/ 4 w 17"/>
                        <a:gd name="T79" fmla="*/ 14 h 24"/>
                        <a:gd name="T80" fmla="*/ 6 w 17"/>
                        <a:gd name="T81" fmla="*/ 14 h 24"/>
                        <a:gd name="T82" fmla="*/ 7 w 17"/>
                        <a:gd name="T83" fmla="*/ 13 h 24"/>
                        <a:gd name="T84" fmla="*/ 7 w 17"/>
                        <a:gd name="T85" fmla="*/ 12 h 24"/>
                        <a:gd name="T86" fmla="*/ 9 w 17"/>
                        <a:gd name="T87" fmla="*/ 12 h 24"/>
                        <a:gd name="T88" fmla="*/ 9 w 17"/>
                        <a:gd name="T89" fmla="*/ 10 h 24"/>
                        <a:gd name="T90" fmla="*/ 11 w 17"/>
                        <a:gd name="T91" fmla="*/ 10 h 24"/>
                        <a:gd name="T92" fmla="*/ 11 w 17"/>
                        <a:gd name="T93" fmla="*/ 7 h 24"/>
                        <a:gd name="T94" fmla="*/ 11 w 17"/>
                        <a:gd name="T95" fmla="*/ 6 h 24"/>
                        <a:gd name="T96" fmla="*/ 11 w 17"/>
                        <a:gd name="T97" fmla="*/ 5 h 24"/>
                        <a:gd name="T98" fmla="*/ 11 w 17"/>
                        <a:gd name="T99" fmla="*/ 3 h 24"/>
                        <a:gd name="T100" fmla="*/ 9 w 17"/>
                        <a:gd name="T101" fmla="*/ 2 h 24"/>
                        <a:gd name="T102" fmla="*/ 9 w 17"/>
                        <a:gd name="T103" fmla="*/ 1 h 24"/>
                        <a:gd name="T104" fmla="*/ 7 w 17"/>
                        <a:gd name="T105" fmla="*/ 1 h 24"/>
                        <a:gd name="T106" fmla="*/ 7 w 17"/>
                        <a:gd name="T107" fmla="*/ 0 h 24"/>
                        <a:gd name="T108" fmla="*/ 6 w 17"/>
                        <a:gd name="T109" fmla="*/ 0 h 24"/>
                        <a:gd name="T110" fmla="*/ 4 w 17"/>
                        <a:gd name="T111" fmla="*/ 0 h 24"/>
                        <a:gd name="T112" fmla="*/ 4 w 17"/>
                        <a:gd name="T113" fmla="*/ 1 h 24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w 17"/>
                        <a:gd name="T172" fmla="*/ 0 h 24"/>
                        <a:gd name="T173" fmla="*/ 17 w 17"/>
                        <a:gd name="T174" fmla="*/ 24 h 24"/>
                      </a:gdLst>
                      <a:ahLst/>
                      <a:cxnLst>
                        <a:cxn ang="T114">
                          <a:pos x="T0" y="T1"/>
                        </a:cxn>
                        <a:cxn ang="T115">
                          <a:pos x="T2" y="T3"/>
                        </a:cxn>
                        <a:cxn ang="T116">
                          <a:pos x="T4" y="T5"/>
                        </a:cxn>
                        <a:cxn ang="T117">
                          <a:pos x="T6" y="T7"/>
                        </a:cxn>
                        <a:cxn ang="T118">
                          <a:pos x="T8" y="T9"/>
                        </a:cxn>
                        <a:cxn ang="T119">
                          <a:pos x="T10" y="T11"/>
                        </a:cxn>
                        <a:cxn ang="T120">
                          <a:pos x="T12" y="T13"/>
                        </a:cxn>
                        <a:cxn ang="T121">
                          <a:pos x="T14" y="T15"/>
                        </a:cxn>
                        <a:cxn ang="T122">
                          <a:pos x="T16" y="T17"/>
                        </a:cxn>
                        <a:cxn ang="T123">
                          <a:pos x="T18" y="T19"/>
                        </a:cxn>
                        <a:cxn ang="T124">
                          <a:pos x="T20" y="T21"/>
                        </a:cxn>
                        <a:cxn ang="T125">
                          <a:pos x="T22" y="T23"/>
                        </a:cxn>
                        <a:cxn ang="T126">
                          <a:pos x="T24" y="T25"/>
                        </a:cxn>
                        <a:cxn ang="T127">
                          <a:pos x="T26" y="T27"/>
                        </a:cxn>
                        <a:cxn ang="T128">
                          <a:pos x="T28" y="T29"/>
                        </a:cxn>
                        <a:cxn ang="T129">
                          <a:pos x="T30" y="T31"/>
                        </a:cxn>
                        <a:cxn ang="T130">
                          <a:pos x="T32" y="T33"/>
                        </a:cxn>
                        <a:cxn ang="T131">
                          <a:pos x="T34" y="T35"/>
                        </a:cxn>
                        <a:cxn ang="T132">
                          <a:pos x="T36" y="T37"/>
                        </a:cxn>
                        <a:cxn ang="T133">
                          <a:pos x="T38" y="T39"/>
                        </a:cxn>
                        <a:cxn ang="T134">
                          <a:pos x="T40" y="T41"/>
                        </a:cxn>
                        <a:cxn ang="T135">
                          <a:pos x="T42" y="T43"/>
                        </a:cxn>
                        <a:cxn ang="T136">
                          <a:pos x="T44" y="T45"/>
                        </a:cxn>
                        <a:cxn ang="T137">
                          <a:pos x="T46" y="T47"/>
                        </a:cxn>
                        <a:cxn ang="T138">
                          <a:pos x="T48" y="T49"/>
                        </a:cxn>
                        <a:cxn ang="T139">
                          <a:pos x="T50" y="T51"/>
                        </a:cxn>
                        <a:cxn ang="T140">
                          <a:pos x="T52" y="T53"/>
                        </a:cxn>
                        <a:cxn ang="T141">
                          <a:pos x="T54" y="T55"/>
                        </a:cxn>
                        <a:cxn ang="T142">
                          <a:pos x="T56" y="T57"/>
                        </a:cxn>
                        <a:cxn ang="T143">
                          <a:pos x="T58" y="T59"/>
                        </a:cxn>
                        <a:cxn ang="T144">
                          <a:pos x="T60" y="T61"/>
                        </a:cxn>
                        <a:cxn ang="T145">
                          <a:pos x="T62" y="T63"/>
                        </a:cxn>
                        <a:cxn ang="T146">
                          <a:pos x="T64" y="T65"/>
                        </a:cxn>
                        <a:cxn ang="T147">
                          <a:pos x="T66" y="T67"/>
                        </a:cxn>
                        <a:cxn ang="T148">
                          <a:pos x="T68" y="T69"/>
                        </a:cxn>
                        <a:cxn ang="T149">
                          <a:pos x="T70" y="T71"/>
                        </a:cxn>
                        <a:cxn ang="T150">
                          <a:pos x="T72" y="T73"/>
                        </a:cxn>
                        <a:cxn ang="T151">
                          <a:pos x="T74" y="T75"/>
                        </a:cxn>
                        <a:cxn ang="T152">
                          <a:pos x="T76" y="T77"/>
                        </a:cxn>
                        <a:cxn ang="T153">
                          <a:pos x="T78" y="T79"/>
                        </a:cxn>
                        <a:cxn ang="T154">
                          <a:pos x="T80" y="T81"/>
                        </a:cxn>
                        <a:cxn ang="T155">
                          <a:pos x="T82" y="T83"/>
                        </a:cxn>
                        <a:cxn ang="T156">
                          <a:pos x="T84" y="T85"/>
                        </a:cxn>
                        <a:cxn ang="T157">
                          <a:pos x="T86" y="T87"/>
                        </a:cxn>
                        <a:cxn ang="T158">
                          <a:pos x="T88" y="T89"/>
                        </a:cxn>
                        <a:cxn ang="T159">
                          <a:pos x="T90" y="T91"/>
                        </a:cxn>
                        <a:cxn ang="T160">
                          <a:pos x="T92" y="T93"/>
                        </a:cxn>
                        <a:cxn ang="T161">
                          <a:pos x="T94" y="T95"/>
                        </a:cxn>
                        <a:cxn ang="T162">
                          <a:pos x="T96" y="T97"/>
                        </a:cxn>
                        <a:cxn ang="T163">
                          <a:pos x="T98" y="T99"/>
                        </a:cxn>
                        <a:cxn ang="T164">
                          <a:pos x="T100" y="T101"/>
                        </a:cxn>
                        <a:cxn ang="T165">
                          <a:pos x="T102" y="T103"/>
                        </a:cxn>
                        <a:cxn ang="T166">
                          <a:pos x="T104" y="T105"/>
                        </a:cxn>
                        <a:cxn ang="T167">
                          <a:pos x="T106" y="T107"/>
                        </a:cxn>
                        <a:cxn ang="T168">
                          <a:pos x="T108" y="T109"/>
                        </a:cxn>
                        <a:cxn ang="T169">
                          <a:pos x="T110" y="T111"/>
                        </a:cxn>
                        <a:cxn ang="T170">
                          <a:pos x="T112" y="T113"/>
                        </a:cxn>
                      </a:cxnLst>
                      <a:rect l="T171" t="T172" r="T173" b="T174"/>
                      <a:pathLst>
                        <a:path w="17" h="24">
                          <a:moveTo>
                            <a:pt x="6" y="1"/>
                          </a:moveTo>
                          <a:lnTo>
                            <a:pt x="8" y="1"/>
                          </a:lnTo>
                          <a:lnTo>
                            <a:pt x="11" y="1"/>
                          </a:lnTo>
                          <a:lnTo>
                            <a:pt x="11" y="3"/>
                          </a:lnTo>
                          <a:lnTo>
                            <a:pt x="11" y="5"/>
                          </a:lnTo>
                          <a:lnTo>
                            <a:pt x="11" y="7"/>
                          </a:lnTo>
                          <a:lnTo>
                            <a:pt x="11" y="11"/>
                          </a:lnTo>
                          <a:lnTo>
                            <a:pt x="11" y="13"/>
                          </a:lnTo>
                          <a:lnTo>
                            <a:pt x="11" y="15"/>
                          </a:lnTo>
                          <a:lnTo>
                            <a:pt x="11" y="17"/>
                          </a:lnTo>
                          <a:lnTo>
                            <a:pt x="11" y="19"/>
                          </a:lnTo>
                          <a:lnTo>
                            <a:pt x="8" y="21"/>
                          </a:lnTo>
                          <a:lnTo>
                            <a:pt x="8" y="23"/>
                          </a:lnTo>
                          <a:lnTo>
                            <a:pt x="6" y="23"/>
                          </a:lnTo>
                          <a:lnTo>
                            <a:pt x="3" y="23"/>
                          </a:lnTo>
                          <a:lnTo>
                            <a:pt x="3" y="21"/>
                          </a:lnTo>
                          <a:lnTo>
                            <a:pt x="3" y="19"/>
                          </a:lnTo>
                          <a:lnTo>
                            <a:pt x="1" y="15"/>
                          </a:lnTo>
                          <a:lnTo>
                            <a:pt x="1" y="13"/>
                          </a:lnTo>
                          <a:lnTo>
                            <a:pt x="1" y="9"/>
                          </a:lnTo>
                          <a:lnTo>
                            <a:pt x="3" y="7"/>
                          </a:lnTo>
                          <a:lnTo>
                            <a:pt x="3" y="5"/>
                          </a:lnTo>
                          <a:lnTo>
                            <a:pt x="3" y="3"/>
                          </a:lnTo>
                          <a:lnTo>
                            <a:pt x="3" y="1"/>
                          </a:lnTo>
                          <a:lnTo>
                            <a:pt x="6" y="1"/>
                          </a:lnTo>
                          <a:lnTo>
                            <a:pt x="6" y="0"/>
                          </a:lnTo>
                          <a:lnTo>
                            <a:pt x="3" y="1"/>
                          </a:lnTo>
                          <a:lnTo>
                            <a:pt x="1" y="3"/>
                          </a:lnTo>
                          <a:lnTo>
                            <a:pt x="1" y="5"/>
                          </a:lnTo>
                          <a:lnTo>
                            <a:pt x="0" y="7"/>
                          </a:lnTo>
                          <a:lnTo>
                            <a:pt x="0" y="9"/>
                          </a:lnTo>
                          <a:lnTo>
                            <a:pt x="0" y="11"/>
                          </a:lnTo>
                          <a:lnTo>
                            <a:pt x="0" y="13"/>
                          </a:lnTo>
                          <a:lnTo>
                            <a:pt x="0" y="17"/>
                          </a:lnTo>
                          <a:lnTo>
                            <a:pt x="0" y="19"/>
                          </a:lnTo>
                          <a:lnTo>
                            <a:pt x="0" y="21"/>
                          </a:lnTo>
                          <a:lnTo>
                            <a:pt x="1" y="21"/>
                          </a:lnTo>
                          <a:lnTo>
                            <a:pt x="1" y="23"/>
                          </a:lnTo>
                          <a:lnTo>
                            <a:pt x="3" y="23"/>
                          </a:lnTo>
                          <a:lnTo>
                            <a:pt x="6" y="23"/>
                          </a:lnTo>
                          <a:lnTo>
                            <a:pt x="8" y="23"/>
                          </a:lnTo>
                          <a:lnTo>
                            <a:pt x="11" y="21"/>
                          </a:lnTo>
                          <a:lnTo>
                            <a:pt x="11" y="19"/>
                          </a:lnTo>
                          <a:lnTo>
                            <a:pt x="13" y="19"/>
                          </a:lnTo>
                          <a:lnTo>
                            <a:pt x="13" y="17"/>
                          </a:lnTo>
                          <a:lnTo>
                            <a:pt x="16" y="15"/>
                          </a:lnTo>
                          <a:lnTo>
                            <a:pt x="16" y="11"/>
                          </a:lnTo>
                          <a:lnTo>
                            <a:pt x="16" y="9"/>
                          </a:lnTo>
                          <a:lnTo>
                            <a:pt x="16" y="7"/>
                          </a:lnTo>
                          <a:lnTo>
                            <a:pt x="16" y="5"/>
                          </a:lnTo>
                          <a:lnTo>
                            <a:pt x="13" y="3"/>
                          </a:lnTo>
                          <a:lnTo>
                            <a:pt x="13" y="1"/>
                          </a:lnTo>
                          <a:lnTo>
                            <a:pt x="11" y="1"/>
                          </a:lnTo>
                          <a:lnTo>
                            <a:pt x="11" y="0"/>
                          </a:lnTo>
                          <a:lnTo>
                            <a:pt x="8" y="0"/>
                          </a:lnTo>
                          <a:lnTo>
                            <a:pt x="6" y="0"/>
                          </a:lnTo>
                          <a:lnTo>
                            <a:pt x="6" y="1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77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4016" y="2464"/>
                      <a:ext cx="18" cy="19"/>
                    </a:xfrm>
                    <a:custGeom>
                      <a:avLst/>
                      <a:gdLst>
                        <a:gd name="T0" fmla="*/ 14 w 22"/>
                        <a:gd name="T1" fmla="*/ 0 h 24"/>
                        <a:gd name="T2" fmla="*/ 0 w 22"/>
                        <a:gd name="T3" fmla="*/ 5 h 24"/>
                        <a:gd name="T4" fmla="*/ 0 w 22"/>
                        <a:gd name="T5" fmla="*/ 14 h 24"/>
                        <a:gd name="T6" fmla="*/ 2 w 22"/>
                        <a:gd name="T7" fmla="*/ 14 h 24"/>
                        <a:gd name="T8" fmla="*/ 5 w 22"/>
                        <a:gd name="T9" fmla="*/ 14 h 24"/>
                        <a:gd name="T10" fmla="*/ 10 w 22"/>
                        <a:gd name="T11" fmla="*/ 13 h 24"/>
                        <a:gd name="T12" fmla="*/ 10 w 22"/>
                        <a:gd name="T13" fmla="*/ 12 h 24"/>
                        <a:gd name="T14" fmla="*/ 13 w 22"/>
                        <a:gd name="T15" fmla="*/ 12 h 24"/>
                        <a:gd name="T16" fmla="*/ 13 w 22"/>
                        <a:gd name="T17" fmla="*/ 10 h 24"/>
                        <a:gd name="T18" fmla="*/ 14 w 22"/>
                        <a:gd name="T19" fmla="*/ 10 h 24"/>
                        <a:gd name="T20" fmla="*/ 14 w 22"/>
                        <a:gd name="T21" fmla="*/ 0 h 2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2"/>
                        <a:gd name="T34" fmla="*/ 0 h 24"/>
                        <a:gd name="T35" fmla="*/ 22 w 22"/>
                        <a:gd name="T36" fmla="*/ 24 h 2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2" h="24">
                          <a:moveTo>
                            <a:pt x="21" y="0"/>
                          </a:moveTo>
                          <a:lnTo>
                            <a:pt x="0" y="7"/>
                          </a:lnTo>
                          <a:lnTo>
                            <a:pt x="0" y="23"/>
                          </a:lnTo>
                          <a:lnTo>
                            <a:pt x="3" y="23"/>
                          </a:lnTo>
                          <a:lnTo>
                            <a:pt x="7" y="23"/>
                          </a:lnTo>
                          <a:lnTo>
                            <a:pt x="15" y="21"/>
                          </a:lnTo>
                          <a:lnTo>
                            <a:pt x="15" y="19"/>
                          </a:lnTo>
                          <a:lnTo>
                            <a:pt x="19" y="19"/>
                          </a:lnTo>
                          <a:lnTo>
                            <a:pt x="19" y="17"/>
                          </a:lnTo>
                          <a:lnTo>
                            <a:pt x="21" y="17"/>
                          </a:lnTo>
                          <a:lnTo>
                            <a:pt x="21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78" name="Freeform 266"/>
                    <p:cNvSpPr>
                      <a:spLocks/>
                    </p:cNvSpPr>
                    <p:nvPr/>
                  </p:nvSpPr>
                  <p:spPr bwMode="auto">
                    <a:xfrm>
                      <a:off x="4055" y="2451"/>
                      <a:ext cx="18" cy="19"/>
                    </a:xfrm>
                    <a:custGeom>
                      <a:avLst/>
                      <a:gdLst>
                        <a:gd name="T0" fmla="*/ 14 w 22"/>
                        <a:gd name="T1" fmla="*/ 0 h 24"/>
                        <a:gd name="T2" fmla="*/ 0 w 22"/>
                        <a:gd name="T3" fmla="*/ 5 h 24"/>
                        <a:gd name="T4" fmla="*/ 0 w 22"/>
                        <a:gd name="T5" fmla="*/ 14 h 24"/>
                        <a:gd name="T6" fmla="*/ 2 w 22"/>
                        <a:gd name="T7" fmla="*/ 13 h 24"/>
                        <a:gd name="T8" fmla="*/ 2 w 22"/>
                        <a:gd name="T9" fmla="*/ 14 h 24"/>
                        <a:gd name="T10" fmla="*/ 4 w 22"/>
                        <a:gd name="T11" fmla="*/ 13 h 24"/>
                        <a:gd name="T12" fmla="*/ 4 w 22"/>
                        <a:gd name="T13" fmla="*/ 14 h 24"/>
                        <a:gd name="T14" fmla="*/ 9 w 22"/>
                        <a:gd name="T15" fmla="*/ 13 h 24"/>
                        <a:gd name="T16" fmla="*/ 9 w 22"/>
                        <a:gd name="T17" fmla="*/ 12 h 24"/>
                        <a:gd name="T18" fmla="*/ 12 w 22"/>
                        <a:gd name="T19" fmla="*/ 12 h 24"/>
                        <a:gd name="T20" fmla="*/ 12 w 22"/>
                        <a:gd name="T21" fmla="*/ 11 h 24"/>
                        <a:gd name="T22" fmla="*/ 14 w 22"/>
                        <a:gd name="T23" fmla="*/ 10 h 24"/>
                        <a:gd name="T24" fmla="*/ 14 w 22"/>
                        <a:gd name="T25" fmla="*/ 0 h 2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2"/>
                        <a:gd name="T40" fmla="*/ 0 h 24"/>
                        <a:gd name="T41" fmla="*/ 22 w 22"/>
                        <a:gd name="T42" fmla="*/ 24 h 2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2" h="24">
                          <a:moveTo>
                            <a:pt x="21" y="0"/>
                          </a:moveTo>
                          <a:lnTo>
                            <a:pt x="0" y="8"/>
                          </a:lnTo>
                          <a:lnTo>
                            <a:pt x="0" y="23"/>
                          </a:lnTo>
                          <a:lnTo>
                            <a:pt x="4" y="21"/>
                          </a:lnTo>
                          <a:lnTo>
                            <a:pt x="4" y="23"/>
                          </a:lnTo>
                          <a:lnTo>
                            <a:pt x="6" y="21"/>
                          </a:lnTo>
                          <a:lnTo>
                            <a:pt x="6" y="23"/>
                          </a:lnTo>
                          <a:lnTo>
                            <a:pt x="14" y="21"/>
                          </a:lnTo>
                          <a:lnTo>
                            <a:pt x="14" y="19"/>
                          </a:lnTo>
                          <a:lnTo>
                            <a:pt x="18" y="19"/>
                          </a:lnTo>
                          <a:lnTo>
                            <a:pt x="18" y="18"/>
                          </a:lnTo>
                          <a:lnTo>
                            <a:pt x="21" y="16"/>
                          </a:lnTo>
                          <a:lnTo>
                            <a:pt x="21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79" name="Freeform 267"/>
                    <p:cNvSpPr>
                      <a:spLocks/>
                    </p:cNvSpPr>
                    <p:nvPr/>
                  </p:nvSpPr>
                  <p:spPr bwMode="auto">
                    <a:xfrm>
                      <a:off x="4094" y="2439"/>
                      <a:ext cx="17" cy="19"/>
                    </a:xfrm>
                    <a:custGeom>
                      <a:avLst/>
                      <a:gdLst>
                        <a:gd name="T0" fmla="*/ 12 w 22"/>
                        <a:gd name="T1" fmla="*/ 0 h 24"/>
                        <a:gd name="T2" fmla="*/ 0 w 22"/>
                        <a:gd name="T3" fmla="*/ 4 h 24"/>
                        <a:gd name="T4" fmla="*/ 0 w 22"/>
                        <a:gd name="T5" fmla="*/ 14 h 24"/>
                        <a:gd name="T6" fmla="*/ 2 w 22"/>
                        <a:gd name="T7" fmla="*/ 13 h 24"/>
                        <a:gd name="T8" fmla="*/ 2 w 22"/>
                        <a:gd name="T9" fmla="*/ 14 h 24"/>
                        <a:gd name="T10" fmla="*/ 5 w 22"/>
                        <a:gd name="T11" fmla="*/ 13 h 24"/>
                        <a:gd name="T12" fmla="*/ 5 w 22"/>
                        <a:gd name="T13" fmla="*/ 14 h 24"/>
                        <a:gd name="T14" fmla="*/ 9 w 22"/>
                        <a:gd name="T15" fmla="*/ 13 h 24"/>
                        <a:gd name="T16" fmla="*/ 9 w 22"/>
                        <a:gd name="T17" fmla="*/ 12 h 24"/>
                        <a:gd name="T18" fmla="*/ 10 w 22"/>
                        <a:gd name="T19" fmla="*/ 10 h 24"/>
                        <a:gd name="T20" fmla="*/ 12 w 22"/>
                        <a:gd name="T21" fmla="*/ 10 h 24"/>
                        <a:gd name="T22" fmla="*/ 12 w 22"/>
                        <a:gd name="T23" fmla="*/ 0 h 2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2"/>
                        <a:gd name="T37" fmla="*/ 0 h 24"/>
                        <a:gd name="T38" fmla="*/ 22 w 22"/>
                        <a:gd name="T39" fmla="*/ 24 h 2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2" h="24">
                          <a:moveTo>
                            <a:pt x="21" y="0"/>
                          </a:moveTo>
                          <a:lnTo>
                            <a:pt x="0" y="6"/>
                          </a:lnTo>
                          <a:lnTo>
                            <a:pt x="0" y="23"/>
                          </a:lnTo>
                          <a:lnTo>
                            <a:pt x="4" y="21"/>
                          </a:lnTo>
                          <a:lnTo>
                            <a:pt x="4" y="23"/>
                          </a:lnTo>
                          <a:lnTo>
                            <a:pt x="8" y="21"/>
                          </a:lnTo>
                          <a:lnTo>
                            <a:pt x="8" y="23"/>
                          </a:lnTo>
                          <a:lnTo>
                            <a:pt x="15" y="21"/>
                          </a:lnTo>
                          <a:lnTo>
                            <a:pt x="15" y="19"/>
                          </a:lnTo>
                          <a:lnTo>
                            <a:pt x="17" y="17"/>
                          </a:lnTo>
                          <a:lnTo>
                            <a:pt x="21" y="15"/>
                          </a:lnTo>
                          <a:lnTo>
                            <a:pt x="21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80" name="Freeform 268"/>
                    <p:cNvSpPr>
                      <a:spLocks/>
                    </p:cNvSpPr>
                    <p:nvPr/>
                  </p:nvSpPr>
                  <p:spPr bwMode="auto">
                    <a:xfrm>
                      <a:off x="4134" y="2425"/>
                      <a:ext cx="17" cy="21"/>
                    </a:xfrm>
                    <a:custGeom>
                      <a:avLst/>
                      <a:gdLst>
                        <a:gd name="T0" fmla="*/ 12 w 22"/>
                        <a:gd name="T1" fmla="*/ 0 h 26"/>
                        <a:gd name="T2" fmla="*/ 0 w 22"/>
                        <a:gd name="T3" fmla="*/ 5 h 26"/>
                        <a:gd name="T4" fmla="*/ 0 w 22"/>
                        <a:gd name="T5" fmla="*/ 15 h 26"/>
                        <a:gd name="T6" fmla="*/ 2 w 22"/>
                        <a:gd name="T7" fmla="*/ 15 h 26"/>
                        <a:gd name="T8" fmla="*/ 4 w 22"/>
                        <a:gd name="T9" fmla="*/ 15 h 26"/>
                        <a:gd name="T10" fmla="*/ 4 w 22"/>
                        <a:gd name="T11" fmla="*/ 16 h 26"/>
                        <a:gd name="T12" fmla="*/ 8 w 22"/>
                        <a:gd name="T13" fmla="*/ 14 h 26"/>
                        <a:gd name="T14" fmla="*/ 10 w 22"/>
                        <a:gd name="T15" fmla="*/ 12 h 26"/>
                        <a:gd name="T16" fmla="*/ 10 w 22"/>
                        <a:gd name="T17" fmla="*/ 11 h 26"/>
                        <a:gd name="T18" fmla="*/ 12 w 22"/>
                        <a:gd name="T19" fmla="*/ 11 h 26"/>
                        <a:gd name="T20" fmla="*/ 12 w 22"/>
                        <a:gd name="T21" fmla="*/ 0 h 2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2"/>
                        <a:gd name="T34" fmla="*/ 0 h 26"/>
                        <a:gd name="T35" fmla="*/ 22 w 22"/>
                        <a:gd name="T36" fmla="*/ 26 h 2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2" h="26">
                          <a:moveTo>
                            <a:pt x="21" y="0"/>
                          </a:moveTo>
                          <a:lnTo>
                            <a:pt x="0" y="7"/>
                          </a:lnTo>
                          <a:lnTo>
                            <a:pt x="0" y="23"/>
                          </a:lnTo>
                          <a:lnTo>
                            <a:pt x="2" y="23"/>
                          </a:lnTo>
                          <a:lnTo>
                            <a:pt x="6" y="23"/>
                          </a:lnTo>
                          <a:lnTo>
                            <a:pt x="6" y="25"/>
                          </a:lnTo>
                          <a:lnTo>
                            <a:pt x="13" y="21"/>
                          </a:lnTo>
                          <a:lnTo>
                            <a:pt x="17" y="19"/>
                          </a:lnTo>
                          <a:lnTo>
                            <a:pt x="17" y="17"/>
                          </a:lnTo>
                          <a:lnTo>
                            <a:pt x="21" y="17"/>
                          </a:lnTo>
                          <a:lnTo>
                            <a:pt x="21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81" name="Freeform 269"/>
                    <p:cNvSpPr>
                      <a:spLocks/>
                    </p:cNvSpPr>
                    <p:nvPr/>
                  </p:nvSpPr>
                  <p:spPr bwMode="auto">
                    <a:xfrm>
                      <a:off x="4172" y="2412"/>
                      <a:ext cx="18" cy="20"/>
                    </a:xfrm>
                    <a:custGeom>
                      <a:avLst/>
                      <a:gdLst>
                        <a:gd name="T0" fmla="*/ 14 w 22"/>
                        <a:gd name="T1" fmla="*/ 0 h 24"/>
                        <a:gd name="T2" fmla="*/ 0 w 22"/>
                        <a:gd name="T3" fmla="*/ 6 h 24"/>
                        <a:gd name="T4" fmla="*/ 0 w 22"/>
                        <a:gd name="T5" fmla="*/ 16 h 24"/>
                        <a:gd name="T6" fmla="*/ 2 w 22"/>
                        <a:gd name="T7" fmla="*/ 15 h 24"/>
                        <a:gd name="T8" fmla="*/ 2 w 22"/>
                        <a:gd name="T9" fmla="*/ 16 h 24"/>
                        <a:gd name="T10" fmla="*/ 5 w 22"/>
                        <a:gd name="T11" fmla="*/ 16 h 24"/>
                        <a:gd name="T12" fmla="*/ 10 w 22"/>
                        <a:gd name="T13" fmla="*/ 15 h 24"/>
                        <a:gd name="T14" fmla="*/ 10 w 22"/>
                        <a:gd name="T15" fmla="*/ 14 h 24"/>
                        <a:gd name="T16" fmla="*/ 11 w 22"/>
                        <a:gd name="T17" fmla="*/ 14 h 24"/>
                        <a:gd name="T18" fmla="*/ 11 w 22"/>
                        <a:gd name="T19" fmla="*/ 13 h 24"/>
                        <a:gd name="T20" fmla="*/ 14 w 22"/>
                        <a:gd name="T21" fmla="*/ 13 h 24"/>
                        <a:gd name="T22" fmla="*/ 14 w 22"/>
                        <a:gd name="T23" fmla="*/ 0 h 2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2"/>
                        <a:gd name="T37" fmla="*/ 0 h 24"/>
                        <a:gd name="T38" fmla="*/ 22 w 22"/>
                        <a:gd name="T39" fmla="*/ 24 h 2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2" h="24">
                          <a:moveTo>
                            <a:pt x="21" y="0"/>
                          </a:moveTo>
                          <a:lnTo>
                            <a:pt x="0" y="8"/>
                          </a:lnTo>
                          <a:lnTo>
                            <a:pt x="0" y="23"/>
                          </a:lnTo>
                          <a:lnTo>
                            <a:pt x="4" y="22"/>
                          </a:lnTo>
                          <a:lnTo>
                            <a:pt x="4" y="23"/>
                          </a:lnTo>
                          <a:lnTo>
                            <a:pt x="7" y="23"/>
                          </a:lnTo>
                          <a:lnTo>
                            <a:pt x="15" y="22"/>
                          </a:lnTo>
                          <a:lnTo>
                            <a:pt x="15" y="20"/>
                          </a:lnTo>
                          <a:lnTo>
                            <a:pt x="17" y="20"/>
                          </a:lnTo>
                          <a:lnTo>
                            <a:pt x="17" y="18"/>
                          </a:lnTo>
                          <a:lnTo>
                            <a:pt x="21" y="18"/>
                          </a:lnTo>
                          <a:lnTo>
                            <a:pt x="21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82" name="Freeform 270"/>
                    <p:cNvSpPr>
                      <a:spLocks/>
                    </p:cNvSpPr>
                    <p:nvPr/>
                  </p:nvSpPr>
                  <p:spPr bwMode="auto">
                    <a:xfrm>
                      <a:off x="4212" y="2400"/>
                      <a:ext cx="18" cy="20"/>
                    </a:xfrm>
                    <a:custGeom>
                      <a:avLst/>
                      <a:gdLst>
                        <a:gd name="T0" fmla="*/ 14 w 22"/>
                        <a:gd name="T1" fmla="*/ 0 h 24"/>
                        <a:gd name="T2" fmla="*/ 0 w 22"/>
                        <a:gd name="T3" fmla="*/ 6 h 24"/>
                        <a:gd name="T4" fmla="*/ 0 w 22"/>
                        <a:gd name="T5" fmla="*/ 16 h 24"/>
                        <a:gd name="T6" fmla="*/ 1 w 22"/>
                        <a:gd name="T7" fmla="*/ 15 h 24"/>
                        <a:gd name="T8" fmla="*/ 1 w 22"/>
                        <a:gd name="T9" fmla="*/ 16 h 24"/>
                        <a:gd name="T10" fmla="*/ 3 w 22"/>
                        <a:gd name="T11" fmla="*/ 15 h 24"/>
                        <a:gd name="T12" fmla="*/ 3 w 22"/>
                        <a:gd name="T13" fmla="*/ 16 h 24"/>
                        <a:gd name="T14" fmla="*/ 9 w 22"/>
                        <a:gd name="T15" fmla="*/ 15 h 24"/>
                        <a:gd name="T16" fmla="*/ 9 w 22"/>
                        <a:gd name="T17" fmla="*/ 13 h 24"/>
                        <a:gd name="T18" fmla="*/ 11 w 22"/>
                        <a:gd name="T19" fmla="*/ 13 h 24"/>
                        <a:gd name="T20" fmla="*/ 11 w 22"/>
                        <a:gd name="T21" fmla="*/ 12 h 24"/>
                        <a:gd name="T22" fmla="*/ 14 w 22"/>
                        <a:gd name="T23" fmla="*/ 11 h 24"/>
                        <a:gd name="T24" fmla="*/ 14 w 22"/>
                        <a:gd name="T25" fmla="*/ 0 h 2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2"/>
                        <a:gd name="T40" fmla="*/ 0 h 24"/>
                        <a:gd name="T41" fmla="*/ 22 w 22"/>
                        <a:gd name="T42" fmla="*/ 24 h 2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2" h="24">
                          <a:moveTo>
                            <a:pt x="21" y="0"/>
                          </a:moveTo>
                          <a:lnTo>
                            <a:pt x="0" y="8"/>
                          </a:lnTo>
                          <a:lnTo>
                            <a:pt x="0" y="23"/>
                          </a:lnTo>
                          <a:lnTo>
                            <a:pt x="1" y="21"/>
                          </a:lnTo>
                          <a:lnTo>
                            <a:pt x="1" y="23"/>
                          </a:lnTo>
                          <a:lnTo>
                            <a:pt x="5" y="21"/>
                          </a:lnTo>
                          <a:lnTo>
                            <a:pt x="5" y="23"/>
                          </a:lnTo>
                          <a:lnTo>
                            <a:pt x="13" y="21"/>
                          </a:lnTo>
                          <a:lnTo>
                            <a:pt x="13" y="19"/>
                          </a:lnTo>
                          <a:lnTo>
                            <a:pt x="17" y="19"/>
                          </a:lnTo>
                          <a:lnTo>
                            <a:pt x="17" y="17"/>
                          </a:lnTo>
                          <a:lnTo>
                            <a:pt x="21" y="15"/>
                          </a:lnTo>
                          <a:lnTo>
                            <a:pt x="21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83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4250" y="2388"/>
                      <a:ext cx="17" cy="20"/>
                    </a:xfrm>
                    <a:custGeom>
                      <a:avLst/>
                      <a:gdLst>
                        <a:gd name="T0" fmla="*/ 12 w 22"/>
                        <a:gd name="T1" fmla="*/ 0 h 24"/>
                        <a:gd name="T2" fmla="*/ 0 w 22"/>
                        <a:gd name="T3" fmla="*/ 4 h 24"/>
                        <a:gd name="T4" fmla="*/ 0 w 22"/>
                        <a:gd name="T5" fmla="*/ 16 h 24"/>
                        <a:gd name="T6" fmla="*/ 2 w 22"/>
                        <a:gd name="T7" fmla="*/ 15 h 24"/>
                        <a:gd name="T8" fmla="*/ 2 w 22"/>
                        <a:gd name="T9" fmla="*/ 16 h 24"/>
                        <a:gd name="T10" fmla="*/ 5 w 22"/>
                        <a:gd name="T11" fmla="*/ 15 h 24"/>
                        <a:gd name="T12" fmla="*/ 5 w 22"/>
                        <a:gd name="T13" fmla="*/ 16 h 24"/>
                        <a:gd name="T14" fmla="*/ 9 w 22"/>
                        <a:gd name="T15" fmla="*/ 15 h 24"/>
                        <a:gd name="T16" fmla="*/ 9 w 22"/>
                        <a:gd name="T17" fmla="*/ 13 h 24"/>
                        <a:gd name="T18" fmla="*/ 11 w 22"/>
                        <a:gd name="T19" fmla="*/ 12 h 24"/>
                        <a:gd name="T20" fmla="*/ 12 w 22"/>
                        <a:gd name="T21" fmla="*/ 11 h 24"/>
                        <a:gd name="T22" fmla="*/ 12 w 22"/>
                        <a:gd name="T23" fmla="*/ 0 h 2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2"/>
                        <a:gd name="T37" fmla="*/ 0 h 24"/>
                        <a:gd name="T38" fmla="*/ 22 w 22"/>
                        <a:gd name="T39" fmla="*/ 24 h 2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2" h="24">
                          <a:moveTo>
                            <a:pt x="21" y="0"/>
                          </a:moveTo>
                          <a:lnTo>
                            <a:pt x="0" y="6"/>
                          </a:lnTo>
                          <a:lnTo>
                            <a:pt x="0" y="23"/>
                          </a:lnTo>
                          <a:lnTo>
                            <a:pt x="4" y="21"/>
                          </a:lnTo>
                          <a:lnTo>
                            <a:pt x="4" y="23"/>
                          </a:lnTo>
                          <a:lnTo>
                            <a:pt x="8" y="21"/>
                          </a:lnTo>
                          <a:lnTo>
                            <a:pt x="8" y="23"/>
                          </a:lnTo>
                          <a:lnTo>
                            <a:pt x="14" y="21"/>
                          </a:lnTo>
                          <a:lnTo>
                            <a:pt x="14" y="19"/>
                          </a:lnTo>
                          <a:lnTo>
                            <a:pt x="18" y="17"/>
                          </a:lnTo>
                          <a:lnTo>
                            <a:pt x="21" y="15"/>
                          </a:lnTo>
                          <a:lnTo>
                            <a:pt x="21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84" name="Freeform 272"/>
                    <p:cNvSpPr>
                      <a:spLocks/>
                    </p:cNvSpPr>
                    <p:nvPr/>
                  </p:nvSpPr>
                  <p:spPr bwMode="auto">
                    <a:xfrm>
                      <a:off x="4288" y="2375"/>
                      <a:ext cx="18" cy="21"/>
                    </a:xfrm>
                    <a:custGeom>
                      <a:avLst/>
                      <a:gdLst>
                        <a:gd name="T0" fmla="*/ 14 w 22"/>
                        <a:gd name="T1" fmla="*/ 0 h 26"/>
                        <a:gd name="T2" fmla="*/ 0 w 22"/>
                        <a:gd name="T3" fmla="*/ 5 h 26"/>
                        <a:gd name="T4" fmla="*/ 0 w 22"/>
                        <a:gd name="T5" fmla="*/ 15 h 26"/>
                        <a:gd name="T6" fmla="*/ 2 w 22"/>
                        <a:gd name="T7" fmla="*/ 15 h 26"/>
                        <a:gd name="T8" fmla="*/ 6 w 22"/>
                        <a:gd name="T9" fmla="*/ 15 h 26"/>
                        <a:gd name="T10" fmla="*/ 6 w 22"/>
                        <a:gd name="T11" fmla="*/ 16 h 26"/>
                        <a:gd name="T12" fmla="*/ 11 w 22"/>
                        <a:gd name="T13" fmla="*/ 14 h 26"/>
                        <a:gd name="T14" fmla="*/ 13 w 22"/>
                        <a:gd name="T15" fmla="*/ 12 h 26"/>
                        <a:gd name="T16" fmla="*/ 13 w 22"/>
                        <a:gd name="T17" fmla="*/ 11 h 26"/>
                        <a:gd name="T18" fmla="*/ 14 w 22"/>
                        <a:gd name="T19" fmla="*/ 11 h 26"/>
                        <a:gd name="T20" fmla="*/ 14 w 22"/>
                        <a:gd name="T21" fmla="*/ 0 h 2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2"/>
                        <a:gd name="T34" fmla="*/ 0 h 26"/>
                        <a:gd name="T35" fmla="*/ 22 w 22"/>
                        <a:gd name="T36" fmla="*/ 26 h 2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2" h="26">
                          <a:moveTo>
                            <a:pt x="21" y="0"/>
                          </a:moveTo>
                          <a:lnTo>
                            <a:pt x="0" y="7"/>
                          </a:lnTo>
                          <a:lnTo>
                            <a:pt x="0" y="23"/>
                          </a:lnTo>
                          <a:lnTo>
                            <a:pt x="4" y="23"/>
                          </a:lnTo>
                          <a:lnTo>
                            <a:pt x="8" y="23"/>
                          </a:lnTo>
                          <a:lnTo>
                            <a:pt x="8" y="25"/>
                          </a:lnTo>
                          <a:lnTo>
                            <a:pt x="16" y="21"/>
                          </a:lnTo>
                          <a:lnTo>
                            <a:pt x="19" y="19"/>
                          </a:lnTo>
                          <a:lnTo>
                            <a:pt x="19" y="17"/>
                          </a:lnTo>
                          <a:lnTo>
                            <a:pt x="21" y="17"/>
                          </a:lnTo>
                          <a:lnTo>
                            <a:pt x="21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85" name="Freeform 273"/>
                    <p:cNvSpPr>
                      <a:spLocks/>
                    </p:cNvSpPr>
                    <p:nvPr/>
                  </p:nvSpPr>
                  <p:spPr bwMode="auto">
                    <a:xfrm>
                      <a:off x="4016" y="2496"/>
                      <a:ext cx="14" cy="19"/>
                    </a:xfrm>
                    <a:custGeom>
                      <a:avLst/>
                      <a:gdLst>
                        <a:gd name="T0" fmla="*/ 10 w 18"/>
                        <a:gd name="T1" fmla="*/ 10 h 24"/>
                        <a:gd name="T2" fmla="*/ 10 w 18"/>
                        <a:gd name="T3" fmla="*/ 0 h 24"/>
                        <a:gd name="T4" fmla="*/ 0 w 18"/>
                        <a:gd name="T5" fmla="*/ 4 h 24"/>
                        <a:gd name="T6" fmla="*/ 0 w 18"/>
                        <a:gd name="T7" fmla="*/ 14 h 24"/>
                        <a:gd name="T8" fmla="*/ 10 w 18"/>
                        <a:gd name="T9" fmla="*/ 10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"/>
                        <a:gd name="T16" fmla="*/ 0 h 24"/>
                        <a:gd name="T17" fmla="*/ 18 w 1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" h="24">
                          <a:moveTo>
                            <a:pt x="17" y="17"/>
                          </a:moveTo>
                          <a:lnTo>
                            <a:pt x="17" y="0"/>
                          </a:lnTo>
                          <a:lnTo>
                            <a:pt x="0" y="6"/>
                          </a:lnTo>
                          <a:lnTo>
                            <a:pt x="0" y="23"/>
                          </a:lnTo>
                          <a:lnTo>
                            <a:pt x="17" y="17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86" name="Freeform 274"/>
                    <p:cNvSpPr>
                      <a:spLocks/>
                    </p:cNvSpPr>
                    <p:nvPr/>
                  </p:nvSpPr>
                  <p:spPr bwMode="auto">
                    <a:xfrm>
                      <a:off x="4031" y="2491"/>
                      <a:ext cx="15" cy="19"/>
                    </a:xfrm>
                    <a:custGeom>
                      <a:avLst/>
                      <a:gdLst>
                        <a:gd name="T0" fmla="*/ 12 w 18"/>
                        <a:gd name="T1" fmla="*/ 10 h 24"/>
                        <a:gd name="T2" fmla="*/ 12 w 18"/>
                        <a:gd name="T3" fmla="*/ 0 h 24"/>
                        <a:gd name="T4" fmla="*/ 0 w 18"/>
                        <a:gd name="T5" fmla="*/ 4 h 24"/>
                        <a:gd name="T6" fmla="*/ 0 w 18"/>
                        <a:gd name="T7" fmla="*/ 14 h 24"/>
                        <a:gd name="T8" fmla="*/ 12 w 18"/>
                        <a:gd name="T9" fmla="*/ 10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"/>
                        <a:gd name="T16" fmla="*/ 0 h 24"/>
                        <a:gd name="T17" fmla="*/ 18 w 1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" h="24">
                          <a:moveTo>
                            <a:pt x="17" y="17"/>
                          </a:moveTo>
                          <a:lnTo>
                            <a:pt x="17" y="0"/>
                          </a:lnTo>
                          <a:lnTo>
                            <a:pt x="0" y="6"/>
                          </a:lnTo>
                          <a:lnTo>
                            <a:pt x="0" y="23"/>
                          </a:lnTo>
                          <a:lnTo>
                            <a:pt x="17" y="17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87" name="Freeform 275"/>
                    <p:cNvSpPr>
                      <a:spLocks/>
                    </p:cNvSpPr>
                    <p:nvPr/>
                  </p:nvSpPr>
                  <p:spPr bwMode="auto">
                    <a:xfrm>
                      <a:off x="4020" y="2503"/>
                      <a:ext cx="14" cy="13"/>
                    </a:xfrm>
                    <a:custGeom>
                      <a:avLst/>
                      <a:gdLst>
                        <a:gd name="T0" fmla="*/ 3 w 17"/>
                        <a:gd name="T1" fmla="*/ 9 h 17"/>
                        <a:gd name="T2" fmla="*/ 7 w 17"/>
                        <a:gd name="T3" fmla="*/ 9 h 17"/>
                        <a:gd name="T4" fmla="*/ 7 w 17"/>
                        <a:gd name="T5" fmla="*/ 5 h 17"/>
                        <a:gd name="T6" fmla="*/ 11 w 17"/>
                        <a:gd name="T7" fmla="*/ 5 h 17"/>
                        <a:gd name="T8" fmla="*/ 7 w 17"/>
                        <a:gd name="T9" fmla="*/ 0 h 17"/>
                        <a:gd name="T10" fmla="*/ 3 w 17"/>
                        <a:gd name="T11" fmla="*/ 0 h 17"/>
                        <a:gd name="T12" fmla="*/ 3 w 17"/>
                        <a:gd name="T13" fmla="*/ 5 h 17"/>
                        <a:gd name="T14" fmla="*/ 0 w 17"/>
                        <a:gd name="T15" fmla="*/ 5 h 17"/>
                        <a:gd name="T16" fmla="*/ 0 w 17"/>
                        <a:gd name="T17" fmla="*/ 9 h 17"/>
                        <a:gd name="T18" fmla="*/ 3 w 17"/>
                        <a:gd name="T19" fmla="*/ 9 h 1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"/>
                        <a:gd name="T31" fmla="*/ 0 h 17"/>
                        <a:gd name="T32" fmla="*/ 17 w 17"/>
                        <a:gd name="T33" fmla="*/ 17 h 1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0" y="16"/>
                          </a:lnTo>
                          <a:lnTo>
                            <a:pt x="10" y="8"/>
                          </a:lnTo>
                          <a:lnTo>
                            <a:pt x="16" y="8"/>
                          </a:lnTo>
                          <a:lnTo>
                            <a:pt x="10" y="0"/>
                          </a:lnTo>
                          <a:lnTo>
                            <a:pt x="5" y="0"/>
                          </a:lnTo>
                          <a:lnTo>
                            <a:pt x="5" y="8"/>
                          </a:lnTo>
                          <a:lnTo>
                            <a:pt x="0" y="8"/>
                          </a:lnTo>
                          <a:lnTo>
                            <a:pt x="0" y="16"/>
                          </a:lnTo>
                          <a:lnTo>
                            <a:pt x="5" y="1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88" name="Freeform 276"/>
                    <p:cNvSpPr>
                      <a:spLocks/>
                    </p:cNvSpPr>
                    <p:nvPr/>
                  </p:nvSpPr>
                  <p:spPr bwMode="auto">
                    <a:xfrm>
                      <a:off x="4035" y="2499"/>
                      <a:ext cx="14" cy="13"/>
                    </a:xfrm>
                    <a:custGeom>
                      <a:avLst/>
                      <a:gdLst>
                        <a:gd name="T0" fmla="*/ 3 w 17"/>
                        <a:gd name="T1" fmla="*/ 9 h 17"/>
                        <a:gd name="T2" fmla="*/ 7 w 17"/>
                        <a:gd name="T3" fmla="*/ 9 h 17"/>
                        <a:gd name="T4" fmla="*/ 7 w 17"/>
                        <a:gd name="T5" fmla="*/ 6 h 17"/>
                        <a:gd name="T6" fmla="*/ 11 w 17"/>
                        <a:gd name="T7" fmla="*/ 6 h 17"/>
                        <a:gd name="T8" fmla="*/ 11 w 17"/>
                        <a:gd name="T9" fmla="*/ 0 h 17"/>
                        <a:gd name="T10" fmla="*/ 7 w 17"/>
                        <a:gd name="T11" fmla="*/ 0 h 17"/>
                        <a:gd name="T12" fmla="*/ 3 w 17"/>
                        <a:gd name="T13" fmla="*/ 0 h 17"/>
                        <a:gd name="T14" fmla="*/ 0 w 17"/>
                        <a:gd name="T15" fmla="*/ 6 h 17"/>
                        <a:gd name="T16" fmla="*/ 0 w 17"/>
                        <a:gd name="T17" fmla="*/ 9 h 17"/>
                        <a:gd name="T18" fmla="*/ 3 w 17"/>
                        <a:gd name="T19" fmla="*/ 9 h 1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"/>
                        <a:gd name="T31" fmla="*/ 0 h 17"/>
                        <a:gd name="T32" fmla="*/ 17 w 17"/>
                        <a:gd name="T33" fmla="*/ 17 h 1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0" y="16"/>
                          </a:lnTo>
                          <a:lnTo>
                            <a:pt x="10" y="10"/>
                          </a:lnTo>
                          <a:lnTo>
                            <a:pt x="16" y="10"/>
                          </a:lnTo>
                          <a:lnTo>
                            <a:pt x="16" y="0"/>
                          </a:lnTo>
                          <a:lnTo>
                            <a:pt x="10" y="0"/>
                          </a:lnTo>
                          <a:lnTo>
                            <a:pt x="5" y="0"/>
                          </a:lnTo>
                          <a:lnTo>
                            <a:pt x="0" y="10"/>
                          </a:lnTo>
                          <a:lnTo>
                            <a:pt x="0" y="16"/>
                          </a:lnTo>
                          <a:lnTo>
                            <a:pt x="5" y="1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89" name="Freeform 277"/>
                    <p:cNvSpPr>
                      <a:spLocks/>
                    </p:cNvSpPr>
                    <p:nvPr/>
                  </p:nvSpPr>
                  <p:spPr bwMode="auto">
                    <a:xfrm>
                      <a:off x="4054" y="2484"/>
                      <a:ext cx="15" cy="18"/>
                    </a:xfrm>
                    <a:custGeom>
                      <a:avLst/>
                      <a:gdLst>
                        <a:gd name="T0" fmla="*/ 11 w 19"/>
                        <a:gd name="T1" fmla="*/ 10 h 23"/>
                        <a:gd name="T2" fmla="*/ 11 w 19"/>
                        <a:gd name="T3" fmla="*/ 0 h 23"/>
                        <a:gd name="T4" fmla="*/ 0 w 19"/>
                        <a:gd name="T5" fmla="*/ 3 h 23"/>
                        <a:gd name="T6" fmla="*/ 0 w 19"/>
                        <a:gd name="T7" fmla="*/ 13 h 23"/>
                        <a:gd name="T8" fmla="*/ 11 w 19"/>
                        <a:gd name="T9" fmla="*/ 10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"/>
                        <a:gd name="T16" fmla="*/ 0 h 23"/>
                        <a:gd name="T17" fmla="*/ 19 w 19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" h="23">
                          <a:moveTo>
                            <a:pt x="18" y="17"/>
                          </a:moveTo>
                          <a:lnTo>
                            <a:pt x="18" y="0"/>
                          </a:lnTo>
                          <a:lnTo>
                            <a:pt x="0" y="5"/>
                          </a:lnTo>
                          <a:lnTo>
                            <a:pt x="0" y="22"/>
                          </a:lnTo>
                          <a:lnTo>
                            <a:pt x="18" y="17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90" name="Freeform 278"/>
                    <p:cNvSpPr>
                      <a:spLocks/>
                    </p:cNvSpPr>
                    <p:nvPr/>
                  </p:nvSpPr>
                  <p:spPr bwMode="auto">
                    <a:xfrm>
                      <a:off x="4070" y="2479"/>
                      <a:ext cx="14" cy="17"/>
                    </a:xfrm>
                    <a:custGeom>
                      <a:avLst/>
                      <a:gdLst>
                        <a:gd name="T0" fmla="*/ 10 w 18"/>
                        <a:gd name="T1" fmla="*/ 9 h 22"/>
                        <a:gd name="T2" fmla="*/ 10 w 18"/>
                        <a:gd name="T3" fmla="*/ 0 h 22"/>
                        <a:gd name="T4" fmla="*/ 0 w 18"/>
                        <a:gd name="T5" fmla="*/ 4 h 22"/>
                        <a:gd name="T6" fmla="*/ 0 w 18"/>
                        <a:gd name="T7" fmla="*/ 12 h 22"/>
                        <a:gd name="T8" fmla="*/ 10 w 18"/>
                        <a:gd name="T9" fmla="*/ 9 h 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"/>
                        <a:gd name="T16" fmla="*/ 0 h 22"/>
                        <a:gd name="T17" fmla="*/ 18 w 18"/>
                        <a:gd name="T18" fmla="*/ 22 h 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" h="22">
                          <a:moveTo>
                            <a:pt x="17" y="15"/>
                          </a:moveTo>
                          <a:lnTo>
                            <a:pt x="17" y="0"/>
                          </a:lnTo>
                          <a:lnTo>
                            <a:pt x="0" y="6"/>
                          </a:lnTo>
                          <a:lnTo>
                            <a:pt x="0" y="21"/>
                          </a:lnTo>
                          <a:lnTo>
                            <a:pt x="17" y="15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91" name="Freeform 279"/>
                    <p:cNvSpPr>
                      <a:spLocks/>
                    </p:cNvSpPr>
                    <p:nvPr/>
                  </p:nvSpPr>
                  <p:spPr bwMode="auto">
                    <a:xfrm>
                      <a:off x="4060" y="2491"/>
                      <a:ext cx="14" cy="13"/>
                    </a:xfrm>
                    <a:custGeom>
                      <a:avLst/>
                      <a:gdLst>
                        <a:gd name="T0" fmla="*/ 6 w 17"/>
                        <a:gd name="T1" fmla="*/ 9 h 17"/>
                        <a:gd name="T2" fmla="*/ 11 w 17"/>
                        <a:gd name="T3" fmla="*/ 5 h 17"/>
                        <a:gd name="T4" fmla="*/ 11 w 17"/>
                        <a:gd name="T5" fmla="*/ 0 h 17"/>
                        <a:gd name="T6" fmla="*/ 6 w 17"/>
                        <a:gd name="T7" fmla="*/ 0 h 17"/>
                        <a:gd name="T8" fmla="*/ 0 w 17"/>
                        <a:gd name="T9" fmla="*/ 0 h 17"/>
                        <a:gd name="T10" fmla="*/ 0 w 17"/>
                        <a:gd name="T11" fmla="*/ 5 h 17"/>
                        <a:gd name="T12" fmla="*/ 0 w 17"/>
                        <a:gd name="T13" fmla="*/ 9 h 17"/>
                        <a:gd name="T14" fmla="*/ 6 w 17"/>
                        <a:gd name="T15" fmla="*/ 9 h 1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7"/>
                        <a:gd name="T25" fmla="*/ 0 h 17"/>
                        <a:gd name="T26" fmla="*/ 17 w 17"/>
                        <a:gd name="T27" fmla="*/ 17 h 1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7" h="17">
                          <a:moveTo>
                            <a:pt x="8" y="16"/>
                          </a:moveTo>
                          <a:lnTo>
                            <a:pt x="16" y="8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lnTo>
                            <a:pt x="0" y="16"/>
                          </a:lnTo>
                          <a:lnTo>
                            <a:pt x="8" y="1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92" name="Freeform 280"/>
                    <p:cNvSpPr>
                      <a:spLocks/>
                    </p:cNvSpPr>
                    <p:nvPr/>
                  </p:nvSpPr>
                  <p:spPr bwMode="auto">
                    <a:xfrm>
                      <a:off x="4075" y="2484"/>
                      <a:ext cx="14" cy="14"/>
                    </a:xfrm>
                    <a:custGeom>
                      <a:avLst/>
                      <a:gdLst>
                        <a:gd name="T0" fmla="*/ 6 w 17"/>
                        <a:gd name="T1" fmla="*/ 11 h 17"/>
                        <a:gd name="T2" fmla="*/ 6 w 17"/>
                        <a:gd name="T3" fmla="*/ 7 h 17"/>
                        <a:gd name="T4" fmla="*/ 11 w 17"/>
                        <a:gd name="T5" fmla="*/ 7 h 17"/>
                        <a:gd name="T6" fmla="*/ 11 w 17"/>
                        <a:gd name="T7" fmla="*/ 3 h 17"/>
                        <a:gd name="T8" fmla="*/ 6 w 17"/>
                        <a:gd name="T9" fmla="*/ 0 h 17"/>
                        <a:gd name="T10" fmla="*/ 6 w 17"/>
                        <a:gd name="T11" fmla="*/ 3 h 17"/>
                        <a:gd name="T12" fmla="*/ 0 w 17"/>
                        <a:gd name="T13" fmla="*/ 3 h 17"/>
                        <a:gd name="T14" fmla="*/ 0 w 17"/>
                        <a:gd name="T15" fmla="*/ 7 h 17"/>
                        <a:gd name="T16" fmla="*/ 0 w 17"/>
                        <a:gd name="T17" fmla="*/ 11 h 17"/>
                        <a:gd name="T18" fmla="*/ 6 w 17"/>
                        <a:gd name="T19" fmla="*/ 11 h 1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"/>
                        <a:gd name="T31" fmla="*/ 0 h 17"/>
                        <a:gd name="T32" fmla="*/ 17 w 17"/>
                        <a:gd name="T33" fmla="*/ 17 h 1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" h="17">
                          <a:moveTo>
                            <a:pt x="8" y="16"/>
                          </a:moveTo>
                          <a:lnTo>
                            <a:pt x="8" y="10"/>
                          </a:lnTo>
                          <a:lnTo>
                            <a:pt x="16" y="10"/>
                          </a:lnTo>
                          <a:lnTo>
                            <a:pt x="16" y="5"/>
                          </a:lnTo>
                          <a:lnTo>
                            <a:pt x="8" y="0"/>
                          </a:lnTo>
                          <a:lnTo>
                            <a:pt x="8" y="5"/>
                          </a:lnTo>
                          <a:lnTo>
                            <a:pt x="0" y="5"/>
                          </a:lnTo>
                          <a:lnTo>
                            <a:pt x="0" y="10"/>
                          </a:lnTo>
                          <a:lnTo>
                            <a:pt x="0" y="16"/>
                          </a:lnTo>
                          <a:lnTo>
                            <a:pt x="8" y="1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93" name="Freeform 281"/>
                    <p:cNvSpPr>
                      <a:spLocks/>
                    </p:cNvSpPr>
                    <p:nvPr/>
                  </p:nvSpPr>
                  <p:spPr bwMode="auto">
                    <a:xfrm>
                      <a:off x="4092" y="2471"/>
                      <a:ext cx="16" cy="17"/>
                    </a:xfrm>
                    <a:custGeom>
                      <a:avLst/>
                      <a:gdLst>
                        <a:gd name="T0" fmla="*/ 12 w 20"/>
                        <a:gd name="T1" fmla="*/ 10 h 22"/>
                        <a:gd name="T2" fmla="*/ 12 w 20"/>
                        <a:gd name="T3" fmla="*/ 0 h 22"/>
                        <a:gd name="T4" fmla="*/ 0 w 20"/>
                        <a:gd name="T5" fmla="*/ 4 h 22"/>
                        <a:gd name="T6" fmla="*/ 0 w 20"/>
                        <a:gd name="T7" fmla="*/ 12 h 22"/>
                        <a:gd name="T8" fmla="*/ 12 w 20"/>
                        <a:gd name="T9" fmla="*/ 10 h 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22"/>
                        <a:gd name="T17" fmla="*/ 20 w 20"/>
                        <a:gd name="T18" fmla="*/ 22 h 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22">
                          <a:moveTo>
                            <a:pt x="19" y="17"/>
                          </a:moveTo>
                          <a:lnTo>
                            <a:pt x="19" y="0"/>
                          </a:lnTo>
                          <a:lnTo>
                            <a:pt x="0" y="6"/>
                          </a:lnTo>
                          <a:lnTo>
                            <a:pt x="0" y="21"/>
                          </a:lnTo>
                          <a:lnTo>
                            <a:pt x="19" y="17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94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4109" y="2466"/>
                      <a:ext cx="15" cy="18"/>
                    </a:xfrm>
                    <a:custGeom>
                      <a:avLst/>
                      <a:gdLst>
                        <a:gd name="T0" fmla="*/ 11 w 19"/>
                        <a:gd name="T1" fmla="*/ 10 h 23"/>
                        <a:gd name="T2" fmla="*/ 11 w 19"/>
                        <a:gd name="T3" fmla="*/ 0 h 23"/>
                        <a:gd name="T4" fmla="*/ 0 w 19"/>
                        <a:gd name="T5" fmla="*/ 4 h 23"/>
                        <a:gd name="T6" fmla="*/ 0 w 19"/>
                        <a:gd name="T7" fmla="*/ 13 h 23"/>
                        <a:gd name="T8" fmla="*/ 11 w 19"/>
                        <a:gd name="T9" fmla="*/ 10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"/>
                        <a:gd name="T16" fmla="*/ 0 h 23"/>
                        <a:gd name="T17" fmla="*/ 19 w 19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" h="23">
                          <a:moveTo>
                            <a:pt x="18" y="16"/>
                          </a:moveTo>
                          <a:lnTo>
                            <a:pt x="18" y="0"/>
                          </a:lnTo>
                          <a:lnTo>
                            <a:pt x="0" y="6"/>
                          </a:lnTo>
                          <a:lnTo>
                            <a:pt x="0" y="22"/>
                          </a:lnTo>
                          <a:lnTo>
                            <a:pt x="18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95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4098" y="2477"/>
                      <a:ext cx="14" cy="14"/>
                    </a:xfrm>
                    <a:custGeom>
                      <a:avLst/>
                      <a:gdLst>
                        <a:gd name="T0" fmla="*/ 6 w 17"/>
                        <a:gd name="T1" fmla="*/ 11 h 17"/>
                        <a:gd name="T2" fmla="*/ 11 w 17"/>
                        <a:gd name="T3" fmla="*/ 11 h 17"/>
                        <a:gd name="T4" fmla="*/ 11 w 17"/>
                        <a:gd name="T5" fmla="*/ 7 h 17"/>
                        <a:gd name="T6" fmla="*/ 11 w 17"/>
                        <a:gd name="T7" fmla="*/ 3 h 17"/>
                        <a:gd name="T8" fmla="*/ 11 w 17"/>
                        <a:gd name="T9" fmla="*/ 0 h 17"/>
                        <a:gd name="T10" fmla="*/ 6 w 17"/>
                        <a:gd name="T11" fmla="*/ 0 h 17"/>
                        <a:gd name="T12" fmla="*/ 6 w 17"/>
                        <a:gd name="T13" fmla="*/ 3 h 17"/>
                        <a:gd name="T14" fmla="*/ 0 w 17"/>
                        <a:gd name="T15" fmla="*/ 3 h 17"/>
                        <a:gd name="T16" fmla="*/ 0 w 17"/>
                        <a:gd name="T17" fmla="*/ 7 h 17"/>
                        <a:gd name="T18" fmla="*/ 0 w 17"/>
                        <a:gd name="T19" fmla="*/ 11 h 17"/>
                        <a:gd name="T20" fmla="*/ 6 w 17"/>
                        <a:gd name="T21" fmla="*/ 11 h 1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7"/>
                        <a:gd name="T34" fmla="*/ 0 h 17"/>
                        <a:gd name="T35" fmla="*/ 17 w 17"/>
                        <a:gd name="T36" fmla="*/ 17 h 1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7" h="17">
                          <a:moveTo>
                            <a:pt x="8" y="16"/>
                          </a:moveTo>
                          <a:lnTo>
                            <a:pt x="16" y="16"/>
                          </a:lnTo>
                          <a:lnTo>
                            <a:pt x="16" y="10"/>
                          </a:lnTo>
                          <a:lnTo>
                            <a:pt x="16" y="5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8" y="5"/>
                          </a:lnTo>
                          <a:lnTo>
                            <a:pt x="0" y="5"/>
                          </a:lnTo>
                          <a:lnTo>
                            <a:pt x="0" y="10"/>
                          </a:lnTo>
                          <a:lnTo>
                            <a:pt x="0" y="16"/>
                          </a:lnTo>
                          <a:lnTo>
                            <a:pt x="8" y="1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96" name="Freeform 284"/>
                    <p:cNvSpPr>
                      <a:spLocks/>
                    </p:cNvSpPr>
                    <p:nvPr/>
                  </p:nvSpPr>
                  <p:spPr bwMode="auto">
                    <a:xfrm>
                      <a:off x="4114" y="2472"/>
                      <a:ext cx="13" cy="14"/>
                    </a:xfrm>
                    <a:custGeom>
                      <a:avLst/>
                      <a:gdLst>
                        <a:gd name="T0" fmla="*/ 5 w 17"/>
                        <a:gd name="T1" fmla="*/ 11 h 17"/>
                        <a:gd name="T2" fmla="*/ 5 w 17"/>
                        <a:gd name="T3" fmla="*/ 7 h 17"/>
                        <a:gd name="T4" fmla="*/ 9 w 17"/>
                        <a:gd name="T5" fmla="*/ 7 h 17"/>
                        <a:gd name="T6" fmla="*/ 9 w 17"/>
                        <a:gd name="T7" fmla="*/ 3 h 17"/>
                        <a:gd name="T8" fmla="*/ 9 w 17"/>
                        <a:gd name="T9" fmla="*/ 0 h 17"/>
                        <a:gd name="T10" fmla="*/ 5 w 17"/>
                        <a:gd name="T11" fmla="*/ 0 h 17"/>
                        <a:gd name="T12" fmla="*/ 5 w 17"/>
                        <a:gd name="T13" fmla="*/ 3 h 17"/>
                        <a:gd name="T14" fmla="*/ 0 w 17"/>
                        <a:gd name="T15" fmla="*/ 3 h 17"/>
                        <a:gd name="T16" fmla="*/ 0 w 17"/>
                        <a:gd name="T17" fmla="*/ 7 h 17"/>
                        <a:gd name="T18" fmla="*/ 0 w 17"/>
                        <a:gd name="T19" fmla="*/ 11 h 17"/>
                        <a:gd name="T20" fmla="*/ 5 w 17"/>
                        <a:gd name="T21" fmla="*/ 11 h 1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7"/>
                        <a:gd name="T34" fmla="*/ 0 h 17"/>
                        <a:gd name="T35" fmla="*/ 17 w 17"/>
                        <a:gd name="T36" fmla="*/ 17 h 1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7" h="17">
                          <a:moveTo>
                            <a:pt x="8" y="16"/>
                          </a:moveTo>
                          <a:lnTo>
                            <a:pt x="8" y="10"/>
                          </a:lnTo>
                          <a:lnTo>
                            <a:pt x="16" y="10"/>
                          </a:lnTo>
                          <a:lnTo>
                            <a:pt x="16" y="5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8" y="5"/>
                          </a:lnTo>
                          <a:lnTo>
                            <a:pt x="0" y="5"/>
                          </a:lnTo>
                          <a:lnTo>
                            <a:pt x="0" y="10"/>
                          </a:lnTo>
                          <a:lnTo>
                            <a:pt x="0" y="16"/>
                          </a:lnTo>
                          <a:lnTo>
                            <a:pt x="8" y="1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97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4132" y="2459"/>
                      <a:ext cx="14" cy="17"/>
                    </a:xfrm>
                    <a:custGeom>
                      <a:avLst/>
                      <a:gdLst>
                        <a:gd name="T0" fmla="*/ 10 w 18"/>
                        <a:gd name="T1" fmla="*/ 9 h 22"/>
                        <a:gd name="T2" fmla="*/ 10 w 18"/>
                        <a:gd name="T3" fmla="*/ 0 h 22"/>
                        <a:gd name="T4" fmla="*/ 0 w 18"/>
                        <a:gd name="T5" fmla="*/ 4 h 22"/>
                        <a:gd name="T6" fmla="*/ 0 w 18"/>
                        <a:gd name="T7" fmla="*/ 12 h 22"/>
                        <a:gd name="T8" fmla="*/ 10 w 18"/>
                        <a:gd name="T9" fmla="*/ 9 h 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"/>
                        <a:gd name="T16" fmla="*/ 0 h 22"/>
                        <a:gd name="T17" fmla="*/ 18 w 18"/>
                        <a:gd name="T18" fmla="*/ 22 h 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" h="22">
                          <a:moveTo>
                            <a:pt x="17" y="15"/>
                          </a:moveTo>
                          <a:lnTo>
                            <a:pt x="17" y="0"/>
                          </a:lnTo>
                          <a:lnTo>
                            <a:pt x="0" y="6"/>
                          </a:lnTo>
                          <a:lnTo>
                            <a:pt x="0" y="21"/>
                          </a:lnTo>
                          <a:lnTo>
                            <a:pt x="17" y="15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98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4147" y="2452"/>
                      <a:ext cx="15" cy="20"/>
                    </a:xfrm>
                    <a:custGeom>
                      <a:avLst/>
                      <a:gdLst>
                        <a:gd name="T0" fmla="*/ 12 w 18"/>
                        <a:gd name="T1" fmla="*/ 12 h 24"/>
                        <a:gd name="T2" fmla="*/ 12 w 18"/>
                        <a:gd name="T3" fmla="*/ 0 h 24"/>
                        <a:gd name="T4" fmla="*/ 0 w 18"/>
                        <a:gd name="T5" fmla="*/ 4 h 24"/>
                        <a:gd name="T6" fmla="*/ 0 w 18"/>
                        <a:gd name="T7" fmla="*/ 16 h 24"/>
                        <a:gd name="T8" fmla="*/ 12 w 18"/>
                        <a:gd name="T9" fmla="*/ 12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"/>
                        <a:gd name="T16" fmla="*/ 0 h 24"/>
                        <a:gd name="T17" fmla="*/ 18 w 1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" h="24">
                          <a:moveTo>
                            <a:pt x="17" y="17"/>
                          </a:moveTo>
                          <a:lnTo>
                            <a:pt x="17" y="0"/>
                          </a:lnTo>
                          <a:lnTo>
                            <a:pt x="0" y="6"/>
                          </a:lnTo>
                          <a:lnTo>
                            <a:pt x="0" y="23"/>
                          </a:lnTo>
                          <a:lnTo>
                            <a:pt x="17" y="17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99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4137" y="2465"/>
                      <a:ext cx="13" cy="14"/>
                    </a:xfrm>
                    <a:custGeom>
                      <a:avLst/>
                      <a:gdLst>
                        <a:gd name="T0" fmla="*/ 3 w 17"/>
                        <a:gd name="T1" fmla="*/ 11 h 17"/>
                        <a:gd name="T2" fmla="*/ 6 w 17"/>
                        <a:gd name="T3" fmla="*/ 11 h 17"/>
                        <a:gd name="T4" fmla="*/ 6 w 17"/>
                        <a:gd name="T5" fmla="*/ 6 h 17"/>
                        <a:gd name="T6" fmla="*/ 9 w 17"/>
                        <a:gd name="T7" fmla="*/ 2 h 17"/>
                        <a:gd name="T8" fmla="*/ 6 w 17"/>
                        <a:gd name="T9" fmla="*/ 2 h 17"/>
                        <a:gd name="T10" fmla="*/ 6 w 17"/>
                        <a:gd name="T11" fmla="*/ 0 h 17"/>
                        <a:gd name="T12" fmla="*/ 3 w 17"/>
                        <a:gd name="T13" fmla="*/ 0 h 17"/>
                        <a:gd name="T14" fmla="*/ 3 w 17"/>
                        <a:gd name="T15" fmla="*/ 2 h 17"/>
                        <a:gd name="T16" fmla="*/ 0 w 17"/>
                        <a:gd name="T17" fmla="*/ 2 h 17"/>
                        <a:gd name="T18" fmla="*/ 0 w 17"/>
                        <a:gd name="T19" fmla="*/ 6 h 17"/>
                        <a:gd name="T20" fmla="*/ 3 w 17"/>
                        <a:gd name="T21" fmla="*/ 11 h 1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7"/>
                        <a:gd name="T34" fmla="*/ 0 h 17"/>
                        <a:gd name="T35" fmla="*/ 17 w 17"/>
                        <a:gd name="T36" fmla="*/ 17 h 1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0" y="16"/>
                          </a:lnTo>
                          <a:lnTo>
                            <a:pt x="10" y="9"/>
                          </a:lnTo>
                          <a:lnTo>
                            <a:pt x="16" y="3"/>
                          </a:lnTo>
                          <a:lnTo>
                            <a:pt x="10" y="3"/>
                          </a:lnTo>
                          <a:lnTo>
                            <a:pt x="10" y="0"/>
                          </a:lnTo>
                          <a:lnTo>
                            <a:pt x="5" y="0"/>
                          </a:lnTo>
                          <a:lnTo>
                            <a:pt x="5" y="3"/>
                          </a:lnTo>
                          <a:lnTo>
                            <a:pt x="0" y="3"/>
                          </a:lnTo>
                          <a:lnTo>
                            <a:pt x="0" y="9"/>
                          </a:lnTo>
                          <a:lnTo>
                            <a:pt x="5" y="1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00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4152" y="2460"/>
                      <a:ext cx="14" cy="14"/>
                    </a:xfrm>
                    <a:custGeom>
                      <a:avLst/>
                      <a:gdLst>
                        <a:gd name="T0" fmla="*/ 3 w 17"/>
                        <a:gd name="T1" fmla="*/ 11 h 17"/>
                        <a:gd name="T2" fmla="*/ 7 w 17"/>
                        <a:gd name="T3" fmla="*/ 11 h 17"/>
                        <a:gd name="T4" fmla="*/ 7 w 17"/>
                        <a:gd name="T5" fmla="*/ 6 h 17"/>
                        <a:gd name="T6" fmla="*/ 11 w 17"/>
                        <a:gd name="T7" fmla="*/ 6 h 17"/>
                        <a:gd name="T8" fmla="*/ 7 w 17"/>
                        <a:gd name="T9" fmla="*/ 0 h 17"/>
                        <a:gd name="T10" fmla="*/ 3 w 17"/>
                        <a:gd name="T11" fmla="*/ 0 h 17"/>
                        <a:gd name="T12" fmla="*/ 3 w 17"/>
                        <a:gd name="T13" fmla="*/ 6 h 17"/>
                        <a:gd name="T14" fmla="*/ 0 w 17"/>
                        <a:gd name="T15" fmla="*/ 6 h 17"/>
                        <a:gd name="T16" fmla="*/ 0 w 17"/>
                        <a:gd name="T17" fmla="*/ 11 h 17"/>
                        <a:gd name="T18" fmla="*/ 3 w 17"/>
                        <a:gd name="T19" fmla="*/ 11 h 1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"/>
                        <a:gd name="T31" fmla="*/ 0 h 17"/>
                        <a:gd name="T32" fmla="*/ 17 w 17"/>
                        <a:gd name="T33" fmla="*/ 17 h 1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0" y="16"/>
                          </a:lnTo>
                          <a:lnTo>
                            <a:pt x="10" y="8"/>
                          </a:lnTo>
                          <a:lnTo>
                            <a:pt x="16" y="8"/>
                          </a:lnTo>
                          <a:lnTo>
                            <a:pt x="10" y="0"/>
                          </a:lnTo>
                          <a:lnTo>
                            <a:pt x="5" y="0"/>
                          </a:lnTo>
                          <a:lnTo>
                            <a:pt x="5" y="8"/>
                          </a:lnTo>
                          <a:lnTo>
                            <a:pt x="0" y="8"/>
                          </a:lnTo>
                          <a:lnTo>
                            <a:pt x="0" y="16"/>
                          </a:lnTo>
                          <a:lnTo>
                            <a:pt x="5" y="1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01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4170" y="2445"/>
                      <a:ext cx="15" cy="19"/>
                    </a:xfrm>
                    <a:custGeom>
                      <a:avLst/>
                      <a:gdLst>
                        <a:gd name="T0" fmla="*/ 12 w 18"/>
                        <a:gd name="T1" fmla="*/ 10 h 24"/>
                        <a:gd name="T2" fmla="*/ 12 w 18"/>
                        <a:gd name="T3" fmla="*/ 0 h 24"/>
                        <a:gd name="T4" fmla="*/ 0 w 18"/>
                        <a:gd name="T5" fmla="*/ 3 h 24"/>
                        <a:gd name="T6" fmla="*/ 0 w 18"/>
                        <a:gd name="T7" fmla="*/ 14 h 24"/>
                        <a:gd name="T8" fmla="*/ 12 w 18"/>
                        <a:gd name="T9" fmla="*/ 10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"/>
                        <a:gd name="T16" fmla="*/ 0 h 24"/>
                        <a:gd name="T17" fmla="*/ 18 w 1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" h="24">
                          <a:moveTo>
                            <a:pt x="17" y="17"/>
                          </a:moveTo>
                          <a:lnTo>
                            <a:pt x="17" y="0"/>
                          </a:lnTo>
                          <a:lnTo>
                            <a:pt x="0" y="5"/>
                          </a:lnTo>
                          <a:lnTo>
                            <a:pt x="0" y="23"/>
                          </a:lnTo>
                          <a:lnTo>
                            <a:pt x="17" y="17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02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4186" y="2440"/>
                      <a:ext cx="14" cy="20"/>
                    </a:xfrm>
                    <a:custGeom>
                      <a:avLst/>
                      <a:gdLst>
                        <a:gd name="T0" fmla="*/ 10 w 18"/>
                        <a:gd name="T1" fmla="*/ 12 h 24"/>
                        <a:gd name="T2" fmla="*/ 10 w 18"/>
                        <a:gd name="T3" fmla="*/ 0 h 24"/>
                        <a:gd name="T4" fmla="*/ 0 w 18"/>
                        <a:gd name="T5" fmla="*/ 4 h 24"/>
                        <a:gd name="T6" fmla="*/ 0 w 18"/>
                        <a:gd name="T7" fmla="*/ 16 h 24"/>
                        <a:gd name="T8" fmla="*/ 10 w 18"/>
                        <a:gd name="T9" fmla="*/ 12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"/>
                        <a:gd name="T16" fmla="*/ 0 h 24"/>
                        <a:gd name="T17" fmla="*/ 18 w 1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" h="24">
                          <a:moveTo>
                            <a:pt x="17" y="17"/>
                          </a:moveTo>
                          <a:lnTo>
                            <a:pt x="17" y="0"/>
                          </a:lnTo>
                          <a:lnTo>
                            <a:pt x="0" y="6"/>
                          </a:lnTo>
                          <a:lnTo>
                            <a:pt x="0" y="23"/>
                          </a:lnTo>
                          <a:lnTo>
                            <a:pt x="17" y="17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03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4177" y="2452"/>
                      <a:ext cx="13" cy="14"/>
                    </a:xfrm>
                    <a:custGeom>
                      <a:avLst/>
                      <a:gdLst>
                        <a:gd name="T0" fmla="*/ 3 w 17"/>
                        <a:gd name="T1" fmla="*/ 11 h 17"/>
                        <a:gd name="T2" fmla="*/ 9 w 17"/>
                        <a:gd name="T3" fmla="*/ 11 h 17"/>
                        <a:gd name="T4" fmla="*/ 9 w 17"/>
                        <a:gd name="T5" fmla="*/ 6 h 17"/>
                        <a:gd name="T6" fmla="*/ 9 w 17"/>
                        <a:gd name="T7" fmla="*/ 0 h 17"/>
                        <a:gd name="T8" fmla="*/ 3 w 17"/>
                        <a:gd name="T9" fmla="*/ 0 h 17"/>
                        <a:gd name="T10" fmla="*/ 0 w 17"/>
                        <a:gd name="T11" fmla="*/ 0 h 17"/>
                        <a:gd name="T12" fmla="*/ 0 w 17"/>
                        <a:gd name="T13" fmla="*/ 6 h 17"/>
                        <a:gd name="T14" fmla="*/ 0 w 17"/>
                        <a:gd name="T15" fmla="*/ 11 h 17"/>
                        <a:gd name="T16" fmla="*/ 3 w 17"/>
                        <a:gd name="T17" fmla="*/ 11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6" y="16"/>
                          </a:lnTo>
                          <a:lnTo>
                            <a:pt x="16" y="8"/>
                          </a:lnTo>
                          <a:lnTo>
                            <a:pt x="16" y="0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lnTo>
                            <a:pt x="0" y="16"/>
                          </a:lnTo>
                          <a:lnTo>
                            <a:pt x="5" y="1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04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4192" y="2448"/>
                      <a:ext cx="14" cy="14"/>
                    </a:xfrm>
                    <a:custGeom>
                      <a:avLst/>
                      <a:gdLst>
                        <a:gd name="T0" fmla="*/ 7 w 17"/>
                        <a:gd name="T1" fmla="*/ 11 h 17"/>
                        <a:gd name="T2" fmla="*/ 11 w 17"/>
                        <a:gd name="T3" fmla="*/ 11 h 17"/>
                        <a:gd name="T4" fmla="*/ 11 w 17"/>
                        <a:gd name="T5" fmla="*/ 3 h 17"/>
                        <a:gd name="T6" fmla="*/ 11 w 17"/>
                        <a:gd name="T7" fmla="*/ 0 h 17"/>
                        <a:gd name="T8" fmla="*/ 7 w 17"/>
                        <a:gd name="T9" fmla="*/ 0 h 17"/>
                        <a:gd name="T10" fmla="*/ 0 w 17"/>
                        <a:gd name="T11" fmla="*/ 0 h 17"/>
                        <a:gd name="T12" fmla="*/ 0 w 17"/>
                        <a:gd name="T13" fmla="*/ 3 h 17"/>
                        <a:gd name="T14" fmla="*/ 0 w 17"/>
                        <a:gd name="T15" fmla="*/ 11 h 17"/>
                        <a:gd name="T16" fmla="*/ 7 w 17"/>
                        <a:gd name="T17" fmla="*/ 11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10" y="16"/>
                          </a:moveTo>
                          <a:lnTo>
                            <a:pt x="16" y="16"/>
                          </a:lnTo>
                          <a:lnTo>
                            <a:pt x="16" y="5"/>
                          </a:lnTo>
                          <a:lnTo>
                            <a:pt x="16" y="0"/>
                          </a:lnTo>
                          <a:lnTo>
                            <a:pt x="10" y="0"/>
                          </a:lnTo>
                          <a:lnTo>
                            <a:pt x="0" y="0"/>
                          </a:lnTo>
                          <a:lnTo>
                            <a:pt x="0" y="5"/>
                          </a:lnTo>
                          <a:lnTo>
                            <a:pt x="0" y="16"/>
                          </a:lnTo>
                          <a:lnTo>
                            <a:pt x="10" y="1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05" name="Freeform 293"/>
                    <p:cNvSpPr>
                      <a:spLocks/>
                    </p:cNvSpPr>
                    <p:nvPr/>
                  </p:nvSpPr>
                  <p:spPr bwMode="auto">
                    <a:xfrm>
                      <a:off x="4210" y="2432"/>
                      <a:ext cx="15" cy="20"/>
                    </a:xfrm>
                    <a:custGeom>
                      <a:avLst/>
                      <a:gdLst>
                        <a:gd name="T0" fmla="*/ 12 w 18"/>
                        <a:gd name="T1" fmla="*/ 13 h 24"/>
                        <a:gd name="T2" fmla="*/ 12 w 18"/>
                        <a:gd name="T3" fmla="*/ 0 h 24"/>
                        <a:gd name="T4" fmla="*/ 0 w 18"/>
                        <a:gd name="T5" fmla="*/ 4 h 24"/>
                        <a:gd name="T6" fmla="*/ 0 w 18"/>
                        <a:gd name="T7" fmla="*/ 16 h 24"/>
                        <a:gd name="T8" fmla="*/ 12 w 18"/>
                        <a:gd name="T9" fmla="*/ 13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"/>
                        <a:gd name="T16" fmla="*/ 0 h 24"/>
                        <a:gd name="T17" fmla="*/ 18 w 1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" h="24">
                          <a:moveTo>
                            <a:pt x="17" y="18"/>
                          </a:moveTo>
                          <a:lnTo>
                            <a:pt x="17" y="0"/>
                          </a:lnTo>
                          <a:lnTo>
                            <a:pt x="0" y="6"/>
                          </a:lnTo>
                          <a:lnTo>
                            <a:pt x="0" y="23"/>
                          </a:lnTo>
                          <a:lnTo>
                            <a:pt x="17" y="18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06" name="Freeform 294"/>
                    <p:cNvSpPr>
                      <a:spLocks/>
                    </p:cNvSpPr>
                    <p:nvPr/>
                  </p:nvSpPr>
                  <p:spPr bwMode="auto">
                    <a:xfrm>
                      <a:off x="4226" y="2428"/>
                      <a:ext cx="14" cy="20"/>
                    </a:xfrm>
                    <a:custGeom>
                      <a:avLst/>
                      <a:gdLst>
                        <a:gd name="T0" fmla="*/ 10 w 18"/>
                        <a:gd name="T1" fmla="*/ 12 h 24"/>
                        <a:gd name="T2" fmla="*/ 10 w 18"/>
                        <a:gd name="T3" fmla="*/ 0 h 24"/>
                        <a:gd name="T4" fmla="*/ 0 w 18"/>
                        <a:gd name="T5" fmla="*/ 3 h 24"/>
                        <a:gd name="T6" fmla="*/ 0 w 18"/>
                        <a:gd name="T7" fmla="*/ 16 h 24"/>
                        <a:gd name="T8" fmla="*/ 10 w 18"/>
                        <a:gd name="T9" fmla="*/ 12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"/>
                        <a:gd name="T16" fmla="*/ 0 h 24"/>
                        <a:gd name="T17" fmla="*/ 18 w 1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" h="24">
                          <a:moveTo>
                            <a:pt x="17" y="17"/>
                          </a:moveTo>
                          <a:lnTo>
                            <a:pt x="17" y="0"/>
                          </a:lnTo>
                          <a:lnTo>
                            <a:pt x="0" y="5"/>
                          </a:lnTo>
                          <a:lnTo>
                            <a:pt x="0" y="23"/>
                          </a:lnTo>
                          <a:lnTo>
                            <a:pt x="17" y="17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07" name="Freeform 295"/>
                    <p:cNvSpPr>
                      <a:spLocks/>
                    </p:cNvSpPr>
                    <p:nvPr/>
                  </p:nvSpPr>
                  <p:spPr bwMode="auto">
                    <a:xfrm>
                      <a:off x="4214" y="2440"/>
                      <a:ext cx="14" cy="14"/>
                    </a:xfrm>
                    <a:custGeom>
                      <a:avLst/>
                      <a:gdLst>
                        <a:gd name="T0" fmla="*/ 6 w 17"/>
                        <a:gd name="T1" fmla="*/ 11 h 17"/>
                        <a:gd name="T2" fmla="*/ 11 w 17"/>
                        <a:gd name="T3" fmla="*/ 11 h 17"/>
                        <a:gd name="T4" fmla="*/ 11 w 17"/>
                        <a:gd name="T5" fmla="*/ 6 h 17"/>
                        <a:gd name="T6" fmla="*/ 11 w 17"/>
                        <a:gd name="T7" fmla="*/ 0 h 17"/>
                        <a:gd name="T8" fmla="*/ 6 w 17"/>
                        <a:gd name="T9" fmla="*/ 0 h 17"/>
                        <a:gd name="T10" fmla="*/ 0 w 17"/>
                        <a:gd name="T11" fmla="*/ 0 h 17"/>
                        <a:gd name="T12" fmla="*/ 0 w 17"/>
                        <a:gd name="T13" fmla="*/ 6 h 17"/>
                        <a:gd name="T14" fmla="*/ 0 w 17"/>
                        <a:gd name="T15" fmla="*/ 11 h 17"/>
                        <a:gd name="T16" fmla="*/ 6 w 17"/>
                        <a:gd name="T17" fmla="*/ 11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8" y="16"/>
                          </a:moveTo>
                          <a:lnTo>
                            <a:pt x="16" y="16"/>
                          </a:lnTo>
                          <a:lnTo>
                            <a:pt x="16" y="8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lnTo>
                            <a:pt x="0" y="16"/>
                          </a:lnTo>
                          <a:lnTo>
                            <a:pt x="8" y="1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08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4230" y="2436"/>
                      <a:ext cx="14" cy="13"/>
                    </a:xfrm>
                    <a:custGeom>
                      <a:avLst/>
                      <a:gdLst>
                        <a:gd name="T0" fmla="*/ 3 w 17"/>
                        <a:gd name="T1" fmla="*/ 9 h 17"/>
                        <a:gd name="T2" fmla="*/ 11 w 17"/>
                        <a:gd name="T3" fmla="*/ 9 h 17"/>
                        <a:gd name="T4" fmla="*/ 11 w 17"/>
                        <a:gd name="T5" fmla="*/ 5 h 17"/>
                        <a:gd name="T6" fmla="*/ 11 w 17"/>
                        <a:gd name="T7" fmla="*/ 0 h 17"/>
                        <a:gd name="T8" fmla="*/ 3 w 17"/>
                        <a:gd name="T9" fmla="*/ 0 h 17"/>
                        <a:gd name="T10" fmla="*/ 0 w 17"/>
                        <a:gd name="T11" fmla="*/ 0 h 17"/>
                        <a:gd name="T12" fmla="*/ 0 w 17"/>
                        <a:gd name="T13" fmla="*/ 5 h 17"/>
                        <a:gd name="T14" fmla="*/ 0 w 17"/>
                        <a:gd name="T15" fmla="*/ 9 h 17"/>
                        <a:gd name="T16" fmla="*/ 3 w 17"/>
                        <a:gd name="T17" fmla="*/ 9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6" y="16"/>
                          </a:lnTo>
                          <a:lnTo>
                            <a:pt x="16" y="8"/>
                          </a:lnTo>
                          <a:lnTo>
                            <a:pt x="16" y="0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lnTo>
                            <a:pt x="0" y="16"/>
                          </a:lnTo>
                          <a:lnTo>
                            <a:pt x="5" y="1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09" name="Freeform 297"/>
                    <p:cNvSpPr>
                      <a:spLocks/>
                    </p:cNvSpPr>
                    <p:nvPr/>
                  </p:nvSpPr>
                  <p:spPr bwMode="auto">
                    <a:xfrm>
                      <a:off x="4248" y="2420"/>
                      <a:ext cx="15" cy="20"/>
                    </a:xfrm>
                    <a:custGeom>
                      <a:avLst/>
                      <a:gdLst>
                        <a:gd name="T0" fmla="*/ 11 w 19"/>
                        <a:gd name="T1" fmla="*/ 12 h 24"/>
                        <a:gd name="T2" fmla="*/ 11 w 19"/>
                        <a:gd name="T3" fmla="*/ 0 h 24"/>
                        <a:gd name="T4" fmla="*/ 0 w 19"/>
                        <a:gd name="T5" fmla="*/ 4 h 24"/>
                        <a:gd name="T6" fmla="*/ 0 w 19"/>
                        <a:gd name="T7" fmla="*/ 16 h 24"/>
                        <a:gd name="T8" fmla="*/ 11 w 19"/>
                        <a:gd name="T9" fmla="*/ 12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"/>
                        <a:gd name="T16" fmla="*/ 0 h 24"/>
                        <a:gd name="T17" fmla="*/ 19 w 19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" h="24">
                          <a:moveTo>
                            <a:pt x="18" y="17"/>
                          </a:moveTo>
                          <a:lnTo>
                            <a:pt x="18" y="0"/>
                          </a:lnTo>
                          <a:lnTo>
                            <a:pt x="0" y="6"/>
                          </a:lnTo>
                          <a:lnTo>
                            <a:pt x="0" y="23"/>
                          </a:lnTo>
                          <a:lnTo>
                            <a:pt x="18" y="17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10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4264" y="2416"/>
                      <a:ext cx="14" cy="17"/>
                    </a:xfrm>
                    <a:custGeom>
                      <a:avLst/>
                      <a:gdLst>
                        <a:gd name="T0" fmla="*/ 10 w 18"/>
                        <a:gd name="T1" fmla="*/ 9 h 22"/>
                        <a:gd name="T2" fmla="*/ 10 w 18"/>
                        <a:gd name="T3" fmla="*/ 0 h 22"/>
                        <a:gd name="T4" fmla="*/ 0 w 18"/>
                        <a:gd name="T5" fmla="*/ 4 h 22"/>
                        <a:gd name="T6" fmla="*/ 0 w 18"/>
                        <a:gd name="T7" fmla="*/ 12 h 22"/>
                        <a:gd name="T8" fmla="*/ 10 w 18"/>
                        <a:gd name="T9" fmla="*/ 9 h 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"/>
                        <a:gd name="T16" fmla="*/ 0 h 22"/>
                        <a:gd name="T17" fmla="*/ 18 w 18"/>
                        <a:gd name="T18" fmla="*/ 22 h 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" h="22">
                          <a:moveTo>
                            <a:pt x="17" y="16"/>
                          </a:moveTo>
                          <a:lnTo>
                            <a:pt x="17" y="0"/>
                          </a:lnTo>
                          <a:lnTo>
                            <a:pt x="0" y="6"/>
                          </a:lnTo>
                          <a:lnTo>
                            <a:pt x="0" y="21"/>
                          </a:lnTo>
                          <a:lnTo>
                            <a:pt x="17" y="1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11" name="Freeform 299"/>
                    <p:cNvSpPr>
                      <a:spLocks/>
                    </p:cNvSpPr>
                    <p:nvPr/>
                  </p:nvSpPr>
                  <p:spPr bwMode="auto">
                    <a:xfrm>
                      <a:off x="4253" y="2428"/>
                      <a:ext cx="13" cy="14"/>
                    </a:xfrm>
                    <a:custGeom>
                      <a:avLst/>
                      <a:gdLst>
                        <a:gd name="T0" fmla="*/ 3 w 17"/>
                        <a:gd name="T1" fmla="*/ 11 h 17"/>
                        <a:gd name="T2" fmla="*/ 6 w 17"/>
                        <a:gd name="T3" fmla="*/ 11 h 17"/>
                        <a:gd name="T4" fmla="*/ 6 w 17"/>
                        <a:gd name="T5" fmla="*/ 7 h 17"/>
                        <a:gd name="T6" fmla="*/ 9 w 17"/>
                        <a:gd name="T7" fmla="*/ 7 h 17"/>
                        <a:gd name="T8" fmla="*/ 9 w 17"/>
                        <a:gd name="T9" fmla="*/ 0 h 17"/>
                        <a:gd name="T10" fmla="*/ 6 w 17"/>
                        <a:gd name="T11" fmla="*/ 0 h 17"/>
                        <a:gd name="T12" fmla="*/ 3 w 17"/>
                        <a:gd name="T13" fmla="*/ 0 h 17"/>
                        <a:gd name="T14" fmla="*/ 0 w 17"/>
                        <a:gd name="T15" fmla="*/ 0 h 17"/>
                        <a:gd name="T16" fmla="*/ 0 w 17"/>
                        <a:gd name="T17" fmla="*/ 7 h 17"/>
                        <a:gd name="T18" fmla="*/ 0 w 17"/>
                        <a:gd name="T19" fmla="*/ 11 h 17"/>
                        <a:gd name="T20" fmla="*/ 3 w 17"/>
                        <a:gd name="T21" fmla="*/ 11 h 1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7"/>
                        <a:gd name="T34" fmla="*/ 0 h 17"/>
                        <a:gd name="T35" fmla="*/ 17 w 17"/>
                        <a:gd name="T36" fmla="*/ 17 h 1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0" y="16"/>
                          </a:lnTo>
                          <a:lnTo>
                            <a:pt x="10" y="10"/>
                          </a:lnTo>
                          <a:lnTo>
                            <a:pt x="16" y="10"/>
                          </a:lnTo>
                          <a:lnTo>
                            <a:pt x="16" y="0"/>
                          </a:lnTo>
                          <a:lnTo>
                            <a:pt x="10" y="0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10"/>
                          </a:lnTo>
                          <a:lnTo>
                            <a:pt x="0" y="16"/>
                          </a:lnTo>
                          <a:lnTo>
                            <a:pt x="5" y="1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12" name="Freeform 300"/>
                    <p:cNvSpPr>
                      <a:spLocks/>
                    </p:cNvSpPr>
                    <p:nvPr/>
                  </p:nvSpPr>
                  <p:spPr bwMode="auto">
                    <a:xfrm>
                      <a:off x="4268" y="2422"/>
                      <a:ext cx="14" cy="14"/>
                    </a:xfrm>
                    <a:custGeom>
                      <a:avLst/>
                      <a:gdLst>
                        <a:gd name="T0" fmla="*/ 3 w 17"/>
                        <a:gd name="T1" fmla="*/ 11 h 17"/>
                        <a:gd name="T2" fmla="*/ 7 w 17"/>
                        <a:gd name="T3" fmla="*/ 11 h 17"/>
                        <a:gd name="T4" fmla="*/ 7 w 17"/>
                        <a:gd name="T5" fmla="*/ 7 h 17"/>
                        <a:gd name="T6" fmla="*/ 11 w 17"/>
                        <a:gd name="T7" fmla="*/ 7 h 17"/>
                        <a:gd name="T8" fmla="*/ 11 w 17"/>
                        <a:gd name="T9" fmla="*/ 3 h 17"/>
                        <a:gd name="T10" fmla="*/ 7 w 17"/>
                        <a:gd name="T11" fmla="*/ 3 h 17"/>
                        <a:gd name="T12" fmla="*/ 7 w 17"/>
                        <a:gd name="T13" fmla="*/ 0 h 17"/>
                        <a:gd name="T14" fmla="*/ 3 w 17"/>
                        <a:gd name="T15" fmla="*/ 0 h 17"/>
                        <a:gd name="T16" fmla="*/ 3 w 17"/>
                        <a:gd name="T17" fmla="*/ 3 h 17"/>
                        <a:gd name="T18" fmla="*/ 0 w 17"/>
                        <a:gd name="T19" fmla="*/ 3 h 17"/>
                        <a:gd name="T20" fmla="*/ 0 w 17"/>
                        <a:gd name="T21" fmla="*/ 7 h 17"/>
                        <a:gd name="T22" fmla="*/ 3 w 17"/>
                        <a:gd name="T23" fmla="*/ 11 h 17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"/>
                        <a:gd name="T37" fmla="*/ 0 h 17"/>
                        <a:gd name="T38" fmla="*/ 17 w 17"/>
                        <a:gd name="T39" fmla="*/ 17 h 17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0" y="16"/>
                          </a:lnTo>
                          <a:lnTo>
                            <a:pt x="10" y="10"/>
                          </a:lnTo>
                          <a:lnTo>
                            <a:pt x="16" y="10"/>
                          </a:lnTo>
                          <a:lnTo>
                            <a:pt x="16" y="5"/>
                          </a:lnTo>
                          <a:lnTo>
                            <a:pt x="10" y="5"/>
                          </a:lnTo>
                          <a:lnTo>
                            <a:pt x="10" y="0"/>
                          </a:lnTo>
                          <a:lnTo>
                            <a:pt x="5" y="0"/>
                          </a:lnTo>
                          <a:lnTo>
                            <a:pt x="5" y="5"/>
                          </a:lnTo>
                          <a:lnTo>
                            <a:pt x="0" y="5"/>
                          </a:lnTo>
                          <a:lnTo>
                            <a:pt x="0" y="10"/>
                          </a:lnTo>
                          <a:lnTo>
                            <a:pt x="5" y="1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13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4286" y="2408"/>
                      <a:ext cx="16" cy="18"/>
                    </a:xfrm>
                    <a:custGeom>
                      <a:avLst/>
                      <a:gdLst>
                        <a:gd name="T0" fmla="*/ 13 w 19"/>
                        <a:gd name="T1" fmla="*/ 10 h 22"/>
                        <a:gd name="T2" fmla="*/ 13 w 19"/>
                        <a:gd name="T3" fmla="*/ 0 h 22"/>
                        <a:gd name="T4" fmla="*/ 0 w 19"/>
                        <a:gd name="T5" fmla="*/ 3 h 22"/>
                        <a:gd name="T6" fmla="*/ 0 w 19"/>
                        <a:gd name="T7" fmla="*/ 14 h 22"/>
                        <a:gd name="T8" fmla="*/ 13 w 19"/>
                        <a:gd name="T9" fmla="*/ 10 h 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"/>
                        <a:gd name="T16" fmla="*/ 0 h 22"/>
                        <a:gd name="T17" fmla="*/ 19 w 19"/>
                        <a:gd name="T18" fmla="*/ 22 h 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" h="22">
                          <a:moveTo>
                            <a:pt x="18" y="15"/>
                          </a:moveTo>
                          <a:lnTo>
                            <a:pt x="18" y="0"/>
                          </a:lnTo>
                          <a:lnTo>
                            <a:pt x="0" y="5"/>
                          </a:lnTo>
                          <a:lnTo>
                            <a:pt x="0" y="21"/>
                          </a:lnTo>
                          <a:lnTo>
                            <a:pt x="18" y="15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14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4302" y="2404"/>
                      <a:ext cx="15" cy="17"/>
                    </a:xfrm>
                    <a:custGeom>
                      <a:avLst/>
                      <a:gdLst>
                        <a:gd name="T0" fmla="*/ 11 w 19"/>
                        <a:gd name="T1" fmla="*/ 9 h 22"/>
                        <a:gd name="T2" fmla="*/ 11 w 19"/>
                        <a:gd name="T3" fmla="*/ 0 h 22"/>
                        <a:gd name="T4" fmla="*/ 0 w 19"/>
                        <a:gd name="T5" fmla="*/ 2 h 22"/>
                        <a:gd name="T6" fmla="*/ 0 w 19"/>
                        <a:gd name="T7" fmla="*/ 12 h 22"/>
                        <a:gd name="T8" fmla="*/ 11 w 19"/>
                        <a:gd name="T9" fmla="*/ 9 h 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"/>
                        <a:gd name="T16" fmla="*/ 0 h 22"/>
                        <a:gd name="T17" fmla="*/ 19 w 19"/>
                        <a:gd name="T18" fmla="*/ 22 h 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" h="22">
                          <a:moveTo>
                            <a:pt x="18" y="15"/>
                          </a:moveTo>
                          <a:lnTo>
                            <a:pt x="18" y="0"/>
                          </a:lnTo>
                          <a:lnTo>
                            <a:pt x="0" y="4"/>
                          </a:lnTo>
                          <a:lnTo>
                            <a:pt x="0" y="21"/>
                          </a:lnTo>
                          <a:lnTo>
                            <a:pt x="18" y="15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15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4293" y="2414"/>
                      <a:ext cx="13" cy="14"/>
                    </a:xfrm>
                    <a:custGeom>
                      <a:avLst/>
                      <a:gdLst>
                        <a:gd name="T0" fmla="*/ 5 w 17"/>
                        <a:gd name="T1" fmla="*/ 11 h 17"/>
                        <a:gd name="T2" fmla="*/ 5 w 17"/>
                        <a:gd name="T3" fmla="*/ 7 h 17"/>
                        <a:gd name="T4" fmla="*/ 9 w 17"/>
                        <a:gd name="T5" fmla="*/ 7 h 17"/>
                        <a:gd name="T6" fmla="*/ 9 w 17"/>
                        <a:gd name="T7" fmla="*/ 3 h 17"/>
                        <a:gd name="T8" fmla="*/ 9 w 17"/>
                        <a:gd name="T9" fmla="*/ 0 h 17"/>
                        <a:gd name="T10" fmla="*/ 5 w 17"/>
                        <a:gd name="T11" fmla="*/ 0 h 17"/>
                        <a:gd name="T12" fmla="*/ 0 w 17"/>
                        <a:gd name="T13" fmla="*/ 3 h 17"/>
                        <a:gd name="T14" fmla="*/ 0 w 17"/>
                        <a:gd name="T15" fmla="*/ 7 h 17"/>
                        <a:gd name="T16" fmla="*/ 0 w 17"/>
                        <a:gd name="T17" fmla="*/ 11 h 17"/>
                        <a:gd name="T18" fmla="*/ 5 w 17"/>
                        <a:gd name="T19" fmla="*/ 11 h 1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"/>
                        <a:gd name="T31" fmla="*/ 0 h 17"/>
                        <a:gd name="T32" fmla="*/ 17 w 17"/>
                        <a:gd name="T33" fmla="*/ 17 h 1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" h="17">
                          <a:moveTo>
                            <a:pt x="8" y="16"/>
                          </a:moveTo>
                          <a:lnTo>
                            <a:pt x="8" y="10"/>
                          </a:lnTo>
                          <a:lnTo>
                            <a:pt x="16" y="10"/>
                          </a:lnTo>
                          <a:lnTo>
                            <a:pt x="16" y="5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0" y="5"/>
                          </a:lnTo>
                          <a:lnTo>
                            <a:pt x="0" y="10"/>
                          </a:lnTo>
                          <a:lnTo>
                            <a:pt x="0" y="16"/>
                          </a:lnTo>
                          <a:lnTo>
                            <a:pt x="8" y="1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16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4308" y="2410"/>
                      <a:ext cx="14" cy="14"/>
                    </a:xfrm>
                    <a:custGeom>
                      <a:avLst/>
                      <a:gdLst>
                        <a:gd name="T0" fmla="*/ 6 w 17"/>
                        <a:gd name="T1" fmla="*/ 6 h 17"/>
                        <a:gd name="T2" fmla="*/ 11 w 17"/>
                        <a:gd name="T3" fmla="*/ 6 h 17"/>
                        <a:gd name="T4" fmla="*/ 11 w 17"/>
                        <a:gd name="T5" fmla="*/ 4 h 17"/>
                        <a:gd name="T6" fmla="*/ 11 w 17"/>
                        <a:gd name="T7" fmla="*/ 0 h 17"/>
                        <a:gd name="T8" fmla="*/ 6 w 17"/>
                        <a:gd name="T9" fmla="*/ 0 h 17"/>
                        <a:gd name="T10" fmla="*/ 0 w 17"/>
                        <a:gd name="T11" fmla="*/ 0 h 17"/>
                        <a:gd name="T12" fmla="*/ 0 w 17"/>
                        <a:gd name="T13" fmla="*/ 4 h 17"/>
                        <a:gd name="T14" fmla="*/ 0 w 17"/>
                        <a:gd name="T15" fmla="*/ 6 h 17"/>
                        <a:gd name="T16" fmla="*/ 0 w 17"/>
                        <a:gd name="T17" fmla="*/ 11 h 17"/>
                        <a:gd name="T18" fmla="*/ 6 w 17"/>
                        <a:gd name="T19" fmla="*/ 11 h 17"/>
                        <a:gd name="T20" fmla="*/ 6 w 17"/>
                        <a:gd name="T21" fmla="*/ 6 h 1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7"/>
                        <a:gd name="T34" fmla="*/ 0 h 17"/>
                        <a:gd name="T35" fmla="*/ 17 w 17"/>
                        <a:gd name="T36" fmla="*/ 17 h 1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7" h="17">
                          <a:moveTo>
                            <a:pt x="8" y="9"/>
                          </a:moveTo>
                          <a:lnTo>
                            <a:pt x="16" y="9"/>
                          </a:lnTo>
                          <a:lnTo>
                            <a:pt x="16" y="6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6"/>
                          </a:lnTo>
                          <a:lnTo>
                            <a:pt x="0" y="9"/>
                          </a:lnTo>
                          <a:lnTo>
                            <a:pt x="0" y="16"/>
                          </a:lnTo>
                          <a:lnTo>
                            <a:pt x="8" y="16"/>
                          </a:lnTo>
                          <a:lnTo>
                            <a:pt x="8" y="9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17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4360" y="2364"/>
                      <a:ext cx="14" cy="19"/>
                    </a:xfrm>
                    <a:custGeom>
                      <a:avLst/>
                      <a:gdLst>
                        <a:gd name="T0" fmla="*/ 10 w 18"/>
                        <a:gd name="T1" fmla="*/ 10 h 24"/>
                        <a:gd name="T2" fmla="*/ 10 w 18"/>
                        <a:gd name="T3" fmla="*/ 0 h 24"/>
                        <a:gd name="T4" fmla="*/ 0 w 18"/>
                        <a:gd name="T5" fmla="*/ 4 h 24"/>
                        <a:gd name="T6" fmla="*/ 0 w 18"/>
                        <a:gd name="T7" fmla="*/ 14 h 24"/>
                        <a:gd name="T8" fmla="*/ 10 w 18"/>
                        <a:gd name="T9" fmla="*/ 10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"/>
                        <a:gd name="T16" fmla="*/ 0 h 24"/>
                        <a:gd name="T17" fmla="*/ 18 w 1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" h="24">
                          <a:moveTo>
                            <a:pt x="17" y="17"/>
                          </a:moveTo>
                          <a:lnTo>
                            <a:pt x="17" y="0"/>
                          </a:lnTo>
                          <a:lnTo>
                            <a:pt x="0" y="6"/>
                          </a:lnTo>
                          <a:lnTo>
                            <a:pt x="0" y="23"/>
                          </a:lnTo>
                          <a:lnTo>
                            <a:pt x="17" y="17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18" name="Freeform 306"/>
                    <p:cNvSpPr>
                      <a:spLocks/>
                    </p:cNvSpPr>
                    <p:nvPr/>
                  </p:nvSpPr>
                  <p:spPr bwMode="auto">
                    <a:xfrm>
                      <a:off x="4375" y="2359"/>
                      <a:ext cx="15" cy="19"/>
                    </a:xfrm>
                    <a:custGeom>
                      <a:avLst/>
                      <a:gdLst>
                        <a:gd name="T0" fmla="*/ 11 w 19"/>
                        <a:gd name="T1" fmla="*/ 11 h 24"/>
                        <a:gd name="T2" fmla="*/ 11 w 19"/>
                        <a:gd name="T3" fmla="*/ 0 h 24"/>
                        <a:gd name="T4" fmla="*/ 0 w 19"/>
                        <a:gd name="T5" fmla="*/ 4 h 24"/>
                        <a:gd name="T6" fmla="*/ 0 w 19"/>
                        <a:gd name="T7" fmla="*/ 14 h 24"/>
                        <a:gd name="T8" fmla="*/ 11 w 19"/>
                        <a:gd name="T9" fmla="*/ 11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"/>
                        <a:gd name="T16" fmla="*/ 0 h 24"/>
                        <a:gd name="T17" fmla="*/ 19 w 19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" h="24">
                          <a:moveTo>
                            <a:pt x="18" y="18"/>
                          </a:moveTo>
                          <a:lnTo>
                            <a:pt x="18" y="0"/>
                          </a:lnTo>
                          <a:lnTo>
                            <a:pt x="0" y="6"/>
                          </a:lnTo>
                          <a:lnTo>
                            <a:pt x="0" y="23"/>
                          </a:lnTo>
                          <a:lnTo>
                            <a:pt x="18" y="18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19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4365" y="2372"/>
                      <a:ext cx="13" cy="13"/>
                    </a:xfrm>
                    <a:custGeom>
                      <a:avLst/>
                      <a:gdLst>
                        <a:gd name="T0" fmla="*/ 5 w 17"/>
                        <a:gd name="T1" fmla="*/ 9 h 17"/>
                        <a:gd name="T2" fmla="*/ 9 w 17"/>
                        <a:gd name="T3" fmla="*/ 9 h 17"/>
                        <a:gd name="T4" fmla="*/ 9 w 17"/>
                        <a:gd name="T5" fmla="*/ 5 h 17"/>
                        <a:gd name="T6" fmla="*/ 9 w 17"/>
                        <a:gd name="T7" fmla="*/ 0 h 17"/>
                        <a:gd name="T8" fmla="*/ 5 w 17"/>
                        <a:gd name="T9" fmla="*/ 0 h 17"/>
                        <a:gd name="T10" fmla="*/ 5 w 17"/>
                        <a:gd name="T11" fmla="*/ 5 h 17"/>
                        <a:gd name="T12" fmla="*/ 0 w 17"/>
                        <a:gd name="T13" fmla="*/ 5 h 17"/>
                        <a:gd name="T14" fmla="*/ 0 w 17"/>
                        <a:gd name="T15" fmla="*/ 9 h 17"/>
                        <a:gd name="T16" fmla="*/ 5 w 17"/>
                        <a:gd name="T17" fmla="*/ 9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7"/>
                        <a:gd name="T28" fmla="*/ 0 h 17"/>
                        <a:gd name="T29" fmla="*/ 17 w 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7" h="17">
                          <a:moveTo>
                            <a:pt x="8" y="16"/>
                          </a:moveTo>
                          <a:lnTo>
                            <a:pt x="16" y="16"/>
                          </a:lnTo>
                          <a:lnTo>
                            <a:pt x="16" y="8"/>
                          </a:lnTo>
                          <a:lnTo>
                            <a:pt x="16" y="0"/>
                          </a:lnTo>
                          <a:lnTo>
                            <a:pt x="8" y="0"/>
                          </a:lnTo>
                          <a:lnTo>
                            <a:pt x="8" y="8"/>
                          </a:lnTo>
                          <a:lnTo>
                            <a:pt x="0" y="8"/>
                          </a:lnTo>
                          <a:lnTo>
                            <a:pt x="0" y="16"/>
                          </a:lnTo>
                          <a:lnTo>
                            <a:pt x="8" y="1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20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4380" y="2367"/>
                      <a:ext cx="14" cy="13"/>
                    </a:xfrm>
                    <a:custGeom>
                      <a:avLst/>
                      <a:gdLst>
                        <a:gd name="T0" fmla="*/ 3 w 17"/>
                        <a:gd name="T1" fmla="*/ 9 h 17"/>
                        <a:gd name="T2" fmla="*/ 7 w 17"/>
                        <a:gd name="T3" fmla="*/ 9 h 17"/>
                        <a:gd name="T4" fmla="*/ 7 w 17"/>
                        <a:gd name="T5" fmla="*/ 5 h 17"/>
                        <a:gd name="T6" fmla="*/ 11 w 17"/>
                        <a:gd name="T7" fmla="*/ 5 h 17"/>
                        <a:gd name="T8" fmla="*/ 11 w 17"/>
                        <a:gd name="T9" fmla="*/ 0 h 17"/>
                        <a:gd name="T10" fmla="*/ 7 w 17"/>
                        <a:gd name="T11" fmla="*/ 0 h 17"/>
                        <a:gd name="T12" fmla="*/ 3 w 17"/>
                        <a:gd name="T13" fmla="*/ 0 h 17"/>
                        <a:gd name="T14" fmla="*/ 0 w 17"/>
                        <a:gd name="T15" fmla="*/ 5 h 17"/>
                        <a:gd name="T16" fmla="*/ 0 w 17"/>
                        <a:gd name="T17" fmla="*/ 9 h 17"/>
                        <a:gd name="T18" fmla="*/ 3 w 17"/>
                        <a:gd name="T19" fmla="*/ 9 h 1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"/>
                        <a:gd name="T31" fmla="*/ 0 h 17"/>
                        <a:gd name="T32" fmla="*/ 17 w 17"/>
                        <a:gd name="T33" fmla="*/ 17 h 1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" h="17">
                          <a:moveTo>
                            <a:pt x="5" y="16"/>
                          </a:moveTo>
                          <a:lnTo>
                            <a:pt x="10" y="16"/>
                          </a:lnTo>
                          <a:lnTo>
                            <a:pt x="10" y="8"/>
                          </a:lnTo>
                          <a:lnTo>
                            <a:pt x="16" y="8"/>
                          </a:lnTo>
                          <a:lnTo>
                            <a:pt x="16" y="0"/>
                          </a:lnTo>
                          <a:lnTo>
                            <a:pt x="10" y="0"/>
                          </a:lnTo>
                          <a:lnTo>
                            <a:pt x="5" y="0"/>
                          </a:lnTo>
                          <a:lnTo>
                            <a:pt x="0" y="8"/>
                          </a:lnTo>
                          <a:lnTo>
                            <a:pt x="0" y="16"/>
                          </a:lnTo>
                          <a:lnTo>
                            <a:pt x="5" y="16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321" name="Freeform 309"/>
                    <p:cNvSpPr>
                      <a:spLocks/>
                    </p:cNvSpPr>
                    <p:nvPr/>
                  </p:nvSpPr>
                  <p:spPr bwMode="auto">
                    <a:xfrm>
                      <a:off x="3985" y="2278"/>
                      <a:ext cx="459" cy="264"/>
                    </a:xfrm>
                    <a:custGeom>
                      <a:avLst/>
                      <a:gdLst>
                        <a:gd name="T0" fmla="*/ 366 w 574"/>
                        <a:gd name="T1" fmla="*/ 0 h 330"/>
                        <a:gd name="T2" fmla="*/ 0 w 574"/>
                        <a:gd name="T3" fmla="*/ 119 h 330"/>
                        <a:gd name="T4" fmla="*/ 0 w 574"/>
                        <a:gd name="T5" fmla="*/ 210 h 330"/>
                        <a:gd name="T6" fmla="*/ 0 60000 65536"/>
                        <a:gd name="T7" fmla="*/ 0 60000 65536"/>
                        <a:gd name="T8" fmla="*/ 0 60000 65536"/>
                        <a:gd name="T9" fmla="*/ 0 w 574"/>
                        <a:gd name="T10" fmla="*/ 0 h 330"/>
                        <a:gd name="T11" fmla="*/ 574 w 574"/>
                        <a:gd name="T12" fmla="*/ 330 h 33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74" h="330">
                          <a:moveTo>
                            <a:pt x="573" y="0"/>
                          </a:moveTo>
                          <a:lnTo>
                            <a:pt x="0" y="186"/>
                          </a:lnTo>
                          <a:lnTo>
                            <a:pt x="0" y="329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</p:grpSp>
            </p:grpSp>
          </p:grpSp>
          <p:sp>
            <p:nvSpPr>
              <p:cNvPr id="552" name="Forma libre 551"/>
              <p:cNvSpPr/>
              <p:nvPr/>
            </p:nvSpPr>
            <p:spPr bwMode="auto">
              <a:xfrm>
                <a:off x="3271458" y="5657697"/>
                <a:ext cx="2683565" cy="308141"/>
              </a:xfrm>
              <a:custGeom>
                <a:avLst/>
                <a:gdLst>
                  <a:gd name="connsiteX0" fmla="*/ 0 w 2683565"/>
                  <a:gd name="connsiteY0" fmla="*/ 0 h 308141"/>
                  <a:gd name="connsiteX1" fmla="*/ 1441174 w 2683565"/>
                  <a:gd name="connsiteY1" fmla="*/ 308113 h 308141"/>
                  <a:gd name="connsiteX2" fmla="*/ 2683565 w 2683565"/>
                  <a:gd name="connsiteY2" fmla="*/ 19878 h 30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3565" h="308141">
                    <a:moveTo>
                      <a:pt x="0" y="0"/>
                    </a:moveTo>
                    <a:cubicBezTo>
                      <a:pt x="496956" y="152400"/>
                      <a:pt x="993913" y="304800"/>
                      <a:pt x="1441174" y="308113"/>
                    </a:cubicBezTo>
                    <a:cubicBezTo>
                      <a:pt x="1888435" y="311426"/>
                      <a:pt x="2683565" y="19878"/>
                      <a:pt x="2683565" y="19878"/>
                    </a:cubicBezTo>
                  </a:path>
                </a:pathLst>
              </a:custGeom>
              <a:noFill/>
              <a:ln w="57150" cap="sq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endParaRPr>
              </a:p>
            </p:txBody>
          </p:sp>
          <p:sp>
            <p:nvSpPr>
              <p:cNvPr id="620" name="CuadroTexto 619"/>
              <p:cNvSpPr txBox="1"/>
              <p:nvPr/>
            </p:nvSpPr>
            <p:spPr>
              <a:xfrm flipH="1">
                <a:off x="4224541" y="5968660"/>
                <a:ext cx="869498" cy="255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defTabSz="1200424">
                  <a:defRPr/>
                </a:pPr>
                <a:r>
                  <a:rPr lang="en-GB" sz="900" b="1" dirty="0" smtClean="0">
                    <a:solidFill>
                      <a:srgbClr val="FF0000"/>
                    </a:solidFill>
                    <a:uFillTx/>
                    <a:latin typeface="Trebuchet MS"/>
                    <a:cs typeface="Trebuchet MS"/>
                  </a:rPr>
                  <a:t>GRE tunnel</a:t>
                </a:r>
                <a:endParaRPr lang="en-GB" sz="900" b="1" dirty="0">
                  <a:solidFill>
                    <a:srgbClr val="FF0000"/>
                  </a:solidFill>
                  <a:uFillTx/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628" name="Agrupar 627"/>
            <p:cNvGrpSpPr/>
            <p:nvPr/>
          </p:nvGrpSpPr>
          <p:grpSpPr>
            <a:xfrm>
              <a:off x="6266572" y="3006431"/>
              <a:ext cx="1857317" cy="894512"/>
              <a:chOff x="6266572" y="4446591"/>
              <a:chExt cx="1857317" cy="894512"/>
            </a:xfrm>
          </p:grpSpPr>
          <p:sp>
            <p:nvSpPr>
              <p:cNvPr id="536" name="Rectángulo redondeado 535"/>
              <p:cNvSpPr/>
              <p:nvPr/>
            </p:nvSpPr>
            <p:spPr bwMode="auto">
              <a:xfrm>
                <a:off x="6266572" y="4446591"/>
                <a:ext cx="1850479" cy="849993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  <a:ln w="12700" cap="sq" cmpd="sng" algn="ctr">
                <a:solidFill>
                  <a:schemeClr val="tx1">
                    <a:alpha val="4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endParaRPr>
              </a:p>
            </p:txBody>
          </p:sp>
          <p:sp>
            <p:nvSpPr>
              <p:cNvPr id="537" name="CuadroTexto 536"/>
              <p:cNvSpPr txBox="1"/>
              <p:nvPr/>
            </p:nvSpPr>
            <p:spPr>
              <a:xfrm>
                <a:off x="7186988" y="5102709"/>
                <a:ext cx="936901" cy="238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 smtClean="0">
                    <a:solidFill>
                      <a:srgbClr val="FF0000"/>
                    </a:solidFill>
                  </a:rPr>
                  <a:t>Virtual Network</a:t>
                </a:r>
                <a:endParaRPr lang="en-GB" sz="8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38" name="Conector recto 537"/>
              <p:cNvCxnSpPr/>
              <p:nvPr/>
            </p:nvCxnSpPr>
            <p:spPr bwMode="auto">
              <a:xfrm>
                <a:off x="6753691" y="5100886"/>
                <a:ext cx="1161697" cy="0"/>
              </a:xfrm>
              <a:prstGeom prst="line">
                <a:avLst/>
              </a:prstGeom>
              <a:solidFill>
                <a:schemeClr val="accent1"/>
              </a:solidFill>
              <a:ln w="76200" cap="sq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539" name="Conector recto 538"/>
              <p:cNvCxnSpPr/>
              <p:nvPr/>
            </p:nvCxnSpPr>
            <p:spPr bwMode="auto">
              <a:xfrm flipH="1">
                <a:off x="7702494" y="4608754"/>
                <a:ext cx="1" cy="502030"/>
              </a:xfrm>
              <a:prstGeom prst="line">
                <a:avLst/>
              </a:prstGeom>
              <a:solidFill>
                <a:schemeClr val="accent1"/>
              </a:solidFill>
              <a:ln w="28575" cap="sq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541" name="Elipse 540"/>
              <p:cNvSpPr/>
              <p:nvPr/>
            </p:nvSpPr>
            <p:spPr>
              <a:xfrm>
                <a:off x="7516359" y="4530055"/>
                <a:ext cx="411051" cy="26339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57799" marR="57799" indent="0" algn="l" defTabSz="1295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+mj-lt"/>
                    <a:ea typeface="Times New Roman"/>
                    <a:cs typeface="Times New Roman"/>
                    <a:sym typeface="Times New Roman"/>
                  </a:rPr>
                  <a:t>h2</a:t>
                </a:r>
                <a:endParaRPr kumimoji="0" lang="en-GB" sz="11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542" name="Conector recto 541"/>
              <p:cNvCxnSpPr/>
              <p:nvPr/>
            </p:nvCxnSpPr>
            <p:spPr bwMode="auto">
              <a:xfrm>
                <a:off x="6874893" y="4681910"/>
                <a:ext cx="29578" cy="404637"/>
              </a:xfrm>
              <a:prstGeom prst="line">
                <a:avLst/>
              </a:prstGeom>
              <a:solidFill>
                <a:schemeClr val="accent1"/>
              </a:solidFill>
              <a:ln w="28575" cap="sq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544" name="Elipse 543"/>
              <p:cNvSpPr/>
              <p:nvPr/>
            </p:nvSpPr>
            <p:spPr>
              <a:xfrm>
                <a:off x="6334830" y="4584130"/>
                <a:ext cx="277152" cy="237842"/>
              </a:xfrm>
              <a:prstGeom prst="ellipse">
                <a:avLst/>
              </a:prstGeom>
              <a:solidFill>
                <a:srgbClr val="FFFF00"/>
              </a:solidFill>
              <a:ln w="12700" cap="flat">
                <a:solidFill>
                  <a:schemeClr val="tx1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57799" marR="57799" indent="0" algn="ctr" defTabSz="1295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6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+mj-lt"/>
                    <a:ea typeface="Times New Roman"/>
                    <a:cs typeface="Times New Roman"/>
                    <a:sym typeface="Times New Roman"/>
                  </a:rPr>
                  <a:t>Router</a:t>
                </a:r>
              </a:p>
            </p:txBody>
          </p:sp>
          <p:sp>
            <p:nvSpPr>
              <p:cNvPr id="545" name="Elipse 544"/>
              <p:cNvSpPr/>
              <p:nvPr/>
            </p:nvSpPr>
            <p:spPr>
              <a:xfrm>
                <a:off x="6354779" y="4764596"/>
                <a:ext cx="271411" cy="165422"/>
              </a:xfrm>
              <a:prstGeom prst="ellipse">
                <a:avLst/>
              </a:prstGeom>
              <a:solidFill>
                <a:srgbClr val="DDDDFF"/>
              </a:solidFill>
              <a:ln w="12700" cap="flat">
                <a:solidFill>
                  <a:schemeClr val="tx1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57799" marR="57799" indent="0" algn="ctr" defTabSz="1295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6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+mj-lt"/>
                    <a:ea typeface="Times New Roman"/>
                    <a:cs typeface="Times New Roman"/>
                    <a:sym typeface="Times New Roman"/>
                  </a:rPr>
                  <a:t>NAT</a:t>
                </a:r>
                <a:endParaRPr kumimoji="0" lang="en-GB" sz="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6" name="Elipse 545"/>
              <p:cNvSpPr/>
              <p:nvPr/>
            </p:nvSpPr>
            <p:spPr>
              <a:xfrm>
                <a:off x="6558793" y="4478511"/>
                <a:ext cx="370334" cy="23829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57799" marR="57799" indent="0" algn="ctr" defTabSz="1295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700" b="1" i="0" u="none" strike="noStrike" cap="none" spc="0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+mj-lt"/>
                    <a:ea typeface="Times New Roman"/>
                    <a:cs typeface="Times New Roman"/>
                    <a:sym typeface="Times New Roman"/>
                  </a:rPr>
                  <a:t>WOaaS</a:t>
                </a:r>
                <a:endParaRPr kumimoji="0" lang="en-GB" sz="7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543" name="Conector recto 542"/>
            <p:cNvCxnSpPr/>
            <p:nvPr/>
          </p:nvCxnSpPr>
          <p:spPr bwMode="auto">
            <a:xfrm flipH="1">
              <a:off x="5969066" y="3465633"/>
              <a:ext cx="425460" cy="747699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625" name="Agrupar 624"/>
            <p:cNvGrpSpPr/>
            <p:nvPr/>
          </p:nvGrpSpPr>
          <p:grpSpPr>
            <a:xfrm>
              <a:off x="1126963" y="2990729"/>
              <a:ext cx="1850479" cy="894512"/>
              <a:chOff x="1126963" y="4430889"/>
              <a:chExt cx="1850479" cy="894512"/>
            </a:xfrm>
          </p:grpSpPr>
          <p:sp>
            <p:nvSpPr>
              <p:cNvPr id="152" name="Rectángulo redondeado 151"/>
              <p:cNvSpPr/>
              <p:nvPr/>
            </p:nvSpPr>
            <p:spPr bwMode="auto">
              <a:xfrm flipH="1">
                <a:off x="1126963" y="4430889"/>
                <a:ext cx="1850479" cy="849993"/>
              </a:xfrm>
              <a:prstGeom prst="roundRect">
                <a:avLst/>
              </a:prstGeom>
              <a:solidFill>
                <a:schemeClr val="bg1">
                  <a:alpha val="87000"/>
                </a:schemeClr>
              </a:solidFill>
              <a:ln w="12700" cap="sq" cmpd="sng" algn="ctr">
                <a:solidFill>
                  <a:schemeClr val="tx1">
                    <a:alpha val="4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ritannic Bold" pitchFamily="34" charset="0"/>
                </a:endParaRPr>
              </a:p>
            </p:txBody>
          </p:sp>
          <p:sp>
            <p:nvSpPr>
              <p:cNvPr id="154" name="CuadroTexto 153"/>
              <p:cNvSpPr txBox="1"/>
              <p:nvPr/>
            </p:nvSpPr>
            <p:spPr>
              <a:xfrm flipH="1">
                <a:off x="1126964" y="5087007"/>
                <a:ext cx="936901" cy="238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 smtClean="0">
                    <a:solidFill>
                      <a:srgbClr val="FF0000"/>
                    </a:solidFill>
                  </a:rPr>
                  <a:t>Virtual Network</a:t>
                </a:r>
                <a:endParaRPr lang="en-GB" sz="8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6" name="Conector recto 155"/>
              <p:cNvCxnSpPr/>
              <p:nvPr/>
            </p:nvCxnSpPr>
            <p:spPr bwMode="auto">
              <a:xfrm flipH="1">
                <a:off x="1328626" y="5085184"/>
                <a:ext cx="1161697" cy="0"/>
              </a:xfrm>
              <a:prstGeom prst="line">
                <a:avLst/>
              </a:prstGeom>
              <a:solidFill>
                <a:schemeClr val="accent1"/>
              </a:solidFill>
              <a:ln w="76200" cap="sq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61" name="Conector recto 160"/>
              <p:cNvCxnSpPr/>
              <p:nvPr/>
            </p:nvCxnSpPr>
            <p:spPr bwMode="auto">
              <a:xfrm>
                <a:off x="1541519" y="4593052"/>
                <a:ext cx="1" cy="502030"/>
              </a:xfrm>
              <a:prstGeom prst="line">
                <a:avLst/>
              </a:prstGeom>
              <a:solidFill>
                <a:schemeClr val="accent1"/>
              </a:solidFill>
              <a:ln w="28575" cap="sq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42" name="Elipse 141"/>
              <p:cNvSpPr/>
              <p:nvPr/>
            </p:nvSpPr>
            <p:spPr>
              <a:xfrm flipH="1">
                <a:off x="1335888" y="4514353"/>
                <a:ext cx="411051" cy="26339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solidFill>
                  <a:schemeClr val="tx1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57799" marR="57799" indent="0" algn="l" defTabSz="1295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+mj-lt"/>
                    <a:ea typeface="Times New Roman"/>
                    <a:cs typeface="Times New Roman"/>
                    <a:sym typeface="Times New Roman"/>
                  </a:rPr>
                  <a:t>h1</a:t>
                </a:r>
                <a:endParaRPr kumimoji="0" lang="en-GB" sz="11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34" name="Conector recto 133"/>
              <p:cNvCxnSpPr>
                <a:stCxn id="133" idx="5"/>
              </p:cNvCxnSpPr>
              <p:nvPr/>
            </p:nvCxnSpPr>
            <p:spPr bwMode="auto">
              <a:xfrm flipH="1">
                <a:off x="2339543" y="4666208"/>
                <a:ext cx="29578" cy="404637"/>
              </a:xfrm>
              <a:prstGeom prst="line">
                <a:avLst/>
              </a:prstGeom>
              <a:solidFill>
                <a:schemeClr val="accent1"/>
              </a:solidFill>
              <a:ln w="28575" cap="sq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36" name="Elipse 135"/>
              <p:cNvSpPr/>
              <p:nvPr/>
            </p:nvSpPr>
            <p:spPr>
              <a:xfrm flipH="1">
                <a:off x="2632032" y="4568428"/>
                <a:ext cx="277152" cy="237842"/>
              </a:xfrm>
              <a:prstGeom prst="ellipse">
                <a:avLst/>
              </a:prstGeom>
              <a:solidFill>
                <a:srgbClr val="FFFF00"/>
              </a:solidFill>
              <a:ln w="12700" cap="flat">
                <a:solidFill>
                  <a:schemeClr val="tx1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57799" marR="57799" indent="0" algn="ctr" defTabSz="1295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6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+mj-lt"/>
                    <a:ea typeface="Times New Roman"/>
                    <a:cs typeface="Times New Roman"/>
                    <a:sym typeface="Times New Roman"/>
                  </a:rPr>
                  <a:t>Router</a:t>
                </a:r>
              </a:p>
            </p:txBody>
          </p:sp>
          <p:sp>
            <p:nvSpPr>
              <p:cNvPr id="137" name="Elipse 136"/>
              <p:cNvSpPr/>
              <p:nvPr/>
            </p:nvSpPr>
            <p:spPr>
              <a:xfrm flipH="1">
                <a:off x="2617824" y="4748894"/>
                <a:ext cx="271411" cy="165422"/>
              </a:xfrm>
              <a:prstGeom prst="ellipse">
                <a:avLst/>
              </a:prstGeom>
              <a:solidFill>
                <a:srgbClr val="DDDDFF"/>
              </a:solidFill>
              <a:ln w="12700" cap="flat">
                <a:solidFill>
                  <a:schemeClr val="tx1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57799" marR="57799" indent="0" algn="ctr" defTabSz="1295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6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+mj-lt"/>
                    <a:ea typeface="Times New Roman"/>
                    <a:cs typeface="Times New Roman"/>
                    <a:sym typeface="Times New Roman"/>
                  </a:rPr>
                  <a:t>NAT</a:t>
                </a:r>
                <a:endParaRPr kumimoji="0" lang="en-GB" sz="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3" name="Elipse 132"/>
              <p:cNvSpPr/>
              <p:nvPr/>
            </p:nvSpPr>
            <p:spPr>
              <a:xfrm flipH="1">
                <a:off x="2314887" y="4462809"/>
                <a:ext cx="370334" cy="23829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57799" marR="57799" indent="0" algn="ctr" defTabSz="1295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700" b="1" i="0" u="none" strike="noStrike" cap="none" spc="0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+mj-lt"/>
                    <a:ea typeface="Times New Roman"/>
                    <a:cs typeface="Times New Roman"/>
                    <a:sym typeface="Times New Roman"/>
                  </a:rPr>
                  <a:t>WOaaS</a:t>
                </a:r>
                <a:endParaRPr kumimoji="0" lang="en-GB" sz="7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j-lt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35" name="Conector recto 134"/>
            <p:cNvCxnSpPr>
              <a:stCxn id="137" idx="3"/>
              <a:endCxn id="552" idx="0"/>
            </p:cNvCxnSpPr>
            <p:nvPr/>
          </p:nvCxnSpPr>
          <p:spPr bwMode="auto">
            <a:xfrm>
              <a:off x="2849488" y="3449931"/>
              <a:ext cx="421970" cy="767606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3" name="Agrupar 12"/>
          <p:cNvGrpSpPr/>
          <p:nvPr/>
        </p:nvGrpSpPr>
        <p:grpSpPr>
          <a:xfrm>
            <a:off x="526548" y="4725144"/>
            <a:ext cx="8200888" cy="1397964"/>
            <a:chOff x="526548" y="5057663"/>
            <a:chExt cx="8200888" cy="139796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93984" y="5057663"/>
              <a:ext cx="1397964" cy="1397964"/>
            </a:xfrm>
            <a:prstGeom prst="rect">
              <a:avLst/>
            </a:prstGeom>
          </p:spPr>
        </p:pic>
        <p:cxnSp>
          <p:nvCxnSpPr>
            <p:cNvPr id="196" name="11 Conector recto"/>
            <p:cNvCxnSpPr/>
            <p:nvPr/>
          </p:nvCxnSpPr>
          <p:spPr>
            <a:xfrm>
              <a:off x="2617824" y="5704427"/>
              <a:ext cx="1776786" cy="5824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7" name="11 Conector recto"/>
            <p:cNvCxnSpPr/>
            <p:nvPr/>
          </p:nvCxnSpPr>
          <p:spPr>
            <a:xfrm flipH="1" flipV="1">
              <a:off x="4669818" y="5720344"/>
              <a:ext cx="2013019" cy="12912"/>
            </a:xfrm>
            <a:prstGeom prst="line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grpSp>
          <p:nvGrpSpPr>
            <p:cNvPr id="198" name="Group 247"/>
            <p:cNvGrpSpPr>
              <a:grpSpLocks/>
            </p:cNvGrpSpPr>
            <p:nvPr/>
          </p:nvGrpSpPr>
          <p:grpSpPr bwMode="auto">
            <a:xfrm flipH="1">
              <a:off x="3893090" y="5454733"/>
              <a:ext cx="1485288" cy="557045"/>
              <a:chOff x="3554" y="2183"/>
              <a:chExt cx="892" cy="363"/>
            </a:xfrm>
          </p:grpSpPr>
          <p:sp>
            <p:nvSpPr>
              <p:cNvPr id="199" name="Freeform 248"/>
              <p:cNvSpPr>
                <a:spLocks/>
              </p:cNvSpPr>
              <p:nvPr/>
            </p:nvSpPr>
            <p:spPr bwMode="auto">
              <a:xfrm>
                <a:off x="3556" y="2183"/>
                <a:ext cx="888" cy="245"/>
              </a:xfrm>
              <a:custGeom>
                <a:avLst/>
                <a:gdLst>
                  <a:gd name="T0" fmla="*/ 710 w 1110"/>
                  <a:gd name="T1" fmla="*/ 76 h 306"/>
                  <a:gd name="T2" fmla="*/ 343 w 1110"/>
                  <a:gd name="T3" fmla="*/ 195 h 306"/>
                  <a:gd name="T4" fmla="*/ 0 w 1110"/>
                  <a:gd name="T5" fmla="*/ 119 h 306"/>
                  <a:gd name="T6" fmla="*/ 368 w 1110"/>
                  <a:gd name="T7" fmla="*/ 0 h 306"/>
                  <a:gd name="T8" fmla="*/ 710 w 1110"/>
                  <a:gd name="T9" fmla="*/ 76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0"/>
                  <a:gd name="T16" fmla="*/ 0 h 306"/>
                  <a:gd name="T17" fmla="*/ 1110 w 1110"/>
                  <a:gd name="T18" fmla="*/ 306 h 3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0" h="306">
                    <a:moveTo>
                      <a:pt x="1109" y="119"/>
                    </a:moveTo>
                    <a:lnTo>
                      <a:pt x="536" y="305"/>
                    </a:lnTo>
                    <a:lnTo>
                      <a:pt x="0" y="186"/>
                    </a:lnTo>
                    <a:lnTo>
                      <a:pt x="575" y="0"/>
                    </a:lnTo>
                    <a:lnTo>
                      <a:pt x="1109" y="119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08694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dirty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0" name="Freeform 249"/>
              <p:cNvSpPr>
                <a:spLocks/>
              </p:cNvSpPr>
              <p:nvPr/>
            </p:nvSpPr>
            <p:spPr bwMode="auto">
              <a:xfrm>
                <a:off x="3554" y="2334"/>
                <a:ext cx="430" cy="210"/>
              </a:xfrm>
              <a:custGeom>
                <a:avLst/>
                <a:gdLst>
                  <a:gd name="T0" fmla="*/ 344 w 537"/>
                  <a:gd name="T1" fmla="*/ 76 h 263"/>
                  <a:gd name="T2" fmla="*/ 344 w 537"/>
                  <a:gd name="T3" fmla="*/ 167 h 263"/>
                  <a:gd name="T4" fmla="*/ 0 w 537"/>
                  <a:gd name="T5" fmla="*/ 92 h 263"/>
                  <a:gd name="T6" fmla="*/ 0 w 537"/>
                  <a:gd name="T7" fmla="*/ 0 h 263"/>
                  <a:gd name="T8" fmla="*/ 344 w 537"/>
                  <a:gd name="T9" fmla="*/ 76 h 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263"/>
                  <a:gd name="T17" fmla="*/ 537 w 537"/>
                  <a:gd name="T18" fmla="*/ 263 h 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263">
                    <a:moveTo>
                      <a:pt x="536" y="119"/>
                    </a:moveTo>
                    <a:lnTo>
                      <a:pt x="536" y="262"/>
                    </a:lnTo>
                    <a:lnTo>
                      <a:pt x="0" y="144"/>
                    </a:lnTo>
                    <a:lnTo>
                      <a:pt x="0" y="0"/>
                    </a:lnTo>
                    <a:lnTo>
                      <a:pt x="536" y="119"/>
                    </a:lnTo>
                  </a:path>
                </a:pathLst>
              </a:custGeom>
              <a:solidFill>
                <a:srgbClr val="008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dirty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201" name="Group 250"/>
              <p:cNvGrpSpPr>
                <a:grpSpLocks/>
              </p:cNvGrpSpPr>
              <p:nvPr/>
            </p:nvGrpSpPr>
            <p:grpSpPr bwMode="auto">
              <a:xfrm>
                <a:off x="3987" y="2282"/>
                <a:ext cx="459" cy="264"/>
                <a:chOff x="3985" y="2278"/>
                <a:chExt cx="459" cy="264"/>
              </a:xfrm>
            </p:grpSpPr>
            <p:sp>
              <p:nvSpPr>
                <p:cNvPr id="202" name="Freeform 251"/>
                <p:cNvSpPr>
                  <a:spLocks/>
                </p:cNvSpPr>
                <p:nvPr/>
              </p:nvSpPr>
              <p:spPr bwMode="auto">
                <a:xfrm>
                  <a:off x="3985" y="2278"/>
                  <a:ext cx="459" cy="264"/>
                </a:xfrm>
                <a:custGeom>
                  <a:avLst/>
                  <a:gdLst>
                    <a:gd name="T0" fmla="*/ 366 w 574"/>
                    <a:gd name="T1" fmla="*/ 91 h 330"/>
                    <a:gd name="T2" fmla="*/ 366 w 574"/>
                    <a:gd name="T3" fmla="*/ 0 h 330"/>
                    <a:gd name="T4" fmla="*/ 0 w 574"/>
                    <a:gd name="T5" fmla="*/ 119 h 330"/>
                    <a:gd name="T6" fmla="*/ 0 w 574"/>
                    <a:gd name="T7" fmla="*/ 210 h 330"/>
                    <a:gd name="T8" fmla="*/ 366 w 574"/>
                    <a:gd name="T9" fmla="*/ 91 h 3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4"/>
                    <a:gd name="T16" fmla="*/ 0 h 330"/>
                    <a:gd name="T17" fmla="*/ 574 w 574"/>
                    <a:gd name="T18" fmla="*/ 330 h 3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4" h="330">
                      <a:moveTo>
                        <a:pt x="573" y="142"/>
                      </a:moveTo>
                      <a:lnTo>
                        <a:pt x="573" y="0"/>
                      </a:lnTo>
                      <a:lnTo>
                        <a:pt x="0" y="186"/>
                      </a:lnTo>
                      <a:lnTo>
                        <a:pt x="0" y="329"/>
                      </a:lnTo>
                      <a:lnTo>
                        <a:pt x="573" y="142"/>
                      </a:lnTo>
                    </a:path>
                  </a:pathLst>
                </a:custGeom>
                <a:solidFill>
                  <a:srgbClr val="0086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3" name="Freeform 252"/>
                <p:cNvSpPr>
                  <a:spLocks/>
                </p:cNvSpPr>
                <p:nvPr/>
              </p:nvSpPr>
              <p:spPr bwMode="auto">
                <a:xfrm>
                  <a:off x="4418" y="2370"/>
                  <a:ext cx="14" cy="14"/>
                </a:xfrm>
                <a:custGeom>
                  <a:avLst/>
                  <a:gdLst>
                    <a:gd name="T0" fmla="*/ 4 w 17"/>
                    <a:gd name="T1" fmla="*/ 9 h 17"/>
                    <a:gd name="T2" fmla="*/ 7 w 17"/>
                    <a:gd name="T3" fmla="*/ 9 h 17"/>
                    <a:gd name="T4" fmla="*/ 7 w 17"/>
                    <a:gd name="T5" fmla="*/ 7 h 17"/>
                    <a:gd name="T6" fmla="*/ 9 w 17"/>
                    <a:gd name="T7" fmla="*/ 7 h 17"/>
                    <a:gd name="T8" fmla="*/ 9 w 17"/>
                    <a:gd name="T9" fmla="*/ 6 h 17"/>
                    <a:gd name="T10" fmla="*/ 11 w 17"/>
                    <a:gd name="T11" fmla="*/ 6 h 17"/>
                    <a:gd name="T12" fmla="*/ 11 w 17"/>
                    <a:gd name="T13" fmla="*/ 2 h 17"/>
                    <a:gd name="T14" fmla="*/ 11 w 17"/>
                    <a:gd name="T15" fmla="*/ 2 h 17"/>
                    <a:gd name="T16" fmla="*/ 11 w 17"/>
                    <a:gd name="T17" fmla="*/ 0 h 17"/>
                    <a:gd name="T18" fmla="*/ 9 w 17"/>
                    <a:gd name="T19" fmla="*/ 0 h 17"/>
                    <a:gd name="T20" fmla="*/ 4 w 17"/>
                    <a:gd name="T21" fmla="*/ 2 h 17"/>
                    <a:gd name="T22" fmla="*/ 6 w 17"/>
                    <a:gd name="T23" fmla="*/ 2 h 17"/>
                    <a:gd name="T24" fmla="*/ 2 w 17"/>
                    <a:gd name="T25" fmla="*/ 2 h 17"/>
                    <a:gd name="T26" fmla="*/ 0 w 17"/>
                    <a:gd name="T27" fmla="*/ 2 h 17"/>
                    <a:gd name="T28" fmla="*/ 0 w 17"/>
                    <a:gd name="T29" fmla="*/ 5 h 17"/>
                    <a:gd name="T30" fmla="*/ 0 w 17"/>
                    <a:gd name="T31" fmla="*/ 6 h 17"/>
                    <a:gd name="T32" fmla="*/ 2 w 17"/>
                    <a:gd name="T33" fmla="*/ 9 h 17"/>
                    <a:gd name="T34" fmla="*/ 2 w 17"/>
                    <a:gd name="T35" fmla="*/ 11 h 17"/>
                    <a:gd name="T36" fmla="*/ 2 w 17"/>
                    <a:gd name="T37" fmla="*/ 11 h 17"/>
                    <a:gd name="T38" fmla="*/ 4 w 17"/>
                    <a:gd name="T39" fmla="*/ 11 h 17"/>
                    <a:gd name="T40" fmla="*/ 6 w 17"/>
                    <a:gd name="T41" fmla="*/ 9 h 17"/>
                    <a:gd name="T42" fmla="*/ 4 w 17"/>
                    <a:gd name="T43" fmla="*/ 9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6" y="13"/>
                      </a:moveTo>
                      <a:lnTo>
                        <a:pt x="11" y="13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3" y="9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3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6"/>
                      </a:lnTo>
                      <a:lnTo>
                        <a:pt x="9" y="13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4" name="Freeform 253"/>
                <p:cNvSpPr>
                  <a:spLocks/>
                </p:cNvSpPr>
                <p:nvPr/>
              </p:nvSpPr>
              <p:spPr bwMode="auto">
                <a:xfrm>
                  <a:off x="4095" y="2400"/>
                  <a:ext cx="16" cy="23"/>
                </a:xfrm>
                <a:custGeom>
                  <a:avLst/>
                  <a:gdLst>
                    <a:gd name="T0" fmla="*/ 5 w 20"/>
                    <a:gd name="T1" fmla="*/ 4 h 28"/>
                    <a:gd name="T2" fmla="*/ 5 w 20"/>
                    <a:gd name="T3" fmla="*/ 2 h 28"/>
                    <a:gd name="T4" fmla="*/ 8 w 20"/>
                    <a:gd name="T5" fmla="*/ 10 h 28"/>
                    <a:gd name="T6" fmla="*/ 4 w 20"/>
                    <a:gd name="T7" fmla="*/ 10 h 28"/>
                    <a:gd name="T8" fmla="*/ 5 w 20"/>
                    <a:gd name="T9" fmla="*/ 4 h 28"/>
                    <a:gd name="T10" fmla="*/ 4 w 20"/>
                    <a:gd name="T11" fmla="*/ 17 h 28"/>
                    <a:gd name="T12" fmla="*/ 4 w 20"/>
                    <a:gd name="T13" fmla="*/ 16 h 28"/>
                    <a:gd name="T14" fmla="*/ 2 w 20"/>
                    <a:gd name="T15" fmla="*/ 17 h 28"/>
                    <a:gd name="T16" fmla="*/ 2 w 20"/>
                    <a:gd name="T17" fmla="*/ 10 h 28"/>
                    <a:gd name="T18" fmla="*/ 8 w 20"/>
                    <a:gd name="T19" fmla="*/ 10 h 28"/>
                    <a:gd name="T20" fmla="*/ 8 w 20"/>
                    <a:gd name="T21" fmla="*/ 14 h 28"/>
                    <a:gd name="T22" fmla="*/ 8 w 20"/>
                    <a:gd name="T23" fmla="*/ 14 h 28"/>
                    <a:gd name="T24" fmla="*/ 12 w 20"/>
                    <a:gd name="T25" fmla="*/ 13 h 28"/>
                    <a:gd name="T26" fmla="*/ 11 w 20"/>
                    <a:gd name="T27" fmla="*/ 13 h 28"/>
                    <a:gd name="T28" fmla="*/ 6 w 20"/>
                    <a:gd name="T29" fmla="*/ 0 h 28"/>
                    <a:gd name="T30" fmla="*/ 5 w 20"/>
                    <a:gd name="T31" fmla="*/ 2 h 28"/>
                    <a:gd name="T32" fmla="*/ 2 w 20"/>
                    <a:gd name="T33" fmla="*/ 17 h 28"/>
                    <a:gd name="T34" fmla="*/ 0 w 20"/>
                    <a:gd name="T35" fmla="*/ 17 h 28"/>
                    <a:gd name="T36" fmla="*/ 0 w 20"/>
                    <a:gd name="T37" fmla="*/ 18 h 28"/>
                    <a:gd name="T38" fmla="*/ 4 w 20"/>
                    <a:gd name="T39" fmla="*/ 17 h 28"/>
                    <a:gd name="T40" fmla="*/ 5 w 20"/>
                    <a:gd name="T41" fmla="*/ 4 h 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0"/>
                    <a:gd name="T64" fmla="*/ 0 h 28"/>
                    <a:gd name="T65" fmla="*/ 20 w 20"/>
                    <a:gd name="T66" fmla="*/ 28 h 2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0" h="28">
                      <a:moveTo>
                        <a:pt x="8" y="6"/>
                      </a:moveTo>
                      <a:lnTo>
                        <a:pt x="8" y="4"/>
                      </a:lnTo>
                      <a:lnTo>
                        <a:pt x="12" y="14"/>
                      </a:lnTo>
                      <a:lnTo>
                        <a:pt x="6" y="15"/>
                      </a:lnTo>
                      <a:lnTo>
                        <a:pt x="8" y="6"/>
                      </a:lnTo>
                      <a:lnTo>
                        <a:pt x="6" y="25"/>
                      </a:lnTo>
                      <a:lnTo>
                        <a:pt x="6" y="23"/>
                      </a:lnTo>
                      <a:lnTo>
                        <a:pt x="2" y="25"/>
                      </a:lnTo>
                      <a:lnTo>
                        <a:pt x="4" y="15"/>
                      </a:lnTo>
                      <a:lnTo>
                        <a:pt x="12" y="14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9" y="19"/>
                      </a:lnTo>
                      <a:lnTo>
                        <a:pt x="17" y="19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6" y="25"/>
                      </a:lnTo>
                      <a:lnTo>
                        <a:pt x="8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5" name="Freeform 254"/>
                <p:cNvSpPr>
                  <a:spLocks/>
                </p:cNvSpPr>
                <p:nvPr/>
              </p:nvSpPr>
              <p:spPr bwMode="auto">
                <a:xfrm>
                  <a:off x="4109" y="2396"/>
                  <a:ext cx="13" cy="19"/>
                </a:xfrm>
                <a:custGeom>
                  <a:avLst/>
                  <a:gdLst>
                    <a:gd name="T0" fmla="*/ 9 w 17"/>
                    <a:gd name="T1" fmla="*/ 4 h 24"/>
                    <a:gd name="T2" fmla="*/ 8 w 17"/>
                    <a:gd name="T3" fmla="*/ 5 h 24"/>
                    <a:gd name="T4" fmla="*/ 8 w 17"/>
                    <a:gd name="T5" fmla="*/ 4 h 24"/>
                    <a:gd name="T6" fmla="*/ 8 w 17"/>
                    <a:gd name="T7" fmla="*/ 2 h 24"/>
                    <a:gd name="T8" fmla="*/ 7 w 17"/>
                    <a:gd name="T9" fmla="*/ 2 h 24"/>
                    <a:gd name="T10" fmla="*/ 6 w 17"/>
                    <a:gd name="T11" fmla="*/ 2 h 24"/>
                    <a:gd name="T12" fmla="*/ 5 w 17"/>
                    <a:gd name="T13" fmla="*/ 2 h 24"/>
                    <a:gd name="T14" fmla="*/ 5 w 17"/>
                    <a:gd name="T15" fmla="*/ 2 h 24"/>
                    <a:gd name="T16" fmla="*/ 4 w 17"/>
                    <a:gd name="T17" fmla="*/ 2 h 24"/>
                    <a:gd name="T18" fmla="*/ 4 w 17"/>
                    <a:gd name="T19" fmla="*/ 4 h 24"/>
                    <a:gd name="T20" fmla="*/ 2 w 17"/>
                    <a:gd name="T21" fmla="*/ 5 h 24"/>
                    <a:gd name="T22" fmla="*/ 2 w 17"/>
                    <a:gd name="T23" fmla="*/ 6 h 24"/>
                    <a:gd name="T24" fmla="*/ 2 w 17"/>
                    <a:gd name="T25" fmla="*/ 8 h 24"/>
                    <a:gd name="T26" fmla="*/ 2 w 17"/>
                    <a:gd name="T27" fmla="*/ 9 h 24"/>
                    <a:gd name="T28" fmla="*/ 2 w 17"/>
                    <a:gd name="T29" fmla="*/ 11 h 24"/>
                    <a:gd name="T30" fmla="*/ 2 w 17"/>
                    <a:gd name="T31" fmla="*/ 13 h 24"/>
                    <a:gd name="T32" fmla="*/ 2 w 17"/>
                    <a:gd name="T33" fmla="*/ 13 h 24"/>
                    <a:gd name="T34" fmla="*/ 4 w 17"/>
                    <a:gd name="T35" fmla="*/ 13 h 24"/>
                    <a:gd name="T36" fmla="*/ 4 w 17"/>
                    <a:gd name="T37" fmla="*/ 14 h 24"/>
                    <a:gd name="T38" fmla="*/ 5 w 17"/>
                    <a:gd name="T39" fmla="*/ 14 h 24"/>
                    <a:gd name="T40" fmla="*/ 6 w 17"/>
                    <a:gd name="T41" fmla="*/ 14 h 24"/>
                    <a:gd name="T42" fmla="*/ 7 w 17"/>
                    <a:gd name="T43" fmla="*/ 13 h 24"/>
                    <a:gd name="T44" fmla="*/ 7 w 17"/>
                    <a:gd name="T45" fmla="*/ 13 h 24"/>
                    <a:gd name="T46" fmla="*/ 8 w 17"/>
                    <a:gd name="T47" fmla="*/ 13 h 24"/>
                    <a:gd name="T48" fmla="*/ 8 w 17"/>
                    <a:gd name="T49" fmla="*/ 11 h 24"/>
                    <a:gd name="T50" fmla="*/ 8 w 17"/>
                    <a:gd name="T51" fmla="*/ 10 h 24"/>
                    <a:gd name="T52" fmla="*/ 8 w 17"/>
                    <a:gd name="T53" fmla="*/ 9 h 24"/>
                    <a:gd name="T54" fmla="*/ 9 w 17"/>
                    <a:gd name="T55" fmla="*/ 9 h 24"/>
                    <a:gd name="T56" fmla="*/ 9 w 17"/>
                    <a:gd name="T57" fmla="*/ 13 h 24"/>
                    <a:gd name="T58" fmla="*/ 8 w 17"/>
                    <a:gd name="T59" fmla="*/ 13 h 24"/>
                    <a:gd name="T60" fmla="*/ 7 w 17"/>
                    <a:gd name="T61" fmla="*/ 14 h 24"/>
                    <a:gd name="T62" fmla="*/ 6 w 17"/>
                    <a:gd name="T63" fmla="*/ 14 h 24"/>
                    <a:gd name="T64" fmla="*/ 5 w 17"/>
                    <a:gd name="T65" fmla="*/ 14 h 24"/>
                    <a:gd name="T66" fmla="*/ 4 w 17"/>
                    <a:gd name="T67" fmla="*/ 14 h 24"/>
                    <a:gd name="T68" fmla="*/ 2 w 17"/>
                    <a:gd name="T69" fmla="*/ 14 h 24"/>
                    <a:gd name="T70" fmla="*/ 2 w 17"/>
                    <a:gd name="T71" fmla="*/ 14 h 24"/>
                    <a:gd name="T72" fmla="*/ 2 w 17"/>
                    <a:gd name="T73" fmla="*/ 13 h 24"/>
                    <a:gd name="T74" fmla="*/ 0 w 17"/>
                    <a:gd name="T75" fmla="*/ 13 h 24"/>
                    <a:gd name="T76" fmla="*/ 0 w 17"/>
                    <a:gd name="T77" fmla="*/ 11 h 24"/>
                    <a:gd name="T78" fmla="*/ 0 w 17"/>
                    <a:gd name="T79" fmla="*/ 10 h 24"/>
                    <a:gd name="T80" fmla="*/ 0 w 17"/>
                    <a:gd name="T81" fmla="*/ 9 h 24"/>
                    <a:gd name="T82" fmla="*/ 0 w 17"/>
                    <a:gd name="T83" fmla="*/ 6 h 24"/>
                    <a:gd name="T84" fmla="*/ 2 w 17"/>
                    <a:gd name="T85" fmla="*/ 5 h 24"/>
                    <a:gd name="T86" fmla="*/ 2 w 17"/>
                    <a:gd name="T87" fmla="*/ 4 h 24"/>
                    <a:gd name="T88" fmla="*/ 2 w 17"/>
                    <a:gd name="T89" fmla="*/ 2 h 24"/>
                    <a:gd name="T90" fmla="*/ 4 w 17"/>
                    <a:gd name="T91" fmla="*/ 2 h 24"/>
                    <a:gd name="T92" fmla="*/ 5 w 17"/>
                    <a:gd name="T93" fmla="*/ 2 h 24"/>
                    <a:gd name="T94" fmla="*/ 6 w 17"/>
                    <a:gd name="T95" fmla="*/ 2 h 24"/>
                    <a:gd name="T96" fmla="*/ 6 w 17"/>
                    <a:gd name="T97" fmla="*/ 0 h 24"/>
                    <a:gd name="T98" fmla="*/ 7 w 17"/>
                    <a:gd name="T99" fmla="*/ 0 h 24"/>
                    <a:gd name="T100" fmla="*/ 8 w 17"/>
                    <a:gd name="T101" fmla="*/ 0 h 24"/>
                    <a:gd name="T102" fmla="*/ 9 w 17"/>
                    <a:gd name="T103" fmla="*/ 0 h 24"/>
                    <a:gd name="T104" fmla="*/ 9 w 17"/>
                    <a:gd name="T105" fmla="*/ 4 h 2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7"/>
                    <a:gd name="T160" fmla="*/ 0 h 24"/>
                    <a:gd name="T161" fmla="*/ 17 w 17"/>
                    <a:gd name="T162" fmla="*/ 24 h 2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7" h="24">
                      <a:moveTo>
                        <a:pt x="16" y="6"/>
                      </a:move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4" y="18"/>
                      </a:lnTo>
                      <a:lnTo>
                        <a:pt x="4" y="20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2" y="21"/>
                      </a:lnTo>
                      <a:lnTo>
                        <a:pt x="12" y="20"/>
                      </a:lnTo>
                      <a:lnTo>
                        <a:pt x="14" y="20"/>
                      </a:lnTo>
                      <a:lnTo>
                        <a:pt x="14" y="18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16" y="21"/>
                      </a:lnTo>
                      <a:lnTo>
                        <a:pt x="14" y="21"/>
                      </a:lnTo>
                      <a:lnTo>
                        <a:pt x="12" y="23"/>
                      </a:lnTo>
                      <a:lnTo>
                        <a:pt x="10" y="23"/>
                      </a:lnTo>
                      <a:lnTo>
                        <a:pt x="8" y="23"/>
                      </a:lnTo>
                      <a:lnTo>
                        <a:pt x="6" y="23"/>
                      </a:lnTo>
                      <a:lnTo>
                        <a:pt x="4" y="23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6" name="Freeform 255"/>
                <p:cNvSpPr>
                  <a:spLocks/>
                </p:cNvSpPr>
                <p:nvPr/>
              </p:nvSpPr>
              <p:spPr bwMode="auto">
                <a:xfrm>
                  <a:off x="4122" y="2392"/>
                  <a:ext cx="14" cy="21"/>
                </a:xfrm>
                <a:custGeom>
                  <a:avLst/>
                  <a:gdLst>
                    <a:gd name="T0" fmla="*/ 0 w 18"/>
                    <a:gd name="T1" fmla="*/ 16 h 27"/>
                    <a:gd name="T2" fmla="*/ 2 w 18"/>
                    <a:gd name="T3" fmla="*/ 15 h 27"/>
                    <a:gd name="T4" fmla="*/ 2 w 18"/>
                    <a:gd name="T5" fmla="*/ 3 h 27"/>
                    <a:gd name="T6" fmla="*/ 0 w 18"/>
                    <a:gd name="T7" fmla="*/ 3 h 27"/>
                    <a:gd name="T8" fmla="*/ 9 w 18"/>
                    <a:gd name="T9" fmla="*/ 0 h 27"/>
                    <a:gd name="T10" fmla="*/ 9 w 18"/>
                    <a:gd name="T11" fmla="*/ 4 h 27"/>
                    <a:gd name="T12" fmla="*/ 9 w 18"/>
                    <a:gd name="T13" fmla="*/ 3 h 27"/>
                    <a:gd name="T14" fmla="*/ 8 w 18"/>
                    <a:gd name="T15" fmla="*/ 2 h 27"/>
                    <a:gd name="T16" fmla="*/ 8 w 18"/>
                    <a:gd name="T17" fmla="*/ 2 h 27"/>
                    <a:gd name="T18" fmla="*/ 7 w 18"/>
                    <a:gd name="T19" fmla="*/ 2 h 27"/>
                    <a:gd name="T20" fmla="*/ 3 w 18"/>
                    <a:gd name="T21" fmla="*/ 2 h 27"/>
                    <a:gd name="T22" fmla="*/ 3 w 18"/>
                    <a:gd name="T23" fmla="*/ 8 h 27"/>
                    <a:gd name="T24" fmla="*/ 4 w 18"/>
                    <a:gd name="T25" fmla="*/ 8 h 27"/>
                    <a:gd name="T26" fmla="*/ 4 w 18"/>
                    <a:gd name="T27" fmla="*/ 7 h 27"/>
                    <a:gd name="T28" fmla="*/ 5 w 18"/>
                    <a:gd name="T29" fmla="*/ 7 h 27"/>
                    <a:gd name="T30" fmla="*/ 5 w 18"/>
                    <a:gd name="T31" fmla="*/ 5 h 27"/>
                    <a:gd name="T32" fmla="*/ 7 w 18"/>
                    <a:gd name="T33" fmla="*/ 5 h 27"/>
                    <a:gd name="T34" fmla="*/ 7 w 18"/>
                    <a:gd name="T35" fmla="*/ 4 h 27"/>
                    <a:gd name="T36" fmla="*/ 7 w 18"/>
                    <a:gd name="T37" fmla="*/ 10 h 27"/>
                    <a:gd name="T38" fmla="*/ 7 w 18"/>
                    <a:gd name="T39" fmla="*/ 9 h 27"/>
                    <a:gd name="T40" fmla="*/ 5 w 18"/>
                    <a:gd name="T41" fmla="*/ 9 h 27"/>
                    <a:gd name="T42" fmla="*/ 5 w 18"/>
                    <a:gd name="T43" fmla="*/ 8 h 27"/>
                    <a:gd name="T44" fmla="*/ 4 w 18"/>
                    <a:gd name="T45" fmla="*/ 8 h 27"/>
                    <a:gd name="T46" fmla="*/ 3 w 18"/>
                    <a:gd name="T47" fmla="*/ 8 h 27"/>
                    <a:gd name="T48" fmla="*/ 3 w 18"/>
                    <a:gd name="T49" fmla="*/ 15 h 27"/>
                    <a:gd name="T50" fmla="*/ 7 w 18"/>
                    <a:gd name="T51" fmla="*/ 14 h 27"/>
                    <a:gd name="T52" fmla="*/ 7 w 18"/>
                    <a:gd name="T53" fmla="*/ 12 h 27"/>
                    <a:gd name="T54" fmla="*/ 8 w 18"/>
                    <a:gd name="T55" fmla="*/ 12 h 27"/>
                    <a:gd name="T56" fmla="*/ 8 w 18"/>
                    <a:gd name="T57" fmla="*/ 12 h 27"/>
                    <a:gd name="T58" fmla="*/ 9 w 18"/>
                    <a:gd name="T59" fmla="*/ 10 h 27"/>
                    <a:gd name="T60" fmla="*/ 9 w 18"/>
                    <a:gd name="T61" fmla="*/ 9 h 27"/>
                    <a:gd name="T62" fmla="*/ 9 w 18"/>
                    <a:gd name="T63" fmla="*/ 8 h 27"/>
                    <a:gd name="T64" fmla="*/ 10 w 18"/>
                    <a:gd name="T65" fmla="*/ 8 h 27"/>
                    <a:gd name="T66" fmla="*/ 10 w 18"/>
                    <a:gd name="T67" fmla="*/ 12 h 27"/>
                    <a:gd name="T68" fmla="*/ 0 w 18"/>
                    <a:gd name="T69" fmla="*/ 16 h 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"/>
                    <a:gd name="T106" fmla="*/ 0 h 27"/>
                    <a:gd name="T107" fmla="*/ 18 w 18"/>
                    <a:gd name="T108" fmla="*/ 27 h 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" h="27">
                      <a:moveTo>
                        <a:pt x="0" y="26"/>
                      </a:moveTo>
                      <a:lnTo>
                        <a:pt x="2" y="2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15" y="5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5" y="4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9" y="9"/>
                      </a:lnTo>
                      <a:lnTo>
                        <a:pt x="11" y="9"/>
                      </a:lnTo>
                      <a:lnTo>
                        <a:pt x="11" y="7"/>
                      </a:lnTo>
                      <a:lnTo>
                        <a:pt x="11" y="17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9" y="13"/>
                      </a:lnTo>
                      <a:lnTo>
                        <a:pt x="7" y="13"/>
                      </a:lnTo>
                      <a:lnTo>
                        <a:pt x="5" y="13"/>
                      </a:lnTo>
                      <a:lnTo>
                        <a:pt x="5" y="25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3" y="19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3"/>
                      </a:lnTo>
                      <a:lnTo>
                        <a:pt x="17" y="13"/>
                      </a:lnTo>
                      <a:lnTo>
                        <a:pt x="17" y="21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7" name="Freeform 256"/>
                <p:cNvSpPr>
                  <a:spLocks/>
                </p:cNvSpPr>
                <p:nvPr/>
              </p:nvSpPr>
              <p:spPr bwMode="auto">
                <a:xfrm>
                  <a:off x="4135" y="2393"/>
                  <a:ext cx="14" cy="16"/>
                </a:xfrm>
                <a:custGeom>
                  <a:avLst/>
                  <a:gdLst>
                    <a:gd name="T0" fmla="*/ 2 w 17"/>
                    <a:gd name="T1" fmla="*/ 7 h 20"/>
                    <a:gd name="T2" fmla="*/ 2 w 17"/>
                    <a:gd name="T3" fmla="*/ 8 h 20"/>
                    <a:gd name="T4" fmla="*/ 2 w 17"/>
                    <a:gd name="T5" fmla="*/ 10 h 20"/>
                    <a:gd name="T6" fmla="*/ 3 w 17"/>
                    <a:gd name="T7" fmla="*/ 11 h 20"/>
                    <a:gd name="T8" fmla="*/ 6 w 17"/>
                    <a:gd name="T9" fmla="*/ 11 h 20"/>
                    <a:gd name="T10" fmla="*/ 7 w 17"/>
                    <a:gd name="T11" fmla="*/ 11 h 20"/>
                    <a:gd name="T12" fmla="*/ 7 w 17"/>
                    <a:gd name="T13" fmla="*/ 10 h 20"/>
                    <a:gd name="T14" fmla="*/ 9 w 17"/>
                    <a:gd name="T15" fmla="*/ 10 h 20"/>
                    <a:gd name="T16" fmla="*/ 9 w 17"/>
                    <a:gd name="T17" fmla="*/ 8 h 20"/>
                    <a:gd name="T18" fmla="*/ 9 w 17"/>
                    <a:gd name="T19" fmla="*/ 7 h 20"/>
                    <a:gd name="T20" fmla="*/ 7 w 17"/>
                    <a:gd name="T21" fmla="*/ 7 h 20"/>
                    <a:gd name="T22" fmla="*/ 6 w 17"/>
                    <a:gd name="T23" fmla="*/ 7 h 20"/>
                    <a:gd name="T24" fmla="*/ 3 w 17"/>
                    <a:gd name="T25" fmla="*/ 7 h 20"/>
                    <a:gd name="T26" fmla="*/ 2 w 17"/>
                    <a:gd name="T27" fmla="*/ 6 h 20"/>
                    <a:gd name="T28" fmla="*/ 0 w 17"/>
                    <a:gd name="T29" fmla="*/ 5 h 20"/>
                    <a:gd name="T30" fmla="*/ 0 w 17"/>
                    <a:gd name="T31" fmla="*/ 3 h 20"/>
                    <a:gd name="T32" fmla="*/ 2 w 17"/>
                    <a:gd name="T33" fmla="*/ 3 h 20"/>
                    <a:gd name="T34" fmla="*/ 2 w 17"/>
                    <a:gd name="T35" fmla="*/ 2 h 20"/>
                    <a:gd name="T36" fmla="*/ 3 w 17"/>
                    <a:gd name="T37" fmla="*/ 2 h 20"/>
                    <a:gd name="T38" fmla="*/ 6 w 17"/>
                    <a:gd name="T39" fmla="*/ 2 h 20"/>
                    <a:gd name="T40" fmla="*/ 6 w 17"/>
                    <a:gd name="T41" fmla="*/ 0 h 20"/>
                    <a:gd name="T42" fmla="*/ 7 w 17"/>
                    <a:gd name="T43" fmla="*/ 0 h 20"/>
                    <a:gd name="T44" fmla="*/ 9 w 17"/>
                    <a:gd name="T45" fmla="*/ 0 h 20"/>
                    <a:gd name="T46" fmla="*/ 11 w 17"/>
                    <a:gd name="T47" fmla="*/ 0 h 20"/>
                    <a:gd name="T48" fmla="*/ 11 w 17"/>
                    <a:gd name="T49" fmla="*/ 3 h 20"/>
                    <a:gd name="T50" fmla="*/ 9 w 17"/>
                    <a:gd name="T51" fmla="*/ 3 h 20"/>
                    <a:gd name="T52" fmla="*/ 9 w 17"/>
                    <a:gd name="T53" fmla="*/ 2 h 20"/>
                    <a:gd name="T54" fmla="*/ 9 w 17"/>
                    <a:gd name="T55" fmla="*/ 2 h 20"/>
                    <a:gd name="T56" fmla="*/ 7 w 17"/>
                    <a:gd name="T57" fmla="*/ 2 h 20"/>
                    <a:gd name="T58" fmla="*/ 6 w 17"/>
                    <a:gd name="T59" fmla="*/ 2 h 20"/>
                    <a:gd name="T60" fmla="*/ 3 w 17"/>
                    <a:gd name="T61" fmla="*/ 2 h 20"/>
                    <a:gd name="T62" fmla="*/ 3 w 17"/>
                    <a:gd name="T63" fmla="*/ 2 h 20"/>
                    <a:gd name="T64" fmla="*/ 2 w 17"/>
                    <a:gd name="T65" fmla="*/ 3 h 20"/>
                    <a:gd name="T66" fmla="*/ 3 w 17"/>
                    <a:gd name="T67" fmla="*/ 3 h 20"/>
                    <a:gd name="T68" fmla="*/ 3 w 17"/>
                    <a:gd name="T69" fmla="*/ 5 h 20"/>
                    <a:gd name="T70" fmla="*/ 6 w 17"/>
                    <a:gd name="T71" fmla="*/ 5 h 20"/>
                    <a:gd name="T72" fmla="*/ 7 w 17"/>
                    <a:gd name="T73" fmla="*/ 5 h 20"/>
                    <a:gd name="T74" fmla="*/ 9 w 17"/>
                    <a:gd name="T75" fmla="*/ 5 h 20"/>
                    <a:gd name="T76" fmla="*/ 11 w 17"/>
                    <a:gd name="T77" fmla="*/ 5 h 20"/>
                    <a:gd name="T78" fmla="*/ 11 w 17"/>
                    <a:gd name="T79" fmla="*/ 6 h 20"/>
                    <a:gd name="T80" fmla="*/ 11 w 17"/>
                    <a:gd name="T81" fmla="*/ 7 h 20"/>
                    <a:gd name="T82" fmla="*/ 11 w 17"/>
                    <a:gd name="T83" fmla="*/ 8 h 20"/>
                    <a:gd name="T84" fmla="*/ 9 w 17"/>
                    <a:gd name="T85" fmla="*/ 10 h 20"/>
                    <a:gd name="T86" fmla="*/ 7 w 17"/>
                    <a:gd name="T87" fmla="*/ 11 h 20"/>
                    <a:gd name="T88" fmla="*/ 6 w 17"/>
                    <a:gd name="T89" fmla="*/ 11 h 20"/>
                    <a:gd name="T90" fmla="*/ 3 w 17"/>
                    <a:gd name="T91" fmla="*/ 11 h 20"/>
                    <a:gd name="T92" fmla="*/ 3 w 17"/>
                    <a:gd name="T93" fmla="*/ 12 h 20"/>
                    <a:gd name="T94" fmla="*/ 2 w 17"/>
                    <a:gd name="T95" fmla="*/ 12 h 20"/>
                    <a:gd name="T96" fmla="*/ 2 w 17"/>
                    <a:gd name="T97" fmla="*/ 11 h 20"/>
                    <a:gd name="T98" fmla="*/ 0 w 17"/>
                    <a:gd name="T99" fmla="*/ 11 h 20"/>
                    <a:gd name="T100" fmla="*/ 0 w 17"/>
                    <a:gd name="T101" fmla="*/ 8 h 20"/>
                    <a:gd name="T102" fmla="*/ 2 w 17"/>
                    <a:gd name="T103" fmla="*/ 7 h 2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"/>
                    <a:gd name="T157" fmla="*/ 0 h 20"/>
                    <a:gd name="T158" fmla="*/ 17 w 17"/>
                    <a:gd name="T159" fmla="*/ 20 h 2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" h="20">
                      <a:moveTo>
                        <a:pt x="2" y="11"/>
                      </a:move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1" y="17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8" y="11"/>
                      </a:lnTo>
                      <a:lnTo>
                        <a:pt x="5" y="11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8" y="7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3" y="15"/>
                      </a:lnTo>
                      <a:lnTo>
                        <a:pt x="11" y="17"/>
                      </a:lnTo>
                      <a:lnTo>
                        <a:pt x="8" y="17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8" name="Freeform 257"/>
                <p:cNvSpPr>
                  <a:spLocks/>
                </p:cNvSpPr>
                <p:nvPr/>
              </p:nvSpPr>
              <p:spPr bwMode="auto">
                <a:xfrm>
                  <a:off x="4144" y="2387"/>
                  <a:ext cx="19" cy="17"/>
                </a:xfrm>
                <a:custGeom>
                  <a:avLst/>
                  <a:gdLst>
                    <a:gd name="T0" fmla="*/ 0 w 24"/>
                    <a:gd name="T1" fmla="*/ 5 h 22"/>
                    <a:gd name="T2" fmla="*/ 4 w 24"/>
                    <a:gd name="T3" fmla="*/ 4 h 22"/>
                    <a:gd name="T4" fmla="*/ 2 w 24"/>
                    <a:gd name="T5" fmla="*/ 4 h 22"/>
                    <a:gd name="T6" fmla="*/ 6 w 24"/>
                    <a:gd name="T7" fmla="*/ 10 h 22"/>
                    <a:gd name="T8" fmla="*/ 8 w 24"/>
                    <a:gd name="T9" fmla="*/ 6 h 22"/>
                    <a:gd name="T10" fmla="*/ 6 w 24"/>
                    <a:gd name="T11" fmla="*/ 4 h 22"/>
                    <a:gd name="T12" fmla="*/ 5 w 24"/>
                    <a:gd name="T13" fmla="*/ 4 h 22"/>
                    <a:gd name="T14" fmla="*/ 10 w 24"/>
                    <a:gd name="T15" fmla="*/ 2 h 22"/>
                    <a:gd name="T16" fmla="*/ 10 w 24"/>
                    <a:gd name="T17" fmla="*/ 2 h 22"/>
                    <a:gd name="T18" fmla="*/ 9 w 24"/>
                    <a:gd name="T19" fmla="*/ 2 h 22"/>
                    <a:gd name="T20" fmla="*/ 11 w 24"/>
                    <a:gd name="T21" fmla="*/ 9 h 22"/>
                    <a:gd name="T22" fmla="*/ 13 w 24"/>
                    <a:gd name="T23" fmla="*/ 2 h 22"/>
                    <a:gd name="T24" fmla="*/ 12 w 24"/>
                    <a:gd name="T25" fmla="*/ 2 h 22"/>
                    <a:gd name="T26" fmla="*/ 14 w 24"/>
                    <a:gd name="T27" fmla="*/ 0 h 22"/>
                    <a:gd name="T28" fmla="*/ 13 w 24"/>
                    <a:gd name="T29" fmla="*/ 0 h 22"/>
                    <a:gd name="T30" fmla="*/ 11 w 24"/>
                    <a:gd name="T31" fmla="*/ 10 h 22"/>
                    <a:gd name="T32" fmla="*/ 10 w 24"/>
                    <a:gd name="T33" fmla="*/ 12 h 22"/>
                    <a:gd name="T34" fmla="*/ 8 w 24"/>
                    <a:gd name="T35" fmla="*/ 6 h 22"/>
                    <a:gd name="T36" fmla="*/ 5 w 24"/>
                    <a:gd name="T37" fmla="*/ 12 h 22"/>
                    <a:gd name="T38" fmla="*/ 2 w 24"/>
                    <a:gd name="T39" fmla="*/ 5 h 22"/>
                    <a:gd name="T40" fmla="*/ 0 w 24"/>
                    <a:gd name="T41" fmla="*/ 5 h 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4"/>
                    <a:gd name="T64" fmla="*/ 0 h 22"/>
                    <a:gd name="T65" fmla="*/ 24 w 24"/>
                    <a:gd name="T66" fmla="*/ 22 h 2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4" h="22">
                      <a:moveTo>
                        <a:pt x="0" y="8"/>
                      </a:move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10" y="17"/>
                      </a:lnTo>
                      <a:lnTo>
                        <a:pt x="12" y="10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16" y="2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8" y="15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8" y="17"/>
                      </a:lnTo>
                      <a:lnTo>
                        <a:pt x="16" y="19"/>
                      </a:lnTo>
                      <a:lnTo>
                        <a:pt x="12" y="10"/>
                      </a:lnTo>
                      <a:lnTo>
                        <a:pt x="8" y="21"/>
                      </a:lnTo>
                      <a:lnTo>
                        <a:pt x="2" y="8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9" name="Freeform 258"/>
                <p:cNvSpPr>
                  <a:spLocks/>
                </p:cNvSpPr>
                <p:nvPr/>
              </p:nvSpPr>
              <p:spPr bwMode="auto">
                <a:xfrm>
                  <a:off x="4162" y="2382"/>
                  <a:ext cx="14" cy="18"/>
                </a:xfrm>
                <a:custGeom>
                  <a:avLst/>
                  <a:gdLst>
                    <a:gd name="T0" fmla="*/ 0 w 17"/>
                    <a:gd name="T1" fmla="*/ 2 h 22"/>
                    <a:gd name="T2" fmla="*/ 0 w 17"/>
                    <a:gd name="T3" fmla="*/ 2 h 22"/>
                    <a:gd name="T4" fmla="*/ 3 w 17"/>
                    <a:gd name="T5" fmla="*/ 2 h 22"/>
                    <a:gd name="T6" fmla="*/ 7 w 17"/>
                    <a:gd name="T7" fmla="*/ 2 h 22"/>
                    <a:gd name="T8" fmla="*/ 7 w 17"/>
                    <a:gd name="T9" fmla="*/ 0 h 22"/>
                    <a:gd name="T10" fmla="*/ 3 w 17"/>
                    <a:gd name="T11" fmla="*/ 0 h 22"/>
                    <a:gd name="T12" fmla="*/ 0 w 17"/>
                    <a:gd name="T13" fmla="*/ 0 h 22"/>
                    <a:gd name="T14" fmla="*/ 0 w 17"/>
                    <a:gd name="T15" fmla="*/ 2 h 22"/>
                    <a:gd name="T16" fmla="*/ 7 w 17"/>
                    <a:gd name="T17" fmla="*/ 2 h 22"/>
                    <a:gd name="T18" fmla="*/ 0 w 17"/>
                    <a:gd name="T19" fmla="*/ 4 h 22"/>
                    <a:gd name="T20" fmla="*/ 0 w 17"/>
                    <a:gd name="T21" fmla="*/ 14 h 22"/>
                    <a:gd name="T22" fmla="*/ 11 w 17"/>
                    <a:gd name="T23" fmla="*/ 13 h 22"/>
                    <a:gd name="T24" fmla="*/ 7 w 17"/>
                    <a:gd name="T25" fmla="*/ 13 h 22"/>
                    <a:gd name="T26" fmla="*/ 7 w 17"/>
                    <a:gd name="T27" fmla="*/ 2 h 22"/>
                    <a:gd name="T28" fmla="*/ 0 w 17"/>
                    <a:gd name="T29" fmla="*/ 2 h 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22"/>
                    <a:gd name="T47" fmla="*/ 17 w 17"/>
                    <a:gd name="T48" fmla="*/ 22 h 2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22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0" y="4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6" y="19"/>
                      </a:lnTo>
                      <a:lnTo>
                        <a:pt x="10" y="19"/>
                      </a:lnTo>
                      <a:lnTo>
                        <a:pt x="10" y="4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0" name="Freeform 259"/>
                <p:cNvSpPr>
                  <a:spLocks/>
                </p:cNvSpPr>
                <p:nvPr/>
              </p:nvSpPr>
              <p:spPr bwMode="auto">
                <a:xfrm>
                  <a:off x="4167" y="2380"/>
                  <a:ext cx="14" cy="18"/>
                </a:xfrm>
                <a:custGeom>
                  <a:avLst/>
                  <a:gdLst>
                    <a:gd name="T0" fmla="*/ 0 w 17"/>
                    <a:gd name="T1" fmla="*/ 4 h 22"/>
                    <a:gd name="T2" fmla="*/ 2 w 17"/>
                    <a:gd name="T3" fmla="*/ 4 h 22"/>
                    <a:gd name="T4" fmla="*/ 2 w 17"/>
                    <a:gd name="T5" fmla="*/ 2 h 22"/>
                    <a:gd name="T6" fmla="*/ 6 w 17"/>
                    <a:gd name="T7" fmla="*/ 0 h 22"/>
                    <a:gd name="T8" fmla="*/ 6 w 17"/>
                    <a:gd name="T9" fmla="*/ 2 h 22"/>
                    <a:gd name="T10" fmla="*/ 8 w 17"/>
                    <a:gd name="T11" fmla="*/ 2 h 22"/>
                    <a:gd name="T12" fmla="*/ 6 w 17"/>
                    <a:gd name="T13" fmla="*/ 2 h 22"/>
                    <a:gd name="T14" fmla="*/ 6 w 17"/>
                    <a:gd name="T15" fmla="*/ 12 h 22"/>
                    <a:gd name="T16" fmla="*/ 6 w 17"/>
                    <a:gd name="T17" fmla="*/ 13 h 22"/>
                    <a:gd name="T18" fmla="*/ 8 w 17"/>
                    <a:gd name="T19" fmla="*/ 13 h 22"/>
                    <a:gd name="T20" fmla="*/ 8 w 17"/>
                    <a:gd name="T21" fmla="*/ 12 h 22"/>
                    <a:gd name="T22" fmla="*/ 11 w 17"/>
                    <a:gd name="T23" fmla="*/ 11 h 22"/>
                    <a:gd name="T24" fmla="*/ 11 w 17"/>
                    <a:gd name="T25" fmla="*/ 8 h 22"/>
                    <a:gd name="T26" fmla="*/ 11 w 17"/>
                    <a:gd name="T27" fmla="*/ 11 h 22"/>
                    <a:gd name="T28" fmla="*/ 11 w 17"/>
                    <a:gd name="T29" fmla="*/ 12 h 22"/>
                    <a:gd name="T30" fmla="*/ 8 w 17"/>
                    <a:gd name="T31" fmla="*/ 13 h 22"/>
                    <a:gd name="T32" fmla="*/ 6 w 17"/>
                    <a:gd name="T33" fmla="*/ 13 h 22"/>
                    <a:gd name="T34" fmla="*/ 6 w 17"/>
                    <a:gd name="T35" fmla="*/ 14 h 22"/>
                    <a:gd name="T36" fmla="*/ 4 w 17"/>
                    <a:gd name="T37" fmla="*/ 14 h 22"/>
                    <a:gd name="T38" fmla="*/ 4 w 17"/>
                    <a:gd name="T39" fmla="*/ 13 h 22"/>
                    <a:gd name="T40" fmla="*/ 2 w 17"/>
                    <a:gd name="T41" fmla="*/ 13 h 22"/>
                    <a:gd name="T42" fmla="*/ 2 w 17"/>
                    <a:gd name="T43" fmla="*/ 12 h 22"/>
                    <a:gd name="T44" fmla="*/ 2 w 17"/>
                    <a:gd name="T45" fmla="*/ 4 h 22"/>
                    <a:gd name="T46" fmla="*/ 0 w 17"/>
                    <a:gd name="T47" fmla="*/ 4 h 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"/>
                    <a:gd name="T73" fmla="*/ 0 h 22"/>
                    <a:gd name="T74" fmla="*/ 17 w 17"/>
                    <a:gd name="T75" fmla="*/ 22 h 2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" h="22">
                      <a:moveTo>
                        <a:pt x="0" y="6"/>
                      </a:moveTo>
                      <a:lnTo>
                        <a:pt x="3" y="6"/>
                      </a:lnTo>
                      <a:lnTo>
                        <a:pt x="3" y="2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12" y="4"/>
                      </a:lnTo>
                      <a:lnTo>
                        <a:pt x="9" y="4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6" y="16"/>
                      </a:lnTo>
                      <a:lnTo>
                        <a:pt x="16" y="12"/>
                      </a:lnTo>
                      <a:lnTo>
                        <a:pt x="16" y="16"/>
                      </a:lnTo>
                      <a:lnTo>
                        <a:pt x="16" y="18"/>
                      </a:lnTo>
                      <a:lnTo>
                        <a:pt x="12" y="19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6" y="21"/>
                      </a:lnTo>
                      <a:lnTo>
                        <a:pt x="6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1" name="Freeform 260"/>
                <p:cNvSpPr>
                  <a:spLocks/>
                </p:cNvSpPr>
                <p:nvPr/>
              </p:nvSpPr>
              <p:spPr bwMode="auto">
                <a:xfrm>
                  <a:off x="4175" y="2380"/>
                  <a:ext cx="14" cy="16"/>
                </a:xfrm>
                <a:custGeom>
                  <a:avLst/>
                  <a:gdLst>
                    <a:gd name="T0" fmla="*/ 11 w 17"/>
                    <a:gd name="T1" fmla="*/ 4 h 19"/>
                    <a:gd name="T2" fmla="*/ 9 w 17"/>
                    <a:gd name="T3" fmla="*/ 3 h 19"/>
                    <a:gd name="T4" fmla="*/ 9 w 17"/>
                    <a:gd name="T5" fmla="*/ 2 h 19"/>
                    <a:gd name="T6" fmla="*/ 9 w 17"/>
                    <a:gd name="T7" fmla="*/ 0 h 19"/>
                    <a:gd name="T8" fmla="*/ 7 w 17"/>
                    <a:gd name="T9" fmla="*/ 0 h 19"/>
                    <a:gd name="T10" fmla="*/ 5 w 17"/>
                    <a:gd name="T11" fmla="*/ 0 h 19"/>
                    <a:gd name="T12" fmla="*/ 5 w 17"/>
                    <a:gd name="T13" fmla="*/ 2 h 19"/>
                    <a:gd name="T14" fmla="*/ 2 w 17"/>
                    <a:gd name="T15" fmla="*/ 3 h 19"/>
                    <a:gd name="T16" fmla="*/ 2 w 17"/>
                    <a:gd name="T17" fmla="*/ 4 h 19"/>
                    <a:gd name="T18" fmla="*/ 2 w 17"/>
                    <a:gd name="T19" fmla="*/ 6 h 19"/>
                    <a:gd name="T20" fmla="*/ 2 w 17"/>
                    <a:gd name="T21" fmla="*/ 7 h 19"/>
                    <a:gd name="T22" fmla="*/ 2 w 17"/>
                    <a:gd name="T23" fmla="*/ 8 h 19"/>
                    <a:gd name="T24" fmla="*/ 2 w 17"/>
                    <a:gd name="T25" fmla="*/ 10 h 19"/>
                    <a:gd name="T26" fmla="*/ 2 w 17"/>
                    <a:gd name="T27" fmla="*/ 11 h 19"/>
                    <a:gd name="T28" fmla="*/ 5 w 17"/>
                    <a:gd name="T29" fmla="*/ 11 h 19"/>
                    <a:gd name="T30" fmla="*/ 7 w 17"/>
                    <a:gd name="T31" fmla="*/ 11 h 19"/>
                    <a:gd name="T32" fmla="*/ 9 w 17"/>
                    <a:gd name="T33" fmla="*/ 11 h 19"/>
                    <a:gd name="T34" fmla="*/ 9 w 17"/>
                    <a:gd name="T35" fmla="*/ 10 h 19"/>
                    <a:gd name="T36" fmla="*/ 11 w 17"/>
                    <a:gd name="T37" fmla="*/ 8 h 19"/>
                    <a:gd name="T38" fmla="*/ 11 w 17"/>
                    <a:gd name="T39" fmla="*/ 7 h 19"/>
                    <a:gd name="T40" fmla="*/ 11 w 17"/>
                    <a:gd name="T41" fmla="*/ 6 h 19"/>
                    <a:gd name="T42" fmla="*/ 11 w 17"/>
                    <a:gd name="T43" fmla="*/ 7 h 19"/>
                    <a:gd name="T44" fmla="*/ 11 w 17"/>
                    <a:gd name="T45" fmla="*/ 8 h 19"/>
                    <a:gd name="T46" fmla="*/ 11 w 17"/>
                    <a:gd name="T47" fmla="*/ 10 h 19"/>
                    <a:gd name="T48" fmla="*/ 9 w 17"/>
                    <a:gd name="T49" fmla="*/ 11 h 19"/>
                    <a:gd name="T50" fmla="*/ 7 w 17"/>
                    <a:gd name="T51" fmla="*/ 11 h 19"/>
                    <a:gd name="T52" fmla="*/ 7 w 17"/>
                    <a:gd name="T53" fmla="*/ 13 h 19"/>
                    <a:gd name="T54" fmla="*/ 5 w 17"/>
                    <a:gd name="T55" fmla="*/ 13 h 19"/>
                    <a:gd name="T56" fmla="*/ 2 w 17"/>
                    <a:gd name="T57" fmla="*/ 13 h 19"/>
                    <a:gd name="T58" fmla="*/ 2 w 17"/>
                    <a:gd name="T59" fmla="*/ 11 h 19"/>
                    <a:gd name="T60" fmla="*/ 0 w 17"/>
                    <a:gd name="T61" fmla="*/ 10 h 19"/>
                    <a:gd name="T62" fmla="*/ 0 w 17"/>
                    <a:gd name="T63" fmla="*/ 8 h 19"/>
                    <a:gd name="T64" fmla="*/ 0 w 17"/>
                    <a:gd name="T65" fmla="*/ 7 h 19"/>
                    <a:gd name="T66" fmla="*/ 0 w 17"/>
                    <a:gd name="T67" fmla="*/ 6 h 19"/>
                    <a:gd name="T68" fmla="*/ 2 w 17"/>
                    <a:gd name="T69" fmla="*/ 4 h 19"/>
                    <a:gd name="T70" fmla="*/ 2 w 17"/>
                    <a:gd name="T71" fmla="*/ 3 h 19"/>
                    <a:gd name="T72" fmla="*/ 2 w 17"/>
                    <a:gd name="T73" fmla="*/ 2 h 19"/>
                    <a:gd name="T74" fmla="*/ 5 w 17"/>
                    <a:gd name="T75" fmla="*/ 0 h 19"/>
                    <a:gd name="T76" fmla="*/ 7 w 17"/>
                    <a:gd name="T77" fmla="*/ 0 h 19"/>
                    <a:gd name="T78" fmla="*/ 9 w 17"/>
                    <a:gd name="T79" fmla="*/ 0 h 19"/>
                    <a:gd name="T80" fmla="*/ 11 w 17"/>
                    <a:gd name="T81" fmla="*/ 0 h 19"/>
                    <a:gd name="T82" fmla="*/ 11 w 17"/>
                    <a:gd name="T83" fmla="*/ 4 h 1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7"/>
                    <a:gd name="T127" fmla="*/ 0 h 19"/>
                    <a:gd name="T128" fmla="*/ 17 w 17"/>
                    <a:gd name="T129" fmla="*/ 19 h 1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7" h="19">
                      <a:moveTo>
                        <a:pt x="16" y="6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7" y="16"/>
                      </a:lnTo>
                      <a:lnTo>
                        <a:pt x="10" y="16"/>
                      </a:lnTo>
                      <a:lnTo>
                        <a:pt x="13" y="16"/>
                      </a:lnTo>
                      <a:lnTo>
                        <a:pt x="13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10" y="18"/>
                      </a:lnTo>
                      <a:lnTo>
                        <a:pt x="7" y="18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2" name="Freeform 261"/>
                <p:cNvSpPr>
                  <a:spLocks/>
                </p:cNvSpPr>
                <p:nvPr/>
              </p:nvSpPr>
              <p:spPr bwMode="auto">
                <a:xfrm>
                  <a:off x="4186" y="2373"/>
                  <a:ext cx="13" cy="19"/>
                </a:xfrm>
                <a:custGeom>
                  <a:avLst/>
                  <a:gdLst>
                    <a:gd name="T0" fmla="*/ 0 w 17"/>
                    <a:gd name="T1" fmla="*/ 2 h 24"/>
                    <a:gd name="T2" fmla="*/ 2 w 17"/>
                    <a:gd name="T3" fmla="*/ 0 h 24"/>
                    <a:gd name="T4" fmla="*/ 2 w 17"/>
                    <a:gd name="T5" fmla="*/ 5 h 24"/>
                    <a:gd name="T6" fmla="*/ 4 w 17"/>
                    <a:gd name="T7" fmla="*/ 5 h 24"/>
                    <a:gd name="T8" fmla="*/ 4 w 17"/>
                    <a:gd name="T9" fmla="*/ 3 h 24"/>
                    <a:gd name="T10" fmla="*/ 5 w 17"/>
                    <a:gd name="T11" fmla="*/ 3 h 24"/>
                    <a:gd name="T12" fmla="*/ 5 w 17"/>
                    <a:gd name="T13" fmla="*/ 2 h 24"/>
                    <a:gd name="T14" fmla="*/ 7 w 17"/>
                    <a:gd name="T15" fmla="*/ 2 h 24"/>
                    <a:gd name="T16" fmla="*/ 8 w 17"/>
                    <a:gd name="T17" fmla="*/ 2 h 24"/>
                    <a:gd name="T18" fmla="*/ 8 w 17"/>
                    <a:gd name="T19" fmla="*/ 3 h 24"/>
                    <a:gd name="T20" fmla="*/ 9 w 17"/>
                    <a:gd name="T21" fmla="*/ 3 h 24"/>
                    <a:gd name="T22" fmla="*/ 9 w 17"/>
                    <a:gd name="T23" fmla="*/ 5 h 24"/>
                    <a:gd name="T24" fmla="*/ 9 w 17"/>
                    <a:gd name="T25" fmla="*/ 12 h 24"/>
                    <a:gd name="T26" fmla="*/ 5 w 17"/>
                    <a:gd name="T27" fmla="*/ 13 h 24"/>
                    <a:gd name="T28" fmla="*/ 7 w 17"/>
                    <a:gd name="T29" fmla="*/ 12 h 24"/>
                    <a:gd name="T30" fmla="*/ 7 w 17"/>
                    <a:gd name="T31" fmla="*/ 5 h 24"/>
                    <a:gd name="T32" fmla="*/ 7 w 17"/>
                    <a:gd name="T33" fmla="*/ 3 h 24"/>
                    <a:gd name="T34" fmla="*/ 5 w 17"/>
                    <a:gd name="T35" fmla="*/ 3 h 24"/>
                    <a:gd name="T36" fmla="*/ 4 w 17"/>
                    <a:gd name="T37" fmla="*/ 3 h 24"/>
                    <a:gd name="T38" fmla="*/ 4 w 17"/>
                    <a:gd name="T39" fmla="*/ 5 h 24"/>
                    <a:gd name="T40" fmla="*/ 4 w 17"/>
                    <a:gd name="T41" fmla="*/ 6 h 24"/>
                    <a:gd name="T42" fmla="*/ 2 w 17"/>
                    <a:gd name="T43" fmla="*/ 6 h 24"/>
                    <a:gd name="T44" fmla="*/ 2 w 17"/>
                    <a:gd name="T45" fmla="*/ 7 h 24"/>
                    <a:gd name="T46" fmla="*/ 2 w 17"/>
                    <a:gd name="T47" fmla="*/ 13 h 24"/>
                    <a:gd name="T48" fmla="*/ 4 w 17"/>
                    <a:gd name="T49" fmla="*/ 13 h 24"/>
                    <a:gd name="T50" fmla="*/ 0 w 17"/>
                    <a:gd name="T51" fmla="*/ 14 h 24"/>
                    <a:gd name="T52" fmla="*/ 2 w 17"/>
                    <a:gd name="T53" fmla="*/ 14 h 24"/>
                    <a:gd name="T54" fmla="*/ 2 w 17"/>
                    <a:gd name="T55" fmla="*/ 2 h 24"/>
                    <a:gd name="T56" fmla="*/ 0 w 17"/>
                    <a:gd name="T57" fmla="*/ 2 h 24"/>
                    <a:gd name="T58" fmla="*/ 0 w 17"/>
                    <a:gd name="T59" fmla="*/ 2 h 2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24"/>
                    <a:gd name="T92" fmla="*/ 17 w 17"/>
                    <a:gd name="T93" fmla="*/ 24 h 2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24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7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9" y="4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3" y="5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6" y="19"/>
                      </a:lnTo>
                      <a:lnTo>
                        <a:pt x="9" y="21"/>
                      </a:lnTo>
                      <a:lnTo>
                        <a:pt x="12" y="1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4" y="11"/>
                      </a:lnTo>
                      <a:lnTo>
                        <a:pt x="4" y="21"/>
                      </a:lnTo>
                      <a:lnTo>
                        <a:pt x="7" y="21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3" name="Freeform 262"/>
                <p:cNvSpPr>
                  <a:spLocks/>
                </p:cNvSpPr>
                <p:nvPr/>
              </p:nvSpPr>
              <p:spPr bwMode="auto">
                <a:xfrm>
                  <a:off x="4209" y="2365"/>
                  <a:ext cx="13" cy="19"/>
                </a:xfrm>
                <a:custGeom>
                  <a:avLst/>
                  <a:gdLst>
                    <a:gd name="T0" fmla="*/ 0 w 17"/>
                    <a:gd name="T1" fmla="*/ 5 h 24"/>
                    <a:gd name="T2" fmla="*/ 2 w 17"/>
                    <a:gd name="T3" fmla="*/ 4 h 24"/>
                    <a:gd name="T4" fmla="*/ 2 w 17"/>
                    <a:gd name="T5" fmla="*/ 2 h 24"/>
                    <a:gd name="T6" fmla="*/ 4 w 17"/>
                    <a:gd name="T7" fmla="*/ 2 h 24"/>
                    <a:gd name="T8" fmla="*/ 4 w 17"/>
                    <a:gd name="T9" fmla="*/ 2 h 24"/>
                    <a:gd name="T10" fmla="*/ 5 w 17"/>
                    <a:gd name="T11" fmla="*/ 2 h 24"/>
                    <a:gd name="T12" fmla="*/ 5 w 17"/>
                    <a:gd name="T13" fmla="*/ 0 h 24"/>
                    <a:gd name="T14" fmla="*/ 7 w 17"/>
                    <a:gd name="T15" fmla="*/ 0 h 24"/>
                    <a:gd name="T16" fmla="*/ 7 w 17"/>
                    <a:gd name="T17" fmla="*/ 13 h 24"/>
                    <a:gd name="T18" fmla="*/ 9 w 17"/>
                    <a:gd name="T19" fmla="*/ 13 h 24"/>
                    <a:gd name="T20" fmla="*/ 2 w 17"/>
                    <a:gd name="T21" fmla="*/ 14 h 24"/>
                    <a:gd name="T22" fmla="*/ 4 w 17"/>
                    <a:gd name="T23" fmla="*/ 13 h 24"/>
                    <a:gd name="T24" fmla="*/ 4 w 17"/>
                    <a:gd name="T25" fmla="*/ 2 h 24"/>
                    <a:gd name="T26" fmla="*/ 2 w 17"/>
                    <a:gd name="T27" fmla="*/ 4 h 24"/>
                    <a:gd name="T28" fmla="*/ 0 w 17"/>
                    <a:gd name="T29" fmla="*/ 5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24"/>
                    <a:gd name="T47" fmla="*/ 17 w 17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24">
                      <a:moveTo>
                        <a:pt x="0" y="8"/>
                      </a:move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2" y="21"/>
                      </a:lnTo>
                      <a:lnTo>
                        <a:pt x="16" y="21"/>
                      </a:lnTo>
                      <a:lnTo>
                        <a:pt x="3" y="23"/>
                      </a:lnTo>
                      <a:lnTo>
                        <a:pt x="7" y="21"/>
                      </a:lnTo>
                      <a:lnTo>
                        <a:pt x="7" y="4"/>
                      </a:lnTo>
                      <a:lnTo>
                        <a:pt x="3" y="6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4" name="Freeform 263"/>
                <p:cNvSpPr>
                  <a:spLocks/>
                </p:cNvSpPr>
                <p:nvPr/>
              </p:nvSpPr>
              <p:spPr bwMode="auto">
                <a:xfrm>
                  <a:off x="4216" y="2362"/>
                  <a:ext cx="14" cy="19"/>
                </a:xfrm>
                <a:custGeom>
                  <a:avLst/>
                  <a:gdLst>
                    <a:gd name="T0" fmla="*/ 7 w 17"/>
                    <a:gd name="T1" fmla="*/ 8 h 24"/>
                    <a:gd name="T2" fmla="*/ 8 w 17"/>
                    <a:gd name="T3" fmla="*/ 9 h 24"/>
                    <a:gd name="T4" fmla="*/ 8 w 17"/>
                    <a:gd name="T5" fmla="*/ 11 h 24"/>
                    <a:gd name="T6" fmla="*/ 7 w 17"/>
                    <a:gd name="T7" fmla="*/ 13 h 24"/>
                    <a:gd name="T8" fmla="*/ 4 w 17"/>
                    <a:gd name="T9" fmla="*/ 13 h 24"/>
                    <a:gd name="T10" fmla="*/ 2 w 17"/>
                    <a:gd name="T11" fmla="*/ 12 h 24"/>
                    <a:gd name="T12" fmla="*/ 2 w 17"/>
                    <a:gd name="T13" fmla="*/ 10 h 24"/>
                    <a:gd name="T14" fmla="*/ 4 w 17"/>
                    <a:gd name="T15" fmla="*/ 9 h 24"/>
                    <a:gd name="T16" fmla="*/ 6 w 17"/>
                    <a:gd name="T17" fmla="*/ 8 h 24"/>
                    <a:gd name="T18" fmla="*/ 4 w 17"/>
                    <a:gd name="T19" fmla="*/ 0 h 24"/>
                    <a:gd name="T20" fmla="*/ 2 w 17"/>
                    <a:gd name="T21" fmla="*/ 2 h 24"/>
                    <a:gd name="T22" fmla="*/ 2 w 17"/>
                    <a:gd name="T23" fmla="*/ 2 h 24"/>
                    <a:gd name="T24" fmla="*/ 2 w 17"/>
                    <a:gd name="T25" fmla="*/ 5 h 24"/>
                    <a:gd name="T26" fmla="*/ 2 w 17"/>
                    <a:gd name="T27" fmla="*/ 8 h 24"/>
                    <a:gd name="T28" fmla="*/ 4 w 17"/>
                    <a:gd name="T29" fmla="*/ 8 h 24"/>
                    <a:gd name="T30" fmla="*/ 2 w 17"/>
                    <a:gd name="T31" fmla="*/ 9 h 24"/>
                    <a:gd name="T32" fmla="*/ 2 w 17"/>
                    <a:gd name="T33" fmla="*/ 10 h 24"/>
                    <a:gd name="T34" fmla="*/ 0 w 17"/>
                    <a:gd name="T35" fmla="*/ 12 h 24"/>
                    <a:gd name="T36" fmla="*/ 2 w 17"/>
                    <a:gd name="T37" fmla="*/ 14 h 24"/>
                    <a:gd name="T38" fmla="*/ 4 w 17"/>
                    <a:gd name="T39" fmla="*/ 14 h 24"/>
                    <a:gd name="T40" fmla="*/ 7 w 17"/>
                    <a:gd name="T41" fmla="*/ 13 h 24"/>
                    <a:gd name="T42" fmla="*/ 10 w 17"/>
                    <a:gd name="T43" fmla="*/ 12 h 24"/>
                    <a:gd name="T44" fmla="*/ 11 w 17"/>
                    <a:gd name="T45" fmla="*/ 11 h 24"/>
                    <a:gd name="T46" fmla="*/ 11 w 17"/>
                    <a:gd name="T47" fmla="*/ 9 h 24"/>
                    <a:gd name="T48" fmla="*/ 10 w 17"/>
                    <a:gd name="T49" fmla="*/ 8 h 24"/>
                    <a:gd name="T50" fmla="*/ 8 w 17"/>
                    <a:gd name="T51" fmla="*/ 6 h 24"/>
                    <a:gd name="T52" fmla="*/ 8 w 17"/>
                    <a:gd name="T53" fmla="*/ 6 h 24"/>
                    <a:gd name="T54" fmla="*/ 10 w 17"/>
                    <a:gd name="T55" fmla="*/ 5 h 24"/>
                    <a:gd name="T56" fmla="*/ 11 w 17"/>
                    <a:gd name="T57" fmla="*/ 2 h 24"/>
                    <a:gd name="T58" fmla="*/ 10 w 17"/>
                    <a:gd name="T59" fmla="*/ 2 h 24"/>
                    <a:gd name="T60" fmla="*/ 8 w 17"/>
                    <a:gd name="T61" fmla="*/ 0 h 24"/>
                    <a:gd name="T62" fmla="*/ 6 w 17"/>
                    <a:gd name="T63" fmla="*/ 0 h 24"/>
                    <a:gd name="T64" fmla="*/ 7 w 17"/>
                    <a:gd name="T65" fmla="*/ 2 h 24"/>
                    <a:gd name="T66" fmla="*/ 8 w 17"/>
                    <a:gd name="T67" fmla="*/ 2 h 24"/>
                    <a:gd name="T68" fmla="*/ 8 w 17"/>
                    <a:gd name="T69" fmla="*/ 5 h 24"/>
                    <a:gd name="T70" fmla="*/ 7 w 17"/>
                    <a:gd name="T71" fmla="*/ 6 h 24"/>
                    <a:gd name="T72" fmla="*/ 4 w 17"/>
                    <a:gd name="T73" fmla="*/ 8 h 24"/>
                    <a:gd name="T74" fmla="*/ 2 w 17"/>
                    <a:gd name="T75" fmla="*/ 6 h 24"/>
                    <a:gd name="T76" fmla="*/ 2 w 17"/>
                    <a:gd name="T77" fmla="*/ 4 h 24"/>
                    <a:gd name="T78" fmla="*/ 4 w 17"/>
                    <a:gd name="T79" fmla="*/ 2 h 24"/>
                    <a:gd name="T80" fmla="*/ 6 w 17"/>
                    <a:gd name="T81" fmla="*/ 2 h 24"/>
                    <a:gd name="T82" fmla="*/ 6 w 17"/>
                    <a:gd name="T83" fmla="*/ 8 h 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7"/>
                    <a:gd name="T127" fmla="*/ 0 h 24"/>
                    <a:gd name="T128" fmla="*/ 17 w 17"/>
                    <a:gd name="T129" fmla="*/ 24 h 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7" h="24">
                      <a:moveTo>
                        <a:pt x="8" y="12"/>
                      </a:move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2" y="14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9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6" y="21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4" y="18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6" y="12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1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5" name="Freeform 264"/>
                <p:cNvSpPr>
                  <a:spLocks/>
                </p:cNvSpPr>
                <p:nvPr/>
              </p:nvSpPr>
              <p:spPr bwMode="auto">
                <a:xfrm>
                  <a:off x="4230" y="2358"/>
                  <a:ext cx="14" cy="19"/>
                </a:xfrm>
                <a:custGeom>
                  <a:avLst/>
                  <a:gdLst>
                    <a:gd name="T0" fmla="*/ 4 w 17"/>
                    <a:gd name="T1" fmla="*/ 1 h 24"/>
                    <a:gd name="T2" fmla="*/ 6 w 17"/>
                    <a:gd name="T3" fmla="*/ 1 h 24"/>
                    <a:gd name="T4" fmla="*/ 7 w 17"/>
                    <a:gd name="T5" fmla="*/ 1 h 24"/>
                    <a:gd name="T6" fmla="*/ 7 w 17"/>
                    <a:gd name="T7" fmla="*/ 2 h 24"/>
                    <a:gd name="T8" fmla="*/ 7 w 17"/>
                    <a:gd name="T9" fmla="*/ 3 h 24"/>
                    <a:gd name="T10" fmla="*/ 7 w 17"/>
                    <a:gd name="T11" fmla="*/ 5 h 24"/>
                    <a:gd name="T12" fmla="*/ 7 w 17"/>
                    <a:gd name="T13" fmla="*/ 7 h 24"/>
                    <a:gd name="T14" fmla="*/ 7 w 17"/>
                    <a:gd name="T15" fmla="*/ 8 h 24"/>
                    <a:gd name="T16" fmla="*/ 7 w 17"/>
                    <a:gd name="T17" fmla="*/ 10 h 24"/>
                    <a:gd name="T18" fmla="*/ 7 w 17"/>
                    <a:gd name="T19" fmla="*/ 10 h 24"/>
                    <a:gd name="T20" fmla="*/ 7 w 17"/>
                    <a:gd name="T21" fmla="*/ 12 h 24"/>
                    <a:gd name="T22" fmla="*/ 6 w 17"/>
                    <a:gd name="T23" fmla="*/ 13 h 24"/>
                    <a:gd name="T24" fmla="*/ 6 w 17"/>
                    <a:gd name="T25" fmla="*/ 14 h 24"/>
                    <a:gd name="T26" fmla="*/ 4 w 17"/>
                    <a:gd name="T27" fmla="*/ 14 h 24"/>
                    <a:gd name="T28" fmla="*/ 2 w 17"/>
                    <a:gd name="T29" fmla="*/ 14 h 24"/>
                    <a:gd name="T30" fmla="*/ 2 w 17"/>
                    <a:gd name="T31" fmla="*/ 13 h 24"/>
                    <a:gd name="T32" fmla="*/ 2 w 17"/>
                    <a:gd name="T33" fmla="*/ 12 h 24"/>
                    <a:gd name="T34" fmla="*/ 1 w 17"/>
                    <a:gd name="T35" fmla="*/ 10 h 24"/>
                    <a:gd name="T36" fmla="*/ 1 w 17"/>
                    <a:gd name="T37" fmla="*/ 8 h 24"/>
                    <a:gd name="T38" fmla="*/ 1 w 17"/>
                    <a:gd name="T39" fmla="*/ 6 h 24"/>
                    <a:gd name="T40" fmla="*/ 2 w 17"/>
                    <a:gd name="T41" fmla="*/ 5 h 24"/>
                    <a:gd name="T42" fmla="*/ 2 w 17"/>
                    <a:gd name="T43" fmla="*/ 3 h 24"/>
                    <a:gd name="T44" fmla="*/ 2 w 17"/>
                    <a:gd name="T45" fmla="*/ 2 h 24"/>
                    <a:gd name="T46" fmla="*/ 2 w 17"/>
                    <a:gd name="T47" fmla="*/ 1 h 24"/>
                    <a:gd name="T48" fmla="*/ 4 w 17"/>
                    <a:gd name="T49" fmla="*/ 1 h 24"/>
                    <a:gd name="T50" fmla="*/ 4 w 17"/>
                    <a:gd name="T51" fmla="*/ 0 h 24"/>
                    <a:gd name="T52" fmla="*/ 2 w 17"/>
                    <a:gd name="T53" fmla="*/ 1 h 24"/>
                    <a:gd name="T54" fmla="*/ 1 w 17"/>
                    <a:gd name="T55" fmla="*/ 2 h 24"/>
                    <a:gd name="T56" fmla="*/ 1 w 17"/>
                    <a:gd name="T57" fmla="*/ 3 h 24"/>
                    <a:gd name="T58" fmla="*/ 0 w 17"/>
                    <a:gd name="T59" fmla="*/ 5 h 24"/>
                    <a:gd name="T60" fmla="*/ 0 w 17"/>
                    <a:gd name="T61" fmla="*/ 6 h 24"/>
                    <a:gd name="T62" fmla="*/ 0 w 17"/>
                    <a:gd name="T63" fmla="*/ 7 h 24"/>
                    <a:gd name="T64" fmla="*/ 0 w 17"/>
                    <a:gd name="T65" fmla="*/ 8 h 24"/>
                    <a:gd name="T66" fmla="*/ 0 w 17"/>
                    <a:gd name="T67" fmla="*/ 10 h 24"/>
                    <a:gd name="T68" fmla="*/ 0 w 17"/>
                    <a:gd name="T69" fmla="*/ 12 h 24"/>
                    <a:gd name="T70" fmla="*/ 0 w 17"/>
                    <a:gd name="T71" fmla="*/ 13 h 24"/>
                    <a:gd name="T72" fmla="*/ 1 w 17"/>
                    <a:gd name="T73" fmla="*/ 13 h 24"/>
                    <a:gd name="T74" fmla="*/ 1 w 17"/>
                    <a:gd name="T75" fmla="*/ 14 h 24"/>
                    <a:gd name="T76" fmla="*/ 2 w 17"/>
                    <a:gd name="T77" fmla="*/ 14 h 24"/>
                    <a:gd name="T78" fmla="*/ 4 w 17"/>
                    <a:gd name="T79" fmla="*/ 14 h 24"/>
                    <a:gd name="T80" fmla="*/ 6 w 17"/>
                    <a:gd name="T81" fmla="*/ 14 h 24"/>
                    <a:gd name="T82" fmla="*/ 7 w 17"/>
                    <a:gd name="T83" fmla="*/ 13 h 24"/>
                    <a:gd name="T84" fmla="*/ 7 w 17"/>
                    <a:gd name="T85" fmla="*/ 12 h 24"/>
                    <a:gd name="T86" fmla="*/ 9 w 17"/>
                    <a:gd name="T87" fmla="*/ 12 h 24"/>
                    <a:gd name="T88" fmla="*/ 9 w 17"/>
                    <a:gd name="T89" fmla="*/ 10 h 24"/>
                    <a:gd name="T90" fmla="*/ 11 w 17"/>
                    <a:gd name="T91" fmla="*/ 10 h 24"/>
                    <a:gd name="T92" fmla="*/ 11 w 17"/>
                    <a:gd name="T93" fmla="*/ 7 h 24"/>
                    <a:gd name="T94" fmla="*/ 11 w 17"/>
                    <a:gd name="T95" fmla="*/ 6 h 24"/>
                    <a:gd name="T96" fmla="*/ 11 w 17"/>
                    <a:gd name="T97" fmla="*/ 5 h 24"/>
                    <a:gd name="T98" fmla="*/ 11 w 17"/>
                    <a:gd name="T99" fmla="*/ 3 h 24"/>
                    <a:gd name="T100" fmla="*/ 9 w 17"/>
                    <a:gd name="T101" fmla="*/ 2 h 24"/>
                    <a:gd name="T102" fmla="*/ 9 w 17"/>
                    <a:gd name="T103" fmla="*/ 1 h 24"/>
                    <a:gd name="T104" fmla="*/ 7 w 17"/>
                    <a:gd name="T105" fmla="*/ 1 h 24"/>
                    <a:gd name="T106" fmla="*/ 7 w 17"/>
                    <a:gd name="T107" fmla="*/ 0 h 24"/>
                    <a:gd name="T108" fmla="*/ 6 w 17"/>
                    <a:gd name="T109" fmla="*/ 0 h 24"/>
                    <a:gd name="T110" fmla="*/ 4 w 17"/>
                    <a:gd name="T111" fmla="*/ 0 h 24"/>
                    <a:gd name="T112" fmla="*/ 4 w 17"/>
                    <a:gd name="T113" fmla="*/ 1 h 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"/>
                    <a:gd name="T172" fmla="*/ 0 h 24"/>
                    <a:gd name="T173" fmla="*/ 17 w 17"/>
                    <a:gd name="T174" fmla="*/ 24 h 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" h="24">
                      <a:moveTo>
                        <a:pt x="6" y="1"/>
                      </a:move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1" y="19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6" y="23"/>
                      </a:lnTo>
                      <a:lnTo>
                        <a:pt x="3" y="23"/>
                      </a:lnTo>
                      <a:lnTo>
                        <a:pt x="3" y="21"/>
                      </a:lnTo>
                      <a:lnTo>
                        <a:pt x="3" y="19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3" y="23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1" y="21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3" y="17"/>
                      </a:lnTo>
                      <a:lnTo>
                        <a:pt x="16" y="15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6" name="Freeform 265"/>
                <p:cNvSpPr>
                  <a:spLocks/>
                </p:cNvSpPr>
                <p:nvPr/>
              </p:nvSpPr>
              <p:spPr bwMode="auto">
                <a:xfrm>
                  <a:off x="4016" y="2464"/>
                  <a:ext cx="18" cy="19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5 h 24"/>
                    <a:gd name="T4" fmla="*/ 0 w 22"/>
                    <a:gd name="T5" fmla="*/ 14 h 24"/>
                    <a:gd name="T6" fmla="*/ 2 w 22"/>
                    <a:gd name="T7" fmla="*/ 14 h 24"/>
                    <a:gd name="T8" fmla="*/ 5 w 22"/>
                    <a:gd name="T9" fmla="*/ 14 h 24"/>
                    <a:gd name="T10" fmla="*/ 10 w 22"/>
                    <a:gd name="T11" fmla="*/ 13 h 24"/>
                    <a:gd name="T12" fmla="*/ 10 w 22"/>
                    <a:gd name="T13" fmla="*/ 12 h 24"/>
                    <a:gd name="T14" fmla="*/ 13 w 22"/>
                    <a:gd name="T15" fmla="*/ 12 h 24"/>
                    <a:gd name="T16" fmla="*/ 13 w 22"/>
                    <a:gd name="T17" fmla="*/ 10 h 24"/>
                    <a:gd name="T18" fmla="*/ 14 w 22"/>
                    <a:gd name="T19" fmla="*/ 10 h 24"/>
                    <a:gd name="T20" fmla="*/ 14 w 22"/>
                    <a:gd name="T21" fmla="*/ 0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24"/>
                    <a:gd name="T35" fmla="*/ 22 w 22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24">
                      <a:moveTo>
                        <a:pt x="21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3" y="23"/>
                      </a:lnTo>
                      <a:lnTo>
                        <a:pt x="7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7" name="Freeform 266"/>
                <p:cNvSpPr>
                  <a:spLocks/>
                </p:cNvSpPr>
                <p:nvPr/>
              </p:nvSpPr>
              <p:spPr bwMode="auto">
                <a:xfrm>
                  <a:off x="4055" y="2451"/>
                  <a:ext cx="18" cy="19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5 h 24"/>
                    <a:gd name="T4" fmla="*/ 0 w 22"/>
                    <a:gd name="T5" fmla="*/ 14 h 24"/>
                    <a:gd name="T6" fmla="*/ 2 w 22"/>
                    <a:gd name="T7" fmla="*/ 13 h 24"/>
                    <a:gd name="T8" fmla="*/ 2 w 22"/>
                    <a:gd name="T9" fmla="*/ 14 h 24"/>
                    <a:gd name="T10" fmla="*/ 4 w 22"/>
                    <a:gd name="T11" fmla="*/ 13 h 24"/>
                    <a:gd name="T12" fmla="*/ 4 w 22"/>
                    <a:gd name="T13" fmla="*/ 14 h 24"/>
                    <a:gd name="T14" fmla="*/ 9 w 22"/>
                    <a:gd name="T15" fmla="*/ 13 h 24"/>
                    <a:gd name="T16" fmla="*/ 9 w 22"/>
                    <a:gd name="T17" fmla="*/ 12 h 24"/>
                    <a:gd name="T18" fmla="*/ 12 w 22"/>
                    <a:gd name="T19" fmla="*/ 12 h 24"/>
                    <a:gd name="T20" fmla="*/ 12 w 22"/>
                    <a:gd name="T21" fmla="*/ 11 h 24"/>
                    <a:gd name="T22" fmla="*/ 14 w 22"/>
                    <a:gd name="T23" fmla="*/ 10 h 24"/>
                    <a:gd name="T24" fmla="*/ 14 w 22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"/>
                    <a:gd name="T40" fmla="*/ 0 h 24"/>
                    <a:gd name="T41" fmla="*/ 22 w 22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" h="24">
                      <a:moveTo>
                        <a:pt x="21" y="0"/>
                      </a:moveTo>
                      <a:lnTo>
                        <a:pt x="0" y="8"/>
                      </a:lnTo>
                      <a:lnTo>
                        <a:pt x="0" y="23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8" y="19"/>
                      </a:lnTo>
                      <a:lnTo>
                        <a:pt x="18" y="18"/>
                      </a:lnTo>
                      <a:lnTo>
                        <a:pt x="21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8" name="Freeform 267"/>
                <p:cNvSpPr>
                  <a:spLocks/>
                </p:cNvSpPr>
                <p:nvPr/>
              </p:nvSpPr>
              <p:spPr bwMode="auto">
                <a:xfrm>
                  <a:off x="4094" y="2439"/>
                  <a:ext cx="17" cy="19"/>
                </a:xfrm>
                <a:custGeom>
                  <a:avLst/>
                  <a:gdLst>
                    <a:gd name="T0" fmla="*/ 12 w 22"/>
                    <a:gd name="T1" fmla="*/ 0 h 24"/>
                    <a:gd name="T2" fmla="*/ 0 w 22"/>
                    <a:gd name="T3" fmla="*/ 4 h 24"/>
                    <a:gd name="T4" fmla="*/ 0 w 22"/>
                    <a:gd name="T5" fmla="*/ 14 h 24"/>
                    <a:gd name="T6" fmla="*/ 2 w 22"/>
                    <a:gd name="T7" fmla="*/ 13 h 24"/>
                    <a:gd name="T8" fmla="*/ 2 w 22"/>
                    <a:gd name="T9" fmla="*/ 14 h 24"/>
                    <a:gd name="T10" fmla="*/ 5 w 22"/>
                    <a:gd name="T11" fmla="*/ 13 h 24"/>
                    <a:gd name="T12" fmla="*/ 5 w 22"/>
                    <a:gd name="T13" fmla="*/ 14 h 24"/>
                    <a:gd name="T14" fmla="*/ 9 w 22"/>
                    <a:gd name="T15" fmla="*/ 13 h 24"/>
                    <a:gd name="T16" fmla="*/ 9 w 22"/>
                    <a:gd name="T17" fmla="*/ 12 h 24"/>
                    <a:gd name="T18" fmla="*/ 10 w 22"/>
                    <a:gd name="T19" fmla="*/ 10 h 24"/>
                    <a:gd name="T20" fmla="*/ 12 w 22"/>
                    <a:gd name="T21" fmla="*/ 10 h 24"/>
                    <a:gd name="T22" fmla="*/ 12 w 22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24"/>
                    <a:gd name="T38" fmla="*/ 22 w 2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24">
                      <a:moveTo>
                        <a:pt x="21" y="0"/>
                      </a:move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7" y="17"/>
                      </a:lnTo>
                      <a:lnTo>
                        <a:pt x="21" y="15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9" name="Freeform 268"/>
                <p:cNvSpPr>
                  <a:spLocks/>
                </p:cNvSpPr>
                <p:nvPr/>
              </p:nvSpPr>
              <p:spPr bwMode="auto">
                <a:xfrm>
                  <a:off x="4134" y="2425"/>
                  <a:ext cx="17" cy="21"/>
                </a:xfrm>
                <a:custGeom>
                  <a:avLst/>
                  <a:gdLst>
                    <a:gd name="T0" fmla="*/ 12 w 22"/>
                    <a:gd name="T1" fmla="*/ 0 h 26"/>
                    <a:gd name="T2" fmla="*/ 0 w 22"/>
                    <a:gd name="T3" fmla="*/ 5 h 26"/>
                    <a:gd name="T4" fmla="*/ 0 w 22"/>
                    <a:gd name="T5" fmla="*/ 15 h 26"/>
                    <a:gd name="T6" fmla="*/ 2 w 22"/>
                    <a:gd name="T7" fmla="*/ 15 h 26"/>
                    <a:gd name="T8" fmla="*/ 4 w 22"/>
                    <a:gd name="T9" fmla="*/ 15 h 26"/>
                    <a:gd name="T10" fmla="*/ 4 w 22"/>
                    <a:gd name="T11" fmla="*/ 16 h 26"/>
                    <a:gd name="T12" fmla="*/ 8 w 22"/>
                    <a:gd name="T13" fmla="*/ 14 h 26"/>
                    <a:gd name="T14" fmla="*/ 10 w 22"/>
                    <a:gd name="T15" fmla="*/ 12 h 26"/>
                    <a:gd name="T16" fmla="*/ 10 w 22"/>
                    <a:gd name="T17" fmla="*/ 11 h 26"/>
                    <a:gd name="T18" fmla="*/ 12 w 22"/>
                    <a:gd name="T19" fmla="*/ 11 h 26"/>
                    <a:gd name="T20" fmla="*/ 12 w 22"/>
                    <a:gd name="T21" fmla="*/ 0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26"/>
                    <a:gd name="T35" fmla="*/ 22 w 22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26">
                      <a:moveTo>
                        <a:pt x="21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13" y="21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0" name="Freeform 269"/>
                <p:cNvSpPr>
                  <a:spLocks/>
                </p:cNvSpPr>
                <p:nvPr/>
              </p:nvSpPr>
              <p:spPr bwMode="auto">
                <a:xfrm>
                  <a:off x="4172" y="2412"/>
                  <a:ext cx="18" cy="20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6 h 24"/>
                    <a:gd name="T4" fmla="*/ 0 w 22"/>
                    <a:gd name="T5" fmla="*/ 16 h 24"/>
                    <a:gd name="T6" fmla="*/ 2 w 22"/>
                    <a:gd name="T7" fmla="*/ 15 h 24"/>
                    <a:gd name="T8" fmla="*/ 2 w 22"/>
                    <a:gd name="T9" fmla="*/ 16 h 24"/>
                    <a:gd name="T10" fmla="*/ 5 w 22"/>
                    <a:gd name="T11" fmla="*/ 16 h 24"/>
                    <a:gd name="T12" fmla="*/ 10 w 22"/>
                    <a:gd name="T13" fmla="*/ 15 h 24"/>
                    <a:gd name="T14" fmla="*/ 10 w 22"/>
                    <a:gd name="T15" fmla="*/ 14 h 24"/>
                    <a:gd name="T16" fmla="*/ 11 w 22"/>
                    <a:gd name="T17" fmla="*/ 14 h 24"/>
                    <a:gd name="T18" fmla="*/ 11 w 22"/>
                    <a:gd name="T19" fmla="*/ 13 h 24"/>
                    <a:gd name="T20" fmla="*/ 14 w 22"/>
                    <a:gd name="T21" fmla="*/ 13 h 24"/>
                    <a:gd name="T22" fmla="*/ 14 w 22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24"/>
                    <a:gd name="T38" fmla="*/ 22 w 2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24">
                      <a:moveTo>
                        <a:pt x="21" y="0"/>
                      </a:moveTo>
                      <a:lnTo>
                        <a:pt x="0" y="8"/>
                      </a:lnTo>
                      <a:lnTo>
                        <a:pt x="0" y="23"/>
                      </a:lnTo>
                      <a:lnTo>
                        <a:pt x="4" y="22"/>
                      </a:lnTo>
                      <a:lnTo>
                        <a:pt x="4" y="23"/>
                      </a:lnTo>
                      <a:lnTo>
                        <a:pt x="7" y="23"/>
                      </a:lnTo>
                      <a:lnTo>
                        <a:pt x="15" y="22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7" y="18"/>
                      </a:lnTo>
                      <a:lnTo>
                        <a:pt x="21" y="18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1" name="Freeform 270"/>
                <p:cNvSpPr>
                  <a:spLocks/>
                </p:cNvSpPr>
                <p:nvPr/>
              </p:nvSpPr>
              <p:spPr bwMode="auto">
                <a:xfrm>
                  <a:off x="4212" y="2400"/>
                  <a:ext cx="18" cy="20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6 h 24"/>
                    <a:gd name="T4" fmla="*/ 0 w 22"/>
                    <a:gd name="T5" fmla="*/ 16 h 24"/>
                    <a:gd name="T6" fmla="*/ 1 w 22"/>
                    <a:gd name="T7" fmla="*/ 15 h 24"/>
                    <a:gd name="T8" fmla="*/ 1 w 22"/>
                    <a:gd name="T9" fmla="*/ 16 h 24"/>
                    <a:gd name="T10" fmla="*/ 3 w 22"/>
                    <a:gd name="T11" fmla="*/ 15 h 24"/>
                    <a:gd name="T12" fmla="*/ 3 w 22"/>
                    <a:gd name="T13" fmla="*/ 16 h 24"/>
                    <a:gd name="T14" fmla="*/ 9 w 22"/>
                    <a:gd name="T15" fmla="*/ 15 h 24"/>
                    <a:gd name="T16" fmla="*/ 9 w 22"/>
                    <a:gd name="T17" fmla="*/ 13 h 24"/>
                    <a:gd name="T18" fmla="*/ 11 w 22"/>
                    <a:gd name="T19" fmla="*/ 13 h 24"/>
                    <a:gd name="T20" fmla="*/ 11 w 22"/>
                    <a:gd name="T21" fmla="*/ 12 h 24"/>
                    <a:gd name="T22" fmla="*/ 14 w 22"/>
                    <a:gd name="T23" fmla="*/ 11 h 24"/>
                    <a:gd name="T24" fmla="*/ 14 w 22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"/>
                    <a:gd name="T40" fmla="*/ 0 h 24"/>
                    <a:gd name="T41" fmla="*/ 22 w 22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" h="24">
                      <a:moveTo>
                        <a:pt x="21" y="0"/>
                      </a:moveTo>
                      <a:lnTo>
                        <a:pt x="0" y="8"/>
                      </a:lnTo>
                      <a:lnTo>
                        <a:pt x="0" y="23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5" y="21"/>
                      </a:lnTo>
                      <a:lnTo>
                        <a:pt x="5" y="23"/>
                      </a:lnTo>
                      <a:lnTo>
                        <a:pt x="13" y="21"/>
                      </a:lnTo>
                      <a:lnTo>
                        <a:pt x="13" y="19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21" y="15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2" name="Freeform 271"/>
                <p:cNvSpPr>
                  <a:spLocks/>
                </p:cNvSpPr>
                <p:nvPr/>
              </p:nvSpPr>
              <p:spPr bwMode="auto">
                <a:xfrm>
                  <a:off x="4250" y="2388"/>
                  <a:ext cx="17" cy="20"/>
                </a:xfrm>
                <a:custGeom>
                  <a:avLst/>
                  <a:gdLst>
                    <a:gd name="T0" fmla="*/ 12 w 22"/>
                    <a:gd name="T1" fmla="*/ 0 h 24"/>
                    <a:gd name="T2" fmla="*/ 0 w 22"/>
                    <a:gd name="T3" fmla="*/ 4 h 24"/>
                    <a:gd name="T4" fmla="*/ 0 w 22"/>
                    <a:gd name="T5" fmla="*/ 16 h 24"/>
                    <a:gd name="T6" fmla="*/ 2 w 22"/>
                    <a:gd name="T7" fmla="*/ 15 h 24"/>
                    <a:gd name="T8" fmla="*/ 2 w 22"/>
                    <a:gd name="T9" fmla="*/ 16 h 24"/>
                    <a:gd name="T10" fmla="*/ 5 w 22"/>
                    <a:gd name="T11" fmla="*/ 15 h 24"/>
                    <a:gd name="T12" fmla="*/ 5 w 22"/>
                    <a:gd name="T13" fmla="*/ 16 h 24"/>
                    <a:gd name="T14" fmla="*/ 9 w 22"/>
                    <a:gd name="T15" fmla="*/ 15 h 24"/>
                    <a:gd name="T16" fmla="*/ 9 w 22"/>
                    <a:gd name="T17" fmla="*/ 13 h 24"/>
                    <a:gd name="T18" fmla="*/ 11 w 22"/>
                    <a:gd name="T19" fmla="*/ 12 h 24"/>
                    <a:gd name="T20" fmla="*/ 12 w 22"/>
                    <a:gd name="T21" fmla="*/ 11 h 24"/>
                    <a:gd name="T22" fmla="*/ 12 w 22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24"/>
                    <a:gd name="T38" fmla="*/ 22 w 2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24">
                      <a:moveTo>
                        <a:pt x="21" y="0"/>
                      </a:move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8" y="17"/>
                      </a:lnTo>
                      <a:lnTo>
                        <a:pt x="21" y="15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3" name="Freeform 272"/>
                <p:cNvSpPr>
                  <a:spLocks/>
                </p:cNvSpPr>
                <p:nvPr/>
              </p:nvSpPr>
              <p:spPr bwMode="auto">
                <a:xfrm>
                  <a:off x="4288" y="2375"/>
                  <a:ext cx="18" cy="21"/>
                </a:xfrm>
                <a:custGeom>
                  <a:avLst/>
                  <a:gdLst>
                    <a:gd name="T0" fmla="*/ 14 w 22"/>
                    <a:gd name="T1" fmla="*/ 0 h 26"/>
                    <a:gd name="T2" fmla="*/ 0 w 22"/>
                    <a:gd name="T3" fmla="*/ 5 h 26"/>
                    <a:gd name="T4" fmla="*/ 0 w 22"/>
                    <a:gd name="T5" fmla="*/ 15 h 26"/>
                    <a:gd name="T6" fmla="*/ 2 w 22"/>
                    <a:gd name="T7" fmla="*/ 15 h 26"/>
                    <a:gd name="T8" fmla="*/ 6 w 22"/>
                    <a:gd name="T9" fmla="*/ 15 h 26"/>
                    <a:gd name="T10" fmla="*/ 6 w 22"/>
                    <a:gd name="T11" fmla="*/ 16 h 26"/>
                    <a:gd name="T12" fmla="*/ 11 w 22"/>
                    <a:gd name="T13" fmla="*/ 14 h 26"/>
                    <a:gd name="T14" fmla="*/ 13 w 22"/>
                    <a:gd name="T15" fmla="*/ 12 h 26"/>
                    <a:gd name="T16" fmla="*/ 13 w 22"/>
                    <a:gd name="T17" fmla="*/ 11 h 26"/>
                    <a:gd name="T18" fmla="*/ 14 w 22"/>
                    <a:gd name="T19" fmla="*/ 11 h 26"/>
                    <a:gd name="T20" fmla="*/ 14 w 22"/>
                    <a:gd name="T21" fmla="*/ 0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26"/>
                    <a:gd name="T35" fmla="*/ 22 w 22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26">
                      <a:moveTo>
                        <a:pt x="21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4" y="23"/>
                      </a:lnTo>
                      <a:lnTo>
                        <a:pt x="8" y="23"/>
                      </a:lnTo>
                      <a:lnTo>
                        <a:pt x="8" y="25"/>
                      </a:lnTo>
                      <a:lnTo>
                        <a:pt x="16" y="21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4" name="Freeform 273"/>
                <p:cNvSpPr>
                  <a:spLocks/>
                </p:cNvSpPr>
                <p:nvPr/>
              </p:nvSpPr>
              <p:spPr bwMode="auto">
                <a:xfrm>
                  <a:off x="4016" y="2496"/>
                  <a:ext cx="14" cy="19"/>
                </a:xfrm>
                <a:custGeom>
                  <a:avLst/>
                  <a:gdLst>
                    <a:gd name="T0" fmla="*/ 10 w 18"/>
                    <a:gd name="T1" fmla="*/ 10 h 24"/>
                    <a:gd name="T2" fmla="*/ 10 w 18"/>
                    <a:gd name="T3" fmla="*/ 0 h 24"/>
                    <a:gd name="T4" fmla="*/ 0 w 18"/>
                    <a:gd name="T5" fmla="*/ 4 h 24"/>
                    <a:gd name="T6" fmla="*/ 0 w 18"/>
                    <a:gd name="T7" fmla="*/ 14 h 24"/>
                    <a:gd name="T8" fmla="*/ 10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5" name="Freeform 274"/>
                <p:cNvSpPr>
                  <a:spLocks/>
                </p:cNvSpPr>
                <p:nvPr/>
              </p:nvSpPr>
              <p:spPr bwMode="auto">
                <a:xfrm>
                  <a:off x="4031" y="2491"/>
                  <a:ext cx="15" cy="19"/>
                </a:xfrm>
                <a:custGeom>
                  <a:avLst/>
                  <a:gdLst>
                    <a:gd name="T0" fmla="*/ 12 w 18"/>
                    <a:gd name="T1" fmla="*/ 10 h 24"/>
                    <a:gd name="T2" fmla="*/ 12 w 18"/>
                    <a:gd name="T3" fmla="*/ 0 h 24"/>
                    <a:gd name="T4" fmla="*/ 0 w 18"/>
                    <a:gd name="T5" fmla="*/ 4 h 24"/>
                    <a:gd name="T6" fmla="*/ 0 w 18"/>
                    <a:gd name="T7" fmla="*/ 14 h 24"/>
                    <a:gd name="T8" fmla="*/ 12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6" name="Freeform 275"/>
                <p:cNvSpPr>
                  <a:spLocks/>
                </p:cNvSpPr>
                <p:nvPr/>
              </p:nvSpPr>
              <p:spPr bwMode="auto">
                <a:xfrm>
                  <a:off x="4020" y="2503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7 w 17"/>
                    <a:gd name="T3" fmla="*/ 9 h 17"/>
                    <a:gd name="T4" fmla="*/ 7 w 17"/>
                    <a:gd name="T5" fmla="*/ 5 h 17"/>
                    <a:gd name="T6" fmla="*/ 11 w 17"/>
                    <a:gd name="T7" fmla="*/ 5 h 17"/>
                    <a:gd name="T8" fmla="*/ 7 w 17"/>
                    <a:gd name="T9" fmla="*/ 0 h 17"/>
                    <a:gd name="T10" fmla="*/ 3 w 17"/>
                    <a:gd name="T11" fmla="*/ 0 h 17"/>
                    <a:gd name="T12" fmla="*/ 3 w 17"/>
                    <a:gd name="T13" fmla="*/ 5 h 17"/>
                    <a:gd name="T14" fmla="*/ 0 w 17"/>
                    <a:gd name="T15" fmla="*/ 5 h 17"/>
                    <a:gd name="T16" fmla="*/ 0 w 17"/>
                    <a:gd name="T17" fmla="*/ 9 h 17"/>
                    <a:gd name="T18" fmla="*/ 3 w 17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8"/>
                      </a:lnTo>
                      <a:lnTo>
                        <a:pt x="16" y="8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7" name="Freeform 276"/>
                <p:cNvSpPr>
                  <a:spLocks/>
                </p:cNvSpPr>
                <p:nvPr/>
              </p:nvSpPr>
              <p:spPr bwMode="auto">
                <a:xfrm>
                  <a:off x="4035" y="2499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7 w 17"/>
                    <a:gd name="T3" fmla="*/ 9 h 17"/>
                    <a:gd name="T4" fmla="*/ 7 w 17"/>
                    <a:gd name="T5" fmla="*/ 6 h 17"/>
                    <a:gd name="T6" fmla="*/ 11 w 17"/>
                    <a:gd name="T7" fmla="*/ 6 h 17"/>
                    <a:gd name="T8" fmla="*/ 11 w 17"/>
                    <a:gd name="T9" fmla="*/ 0 h 17"/>
                    <a:gd name="T10" fmla="*/ 7 w 17"/>
                    <a:gd name="T11" fmla="*/ 0 h 17"/>
                    <a:gd name="T12" fmla="*/ 3 w 17"/>
                    <a:gd name="T13" fmla="*/ 0 h 17"/>
                    <a:gd name="T14" fmla="*/ 0 w 17"/>
                    <a:gd name="T15" fmla="*/ 6 h 17"/>
                    <a:gd name="T16" fmla="*/ 0 w 17"/>
                    <a:gd name="T17" fmla="*/ 9 h 17"/>
                    <a:gd name="T18" fmla="*/ 3 w 17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8" name="Freeform 277"/>
                <p:cNvSpPr>
                  <a:spLocks/>
                </p:cNvSpPr>
                <p:nvPr/>
              </p:nvSpPr>
              <p:spPr bwMode="auto">
                <a:xfrm>
                  <a:off x="4054" y="2484"/>
                  <a:ext cx="15" cy="18"/>
                </a:xfrm>
                <a:custGeom>
                  <a:avLst/>
                  <a:gdLst>
                    <a:gd name="T0" fmla="*/ 11 w 19"/>
                    <a:gd name="T1" fmla="*/ 10 h 23"/>
                    <a:gd name="T2" fmla="*/ 11 w 19"/>
                    <a:gd name="T3" fmla="*/ 0 h 23"/>
                    <a:gd name="T4" fmla="*/ 0 w 19"/>
                    <a:gd name="T5" fmla="*/ 3 h 23"/>
                    <a:gd name="T6" fmla="*/ 0 w 19"/>
                    <a:gd name="T7" fmla="*/ 13 h 23"/>
                    <a:gd name="T8" fmla="*/ 11 w 19"/>
                    <a:gd name="T9" fmla="*/ 1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3"/>
                    <a:gd name="T17" fmla="*/ 19 w 19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3">
                      <a:moveTo>
                        <a:pt x="18" y="17"/>
                      </a:moveTo>
                      <a:lnTo>
                        <a:pt x="18" y="0"/>
                      </a:lnTo>
                      <a:lnTo>
                        <a:pt x="0" y="5"/>
                      </a:lnTo>
                      <a:lnTo>
                        <a:pt x="0" y="22"/>
                      </a:lnTo>
                      <a:lnTo>
                        <a:pt x="18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29" name="Freeform 278"/>
                <p:cNvSpPr>
                  <a:spLocks/>
                </p:cNvSpPr>
                <p:nvPr/>
              </p:nvSpPr>
              <p:spPr bwMode="auto">
                <a:xfrm>
                  <a:off x="4070" y="2479"/>
                  <a:ext cx="14" cy="17"/>
                </a:xfrm>
                <a:custGeom>
                  <a:avLst/>
                  <a:gdLst>
                    <a:gd name="T0" fmla="*/ 10 w 18"/>
                    <a:gd name="T1" fmla="*/ 9 h 22"/>
                    <a:gd name="T2" fmla="*/ 10 w 18"/>
                    <a:gd name="T3" fmla="*/ 0 h 22"/>
                    <a:gd name="T4" fmla="*/ 0 w 18"/>
                    <a:gd name="T5" fmla="*/ 4 h 22"/>
                    <a:gd name="T6" fmla="*/ 0 w 18"/>
                    <a:gd name="T7" fmla="*/ 12 h 22"/>
                    <a:gd name="T8" fmla="*/ 10 w 18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2"/>
                    <a:gd name="T17" fmla="*/ 18 w 1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2">
                      <a:moveTo>
                        <a:pt x="17" y="15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7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0" name="Freeform 279"/>
                <p:cNvSpPr>
                  <a:spLocks/>
                </p:cNvSpPr>
                <p:nvPr/>
              </p:nvSpPr>
              <p:spPr bwMode="auto">
                <a:xfrm>
                  <a:off x="4060" y="2491"/>
                  <a:ext cx="14" cy="13"/>
                </a:xfrm>
                <a:custGeom>
                  <a:avLst/>
                  <a:gdLst>
                    <a:gd name="T0" fmla="*/ 6 w 17"/>
                    <a:gd name="T1" fmla="*/ 9 h 17"/>
                    <a:gd name="T2" fmla="*/ 11 w 17"/>
                    <a:gd name="T3" fmla="*/ 5 h 17"/>
                    <a:gd name="T4" fmla="*/ 11 w 17"/>
                    <a:gd name="T5" fmla="*/ 0 h 17"/>
                    <a:gd name="T6" fmla="*/ 6 w 17"/>
                    <a:gd name="T7" fmla="*/ 0 h 17"/>
                    <a:gd name="T8" fmla="*/ 0 w 17"/>
                    <a:gd name="T9" fmla="*/ 0 h 17"/>
                    <a:gd name="T10" fmla="*/ 0 w 17"/>
                    <a:gd name="T11" fmla="*/ 5 h 17"/>
                    <a:gd name="T12" fmla="*/ 0 w 17"/>
                    <a:gd name="T13" fmla="*/ 9 h 17"/>
                    <a:gd name="T14" fmla="*/ 6 w 17"/>
                    <a:gd name="T15" fmla="*/ 9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8" y="16"/>
                      </a:move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1" name="Freeform 280"/>
                <p:cNvSpPr>
                  <a:spLocks/>
                </p:cNvSpPr>
                <p:nvPr/>
              </p:nvSpPr>
              <p:spPr bwMode="auto">
                <a:xfrm>
                  <a:off x="4075" y="2484"/>
                  <a:ext cx="14" cy="14"/>
                </a:xfrm>
                <a:custGeom>
                  <a:avLst/>
                  <a:gdLst>
                    <a:gd name="T0" fmla="*/ 6 w 17"/>
                    <a:gd name="T1" fmla="*/ 11 h 17"/>
                    <a:gd name="T2" fmla="*/ 6 w 17"/>
                    <a:gd name="T3" fmla="*/ 7 h 17"/>
                    <a:gd name="T4" fmla="*/ 11 w 17"/>
                    <a:gd name="T5" fmla="*/ 7 h 17"/>
                    <a:gd name="T6" fmla="*/ 11 w 17"/>
                    <a:gd name="T7" fmla="*/ 3 h 17"/>
                    <a:gd name="T8" fmla="*/ 6 w 17"/>
                    <a:gd name="T9" fmla="*/ 0 h 17"/>
                    <a:gd name="T10" fmla="*/ 6 w 17"/>
                    <a:gd name="T11" fmla="*/ 3 h 17"/>
                    <a:gd name="T12" fmla="*/ 0 w 17"/>
                    <a:gd name="T13" fmla="*/ 3 h 17"/>
                    <a:gd name="T14" fmla="*/ 0 w 17"/>
                    <a:gd name="T15" fmla="*/ 7 h 17"/>
                    <a:gd name="T16" fmla="*/ 0 w 17"/>
                    <a:gd name="T17" fmla="*/ 11 h 17"/>
                    <a:gd name="T18" fmla="*/ 6 w 17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8" y="0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2" name="Freeform 281"/>
                <p:cNvSpPr>
                  <a:spLocks/>
                </p:cNvSpPr>
                <p:nvPr/>
              </p:nvSpPr>
              <p:spPr bwMode="auto">
                <a:xfrm>
                  <a:off x="4092" y="2471"/>
                  <a:ext cx="16" cy="17"/>
                </a:xfrm>
                <a:custGeom>
                  <a:avLst/>
                  <a:gdLst>
                    <a:gd name="T0" fmla="*/ 12 w 20"/>
                    <a:gd name="T1" fmla="*/ 10 h 22"/>
                    <a:gd name="T2" fmla="*/ 12 w 20"/>
                    <a:gd name="T3" fmla="*/ 0 h 22"/>
                    <a:gd name="T4" fmla="*/ 0 w 20"/>
                    <a:gd name="T5" fmla="*/ 4 h 22"/>
                    <a:gd name="T6" fmla="*/ 0 w 20"/>
                    <a:gd name="T7" fmla="*/ 12 h 22"/>
                    <a:gd name="T8" fmla="*/ 12 w 20"/>
                    <a:gd name="T9" fmla="*/ 1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2"/>
                    <a:gd name="T17" fmla="*/ 20 w 20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2">
                      <a:moveTo>
                        <a:pt x="19" y="17"/>
                      </a:moveTo>
                      <a:lnTo>
                        <a:pt x="19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9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3" name="Freeform 282"/>
                <p:cNvSpPr>
                  <a:spLocks/>
                </p:cNvSpPr>
                <p:nvPr/>
              </p:nvSpPr>
              <p:spPr bwMode="auto">
                <a:xfrm>
                  <a:off x="4109" y="2466"/>
                  <a:ext cx="15" cy="18"/>
                </a:xfrm>
                <a:custGeom>
                  <a:avLst/>
                  <a:gdLst>
                    <a:gd name="T0" fmla="*/ 11 w 19"/>
                    <a:gd name="T1" fmla="*/ 10 h 23"/>
                    <a:gd name="T2" fmla="*/ 11 w 19"/>
                    <a:gd name="T3" fmla="*/ 0 h 23"/>
                    <a:gd name="T4" fmla="*/ 0 w 19"/>
                    <a:gd name="T5" fmla="*/ 4 h 23"/>
                    <a:gd name="T6" fmla="*/ 0 w 19"/>
                    <a:gd name="T7" fmla="*/ 13 h 23"/>
                    <a:gd name="T8" fmla="*/ 11 w 19"/>
                    <a:gd name="T9" fmla="*/ 1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3"/>
                    <a:gd name="T17" fmla="*/ 19 w 19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3">
                      <a:moveTo>
                        <a:pt x="18" y="16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22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4" name="Freeform 283"/>
                <p:cNvSpPr>
                  <a:spLocks/>
                </p:cNvSpPr>
                <p:nvPr/>
              </p:nvSpPr>
              <p:spPr bwMode="auto">
                <a:xfrm>
                  <a:off x="4098" y="2477"/>
                  <a:ext cx="14" cy="14"/>
                </a:xfrm>
                <a:custGeom>
                  <a:avLst/>
                  <a:gdLst>
                    <a:gd name="T0" fmla="*/ 6 w 17"/>
                    <a:gd name="T1" fmla="*/ 11 h 17"/>
                    <a:gd name="T2" fmla="*/ 11 w 17"/>
                    <a:gd name="T3" fmla="*/ 11 h 17"/>
                    <a:gd name="T4" fmla="*/ 11 w 17"/>
                    <a:gd name="T5" fmla="*/ 7 h 17"/>
                    <a:gd name="T6" fmla="*/ 11 w 17"/>
                    <a:gd name="T7" fmla="*/ 3 h 17"/>
                    <a:gd name="T8" fmla="*/ 11 w 17"/>
                    <a:gd name="T9" fmla="*/ 0 h 17"/>
                    <a:gd name="T10" fmla="*/ 6 w 17"/>
                    <a:gd name="T11" fmla="*/ 0 h 17"/>
                    <a:gd name="T12" fmla="*/ 6 w 17"/>
                    <a:gd name="T13" fmla="*/ 3 h 17"/>
                    <a:gd name="T14" fmla="*/ 0 w 17"/>
                    <a:gd name="T15" fmla="*/ 3 h 17"/>
                    <a:gd name="T16" fmla="*/ 0 w 17"/>
                    <a:gd name="T17" fmla="*/ 7 h 17"/>
                    <a:gd name="T18" fmla="*/ 0 w 17"/>
                    <a:gd name="T19" fmla="*/ 11 h 17"/>
                    <a:gd name="T20" fmla="*/ 6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8" y="16"/>
                      </a:moveTo>
                      <a:lnTo>
                        <a:pt x="16" y="16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5" name="Freeform 284"/>
                <p:cNvSpPr>
                  <a:spLocks/>
                </p:cNvSpPr>
                <p:nvPr/>
              </p:nvSpPr>
              <p:spPr bwMode="auto">
                <a:xfrm>
                  <a:off x="4114" y="2472"/>
                  <a:ext cx="13" cy="14"/>
                </a:xfrm>
                <a:custGeom>
                  <a:avLst/>
                  <a:gdLst>
                    <a:gd name="T0" fmla="*/ 5 w 17"/>
                    <a:gd name="T1" fmla="*/ 11 h 17"/>
                    <a:gd name="T2" fmla="*/ 5 w 17"/>
                    <a:gd name="T3" fmla="*/ 7 h 17"/>
                    <a:gd name="T4" fmla="*/ 9 w 17"/>
                    <a:gd name="T5" fmla="*/ 7 h 17"/>
                    <a:gd name="T6" fmla="*/ 9 w 17"/>
                    <a:gd name="T7" fmla="*/ 3 h 17"/>
                    <a:gd name="T8" fmla="*/ 9 w 17"/>
                    <a:gd name="T9" fmla="*/ 0 h 17"/>
                    <a:gd name="T10" fmla="*/ 5 w 17"/>
                    <a:gd name="T11" fmla="*/ 0 h 17"/>
                    <a:gd name="T12" fmla="*/ 5 w 17"/>
                    <a:gd name="T13" fmla="*/ 3 h 17"/>
                    <a:gd name="T14" fmla="*/ 0 w 17"/>
                    <a:gd name="T15" fmla="*/ 3 h 17"/>
                    <a:gd name="T16" fmla="*/ 0 w 17"/>
                    <a:gd name="T17" fmla="*/ 7 h 17"/>
                    <a:gd name="T18" fmla="*/ 0 w 17"/>
                    <a:gd name="T19" fmla="*/ 11 h 17"/>
                    <a:gd name="T20" fmla="*/ 5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6" name="Freeform 285"/>
                <p:cNvSpPr>
                  <a:spLocks/>
                </p:cNvSpPr>
                <p:nvPr/>
              </p:nvSpPr>
              <p:spPr bwMode="auto">
                <a:xfrm>
                  <a:off x="4132" y="2459"/>
                  <a:ext cx="14" cy="17"/>
                </a:xfrm>
                <a:custGeom>
                  <a:avLst/>
                  <a:gdLst>
                    <a:gd name="T0" fmla="*/ 10 w 18"/>
                    <a:gd name="T1" fmla="*/ 9 h 22"/>
                    <a:gd name="T2" fmla="*/ 10 w 18"/>
                    <a:gd name="T3" fmla="*/ 0 h 22"/>
                    <a:gd name="T4" fmla="*/ 0 w 18"/>
                    <a:gd name="T5" fmla="*/ 4 h 22"/>
                    <a:gd name="T6" fmla="*/ 0 w 18"/>
                    <a:gd name="T7" fmla="*/ 12 h 22"/>
                    <a:gd name="T8" fmla="*/ 10 w 18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2"/>
                    <a:gd name="T17" fmla="*/ 18 w 1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2">
                      <a:moveTo>
                        <a:pt x="17" y="15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7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7" name="Freeform 286"/>
                <p:cNvSpPr>
                  <a:spLocks/>
                </p:cNvSpPr>
                <p:nvPr/>
              </p:nvSpPr>
              <p:spPr bwMode="auto">
                <a:xfrm>
                  <a:off x="4147" y="2452"/>
                  <a:ext cx="15" cy="20"/>
                </a:xfrm>
                <a:custGeom>
                  <a:avLst/>
                  <a:gdLst>
                    <a:gd name="T0" fmla="*/ 12 w 18"/>
                    <a:gd name="T1" fmla="*/ 12 h 24"/>
                    <a:gd name="T2" fmla="*/ 12 w 18"/>
                    <a:gd name="T3" fmla="*/ 0 h 24"/>
                    <a:gd name="T4" fmla="*/ 0 w 18"/>
                    <a:gd name="T5" fmla="*/ 4 h 24"/>
                    <a:gd name="T6" fmla="*/ 0 w 18"/>
                    <a:gd name="T7" fmla="*/ 16 h 24"/>
                    <a:gd name="T8" fmla="*/ 12 w 18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8" name="Freeform 287"/>
                <p:cNvSpPr>
                  <a:spLocks/>
                </p:cNvSpPr>
                <p:nvPr/>
              </p:nvSpPr>
              <p:spPr bwMode="auto">
                <a:xfrm>
                  <a:off x="4137" y="2465"/>
                  <a:ext cx="13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6 w 17"/>
                    <a:gd name="T3" fmla="*/ 11 h 17"/>
                    <a:gd name="T4" fmla="*/ 6 w 17"/>
                    <a:gd name="T5" fmla="*/ 6 h 17"/>
                    <a:gd name="T6" fmla="*/ 9 w 17"/>
                    <a:gd name="T7" fmla="*/ 2 h 17"/>
                    <a:gd name="T8" fmla="*/ 6 w 17"/>
                    <a:gd name="T9" fmla="*/ 2 h 17"/>
                    <a:gd name="T10" fmla="*/ 6 w 17"/>
                    <a:gd name="T11" fmla="*/ 0 h 17"/>
                    <a:gd name="T12" fmla="*/ 3 w 17"/>
                    <a:gd name="T13" fmla="*/ 0 h 17"/>
                    <a:gd name="T14" fmla="*/ 3 w 17"/>
                    <a:gd name="T15" fmla="*/ 2 h 17"/>
                    <a:gd name="T16" fmla="*/ 0 w 17"/>
                    <a:gd name="T17" fmla="*/ 2 h 17"/>
                    <a:gd name="T18" fmla="*/ 0 w 17"/>
                    <a:gd name="T19" fmla="*/ 6 h 17"/>
                    <a:gd name="T20" fmla="*/ 3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9"/>
                      </a:lnTo>
                      <a:lnTo>
                        <a:pt x="16" y="3"/>
                      </a:lnTo>
                      <a:lnTo>
                        <a:pt x="10" y="3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39" name="Freeform 288"/>
                <p:cNvSpPr>
                  <a:spLocks/>
                </p:cNvSpPr>
                <p:nvPr/>
              </p:nvSpPr>
              <p:spPr bwMode="auto">
                <a:xfrm>
                  <a:off x="4152" y="2460"/>
                  <a:ext cx="14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7 w 17"/>
                    <a:gd name="T3" fmla="*/ 11 h 17"/>
                    <a:gd name="T4" fmla="*/ 7 w 17"/>
                    <a:gd name="T5" fmla="*/ 6 h 17"/>
                    <a:gd name="T6" fmla="*/ 11 w 17"/>
                    <a:gd name="T7" fmla="*/ 6 h 17"/>
                    <a:gd name="T8" fmla="*/ 7 w 17"/>
                    <a:gd name="T9" fmla="*/ 0 h 17"/>
                    <a:gd name="T10" fmla="*/ 3 w 17"/>
                    <a:gd name="T11" fmla="*/ 0 h 17"/>
                    <a:gd name="T12" fmla="*/ 3 w 17"/>
                    <a:gd name="T13" fmla="*/ 6 h 17"/>
                    <a:gd name="T14" fmla="*/ 0 w 17"/>
                    <a:gd name="T15" fmla="*/ 6 h 17"/>
                    <a:gd name="T16" fmla="*/ 0 w 17"/>
                    <a:gd name="T17" fmla="*/ 11 h 17"/>
                    <a:gd name="T18" fmla="*/ 3 w 17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8"/>
                      </a:lnTo>
                      <a:lnTo>
                        <a:pt x="16" y="8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0" name="Freeform 289"/>
                <p:cNvSpPr>
                  <a:spLocks/>
                </p:cNvSpPr>
                <p:nvPr/>
              </p:nvSpPr>
              <p:spPr bwMode="auto">
                <a:xfrm>
                  <a:off x="4170" y="2445"/>
                  <a:ext cx="15" cy="19"/>
                </a:xfrm>
                <a:custGeom>
                  <a:avLst/>
                  <a:gdLst>
                    <a:gd name="T0" fmla="*/ 12 w 18"/>
                    <a:gd name="T1" fmla="*/ 10 h 24"/>
                    <a:gd name="T2" fmla="*/ 12 w 18"/>
                    <a:gd name="T3" fmla="*/ 0 h 24"/>
                    <a:gd name="T4" fmla="*/ 0 w 18"/>
                    <a:gd name="T5" fmla="*/ 3 h 24"/>
                    <a:gd name="T6" fmla="*/ 0 w 18"/>
                    <a:gd name="T7" fmla="*/ 14 h 24"/>
                    <a:gd name="T8" fmla="*/ 12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1" name="Freeform 290"/>
                <p:cNvSpPr>
                  <a:spLocks/>
                </p:cNvSpPr>
                <p:nvPr/>
              </p:nvSpPr>
              <p:spPr bwMode="auto">
                <a:xfrm>
                  <a:off x="4186" y="2440"/>
                  <a:ext cx="14" cy="20"/>
                </a:xfrm>
                <a:custGeom>
                  <a:avLst/>
                  <a:gdLst>
                    <a:gd name="T0" fmla="*/ 10 w 18"/>
                    <a:gd name="T1" fmla="*/ 12 h 24"/>
                    <a:gd name="T2" fmla="*/ 10 w 18"/>
                    <a:gd name="T3" fmla="*/ 0 h 24"/>
                    <a:gd name="T4" fmla="*/ 0 w 18"/>
                    <a:gd name="T5" fmla="*/ 4 h 24"/>
                    <a:gd name="T6" fmla="*/ 0 w 18"/>
                    <a:gd name="T7" fmla="*/ 16 h 24"/>
                    <a:gd name="T8" fmla="*/ 10 w 18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2" name="Freeform 291"/>
                <p:cNvSpPr>
                  <a:spLocks/>
                </p:cNvSpPr>
                <p:nvPr/>
              </p:nvSpPr>
              <p:spPr bwMode="auto">
                <a:xfrm>
                  <a:off x="4177" y="2452"/>
                  <a:ext cx="13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9 w 17"/>
                    <a:gd name="T3" fmla="*/ 11 h 17"/>
                    <a:gd name="T4" fmla="*/ 9 w 17"/>
                    <a:gd name="T5" fmla="*/ 6 h 17"/>
                    <a:gd name="T6" fmla="*/ 9 w 17"/>
                    <a:gd name="T7" fmla="*/ 0 h 17"/>
                    <a:gd name="T8" fmla="*/ 3 w 17"/>
                    <a:gd name="T9" fmla="*/ 0 h 17"/>
                    <a:gd name="T10" fmla="*/ 0 w 17"/>
                    <a:gd name="T11" fmla="*/ 0 h 17"/>
                    <a:gd name="T12" fmla="*/ 0 w 17"/>
                    <a:gd name="T13" fmla="*/ 6 h 17"/>
                    <a:gd name="T14" fmla="*/ 0 w 17"/>
                    <a:gd name="T15" fmla="*/ 11 h 17"/>
                    <a:gd name="T16" fmla="*/ 3 w 17"/>
                    <a:gd name="T17" fmla="*/ 11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5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3" name="Freeform 292"/>
                <p:cNvSpPr>
                  <a:spLocks/>
                </p:cNvSpPr>
                <p:nvPr/>
              </p:nvSpPr>
              <p:spPr bwMode="auto">
                <a:xfrm>
                  <a:off x="4192" y="2448"/>
                  <a:ext cx="14" cy="14"/>
                </a:xfrm>
                <a:custGeom>
                  <a:avLst/>
                  <a:gdLst>
                    <a:gd name="T0" fmla="*/ 7 w 17"/>
                    <a:gd name="T1" fmla="*/ 11 h 17"/>
                    <a:gd name="T2" fmla="*/ 11 w 17"/>
                    <a:gd name="T3" fmla="*/ 11 h 17"/>
                    <a:gd name="T4" fmla="*/ 11 w 17"/>
                    <a:gd name="T5" fmla="*/ 3 h 17"/>
                    <a:gd name="T6" fmla="*/ 11 w 17"/>
                    <a:gd name="T7" fmla="*/ 0 h 17"/>
                    <a:gd name="T8" fmla="*/ 7 w 17"/>
                    <a:gd name="T9" fmla="*/ 0 h 17"/>
                    <a:gd name="T10" fmla="*/ 0 w 17"/>
                    <a:gd name="T11" fmla="*/ 0 h 17"/>
                    <a:gd name="T12" fmla="*/ 0 w 17"/>
                    <a:gd name="T13" fmla="*/ 3 h 17"/>
                    <a:gd name="T14" fmla="*/ 0 w 17"/>
                    <a:gd name="T15" fmla="*/ 11 h 17"/>
                    <a:gd name="T16" fmla="*/ 7 w 17"/>
                    <a:gd name="T17" fmla="*/ 11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10" y="16"/>
                      </a:moveTo>
                      <a:lnTo>
                        <a:pt x="16" y="16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4" name="Freeform 293"/>
                <p:cNvSpPr>
                  <a:spLocks/>
                </p:cNvSpPr>
                <p:nvPr/>
              </p:nvSpPr>
              <p:spPr bwMode="auto">
                <a:xfrm>
                  <a:off x="4210" y="2432"/>
                  <a:ext cx="15" cy="20"/>
                </a:xfrm>
                <a:custGeom>
                  <a:avLst/>
                  <a:gdLst>
                    <a:gd name="T0" fmla="*/ 12 w 18"/>
                    <a:gd name="T1" fmla="*/ 13 h 24"/>
                    <a:gd name="T2" fmla="*/ 12 w 18"/>
                    <a:gd name="T3" fmla="*/ 0 h 24"/>
                    <a:gd name="T4" fmla="*/ 0 w 18"/>
                    <a:gd name="T5" fmla="*/ 4 h 24"/>
                    <a:gd name="T6" fmla="*/ 0 w 18"/>
                    <a:gd name="T7" fmla="*/ 16 h 24"/>
                    <a:gd name="T8" fmla="*/ 12 w 18"/>
                    <a:gd name="T9" fmla="*/ 13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8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5" name="Freeform 294"/>
                <p:cNvSpPr>
                  <a:spLocks/>
                </p:cNvSpPr>
                <p:nvPr/>
              </p:nvSpPr>
              <p:spPr bwMode="auto">
                <a:xfrm>
                  <a:off x="4226" y="2428"/>
                  <a:ext cx="14" cy="20"/>
                </a:xfrm>
                <a:custGeom>
                  <a:avLst/>
                  <a:gdLst>
                    <a:gd name="T0" fmla="*/ 10 w 18"/>
                    <a:gd name="T1" fmla="*/ 12 h 24"/>
                    <a:gd name="T2" fmla="*/ 10 w 18"/>
                    <a:gd name="T3" fmla="*/ 0 h 24"/>
                    <a:gd name="T4" fmla="*/ 0 w 18"/>
                    <a:gd name="T5" fmla="*/ 3 h 24"/>
                    <a:gd name="T6" fmla="*/ 0 w 18"/>
                    <a:gd name="T7" fmla="*/ 16 h 24"/>
                    <a:gd name="T8" fmla="*/ 10 w 18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6" name="Freeform 295"/>
                <p:cNvSpPr>
                  <a:spLocks/>
                </p:cNvSpPr>
                <p:nvPr/>
              </p:nvSpPr>
              <p:spPr bwMode="auto">
                <a:xfrm>
                  <a:off x="4214" y="2440"/>
                  <a:ext cx="14" cy="14"/>
                </a:xfrm>
                <a:custGeom>
                  <a:avLst/>
                  <a:gdLst>
                    <a:gd name="T0" fmla="*/ 6 w 17"/>
                    <a:gd name="T1" fmla="*/ 11 h 17"/>
                    <a:gd name="T2" fmla="*/ 11 w 17"/>
                    <a:gd name="T3" fmla="*/ 11 h 17"/>
                    <a:gd name="T4" fmla="*/ 11 w 17"/>
                    <a:gd name="T5" fmla="*/ 6 h 17"/>
                    <a:gd name="T6" fmla="*/ 11 w 17"/>
                    <a:gd name="T7" fmla="*/ 0 h 17"/>
                    <a:gd name="T8" fmla="*/ 6 w 17"/>
                    <a:gd name="T9" fmla="*/ 0 h 17"/>
                    <a:gd name="T10" fmla="*/ 0 w 17"/>
                    <a:gd name="T11" fmla="*/ 0 h 17"/>
                    <a:gd name="T12" fmla="*/ 0 w 17"/>
                    <a:gd name="T13" fmla="*/ 6 h 17"/>
                    <a:gd name="T14" fmla="*/ 0 w 17"/>
                    <a:gd name="T15" fmla="*/ 11 h 17"/>
                    <a:gd name="T16" fmla="*/ 6 w 17"/>
                    <a:gd name="T17" fmla="*/ 11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8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7" name="Freeform 296"/>
                <p:cNvSpPr>
                  <a:spLocks/>
                </p:cNvSpPr>
                <p:nvPr/>
              </p:nvSpPr>
              <p:spPr bwMode="auto">
                <a:xfrm>
                  <a:off x="4230" y="2436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11 w 17"/>
                    <a:gd name="T3" fmla="*/ 9 h 17"/>
                    <a:gd name="T4" fmla="*/ 11 w 17"/>
                    <a:gd name="T5" fmla="*/ 5 h 17"/>
                    <a:gd name="T6" fmla="*/ 11 w 17"/>
                    <a:gd name="T7" fmla="*/ 0 h 17"/>
                    <a:gd name="T8" fmla="*/ 3 w 17"/>
                    <a:gd name="T9" fmla="*/ 0 h 17"/>
                    <a:gd name="T10" fmla="*/ 0 w 17"/>
                    <a:gd name="T11" fmla="*/ 0 h 17"/>
                    <a:gd name="T12" fmla="*/ 0 w 17"/>
                    <a:gd name="T13" fmla="*/ 5 h 17"/>
                    <a:gd name="T14" fmla="*/ 0 w 17"/>
                    <a:gd name="T15" fmla="*/ 9 h 17"/>
                    <a:gd name="T16" fmla="*/ 3 w 17"/>
                    <a:gd name="T17" fmla="*/ 9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5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8" name="Freeform 297"/>
                <p:cNvSpPr>
                  <a:spLocks/>
                </p:cNvSpPr>
                <p:nvPr/>
              </p:nvSpPr>
              <p:spPr bwMode="auto">
                <a:xfrm>
                  <a:off x="4248" y="2420"/>
                  <a:ext cx="15" cy="20"/>
                </a:xfrm>
                <a:custGeom>
                  <a:avLst/>
                  <a:gdLst>
                    <a:gd name="T0" fmla="*/ 11 w 19"/>
                    <a:gd name="T1" fmla="*/ 12 h 24"/>
                    <a:gd name="T2" fmla="*/ 11 w 19"/>
                    <a:gd name="T3" fmla="*/ 0 h 24"/>
                    <a:gd name="T4" fmla="*/ 0 w 19"/>
                    <a:gd name="T5" fmla="*/ 4 h 24"/>
                    <a:gd name="T6" fmla="*/ 0 w 19"/>
                    <a:gd name="T7" fmla="*/ 16 h 24"/>
                    <a:gd name="T8" fmla="*/ 11 w 19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4"/>
                    <a:gd name="T17" fmla="*/ 19 w 19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4">
                      <a:moveTo>
                        <a:pt x="18" y="17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8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49" name="Freeform 298"/>
                <p:cNvSpPr>
                  <a:spLocks/>
                </p:cNvSpPr>
                <p:nvPr/>
              </p:nvSpPr>
              <p:spPr bwMode="auto">
                <a:xfrm>
                  <a:off x="4264" y="2416"/>
                  <a:ext cx="14" cy="17"/>
                </a:xfrm>
                <a:custGeom>
                  <a:avLst/>
                  <a:gdLst>
                    <a:gd name="T0" fmla="*/ 10 w 18"/>
                    <a:gd name="T1" fmla="*/ 9 h 22"/>
                    <a:gd name="T2" fmla="*/ 10 w 18"/>
                    <a:gd name="T3" fmla="*/ 0 h 22"/>
                    <a:gd name="T4" fmla="*/ 0 w 18"/>
                    <a:gd name="T5" fmla="*/ 4 h 22"/>
                    <a:gd name="T6" fmla="*/ 0 w 18"/>
                    <a:gd name="T7" fmla="*/ 12 h 22"/>
                    <a:gd name="T8" fmla="*/ 10 w 18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2"/>
                    <a:gd name="T17" fmla="*/ 18 w 1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2">
                      <a:moveTo>
                        <a:pt x="17" y="16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50" name="Freeform 299"/>
                <p:cNvSpPr>
                  <a:spLocks/>
                </p:cNvSpPr>
                <p:nvPr/>
              </p:nvSpPr>
              <p:spPr bwMode="auto">
                <a:xfrm>
                  <a:off x="4253" y="2428"/>
                  <a:ext cx="13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6 w 17"/>
                    <a:gd name="T3" fmla="*/ 11 h 17"/>
                    <a:gd name="T4" fmla="*/ 6 w 17"/>
                    <a:gd name="T5" fmla="*/ 7 h 17"/>
                    <a:gd name="T6" fmla="*/ 9 w 17"/>
                    <a:gd name="T7" fmla="*/ 7 h 17"/>
                    <a:gd name="T8" fmla="*/ 9 w 17"/>
                    <a:gd name="T9" fmla="*/ 0 h 17"/>
                    <a:gd name="T10" fmla="*/ 6 w 17"/>
                    <a:gd name="T11" fmla="*/ 0 h 17"/>
                    <a:gd name="T12" fmla="*/ 3 w 17"/>
                    <a:gd name="T13" fmla="*/ 0 h 17"/>
                    <a:gd name="T14" fmla="*/ 0 w 17"/>
                    <a:gd name="T15" fmla="*/ 0 h 17"/>
                    <a:gd name="T16" fmla="*/ 0 w 17"/>
                    <a:gd name="T17" fmla="*/ 7 h 17"/>
                    <a:gd name="T18" fmla="*/ 0 w 17"/>
                    <a:gd name="T19" fmla="*/ 11 h 17"/>
                    <a:gd name="T20" fmla="*/ 3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51" name="Freeform 300"/>
                <p:cNvSpPr>
                  <a:spLocks/>
                </p:cNvSpPr>
                <p:nvPr/>
              </p:nvSpPr>
              <p:spPr bwMode="auto">
                <a:xfrm>
                  <a:off x="4268" y="2422"/>
                  <a:ext cx="14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7 w 17"/>
                    <a:gd name="T3" fmla="*/ 11 h 17"/>
                    <a:gd name="T4" fmla="*/ 7 w 17"/>
                    <a:gd name="T5" fmla="*/ 7 h 17"/>
                    <a:gd name="T6" fmla="*/ 11 w 17"/>
                    <a:gd name="T7" fmla="*/ 7 h 17"/>
                    <a:gd name="T8" fmla="*/ 11 w 17"/>
                    <a:gd name="T9" fmla="*/ 3 h 17"/>
                    <a:gd name="T10" fmla="*/ 7 w 17"/>
                    <a:gd name="T11" fmla="*/ 3 h 17"/>
                    <a:gd name="T12" fmla="*/ 7 w 17"/>
                    <a:gd name="T13" fmla="*/ 0 h 17"/>
                    <a:gd name="T14" fmla="*/ 3 w 17"/>
                    <a:gd name="T15" fmla="*/ 0 h 17"/>
                    <a:gd name="T16" fmla="*/ 3 w 17"/>
                    <a:gd name="T17" fmla="*/ 3 h 17"/>
                    <a:gd name="T18" fmla="*/ 0 w 17"/>
                    <a:gd name="T19" fmla="*/ 3 h 17"/>
                    <a:gd name="T20" fmla="*/ 0 w 17"/>
                    <a:gd name="T21" fmla="*/ 7 h 17"/>
                    <a:gd name="T22" fmla="*/ 3 w 17"/>
                    <a:gd name="T23" fmla="*/ 11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52" name="Freeform 301"/>
                <p:cNvSpPr>
                  <a:spLocks/>
                </p:cNvSpPr>
                <p:nvPr/>
              </p:nvSpPr>
              <p:spPr bwMode="auto">
                <a:xfrm>
                  <a:off x="4286" y="2408"/>
                  <a:ext cx="16" cy="18"/>
                </a:xfrm>
                <a:custGeom>
                  <a:avLst/>
                  <a:gdLst>
                    <a:gd name="T0" fmla="*/ 13 w 19"/>
                    <a:gd name="T1" fmla="*/ 10 h 22"/>
                    <a:gd name="T2" fmla="*/ 13 w 19"/>
                    <a:gd name="T3" fmla="*/ 0 h 22"/>
                    <a:gd name="T4" fmla="*/ 0 w 19"/>
                    <a:gd name="T5" fmla="*/ 3 h 22"/>
                    <a:gd name="T6" fmla="*/ 0 w 19"/>
                    <a:gd name="T7" fmla="*/ 14 h 22"/>
                    <a:gd name="T8" fmla="*/ 13 w 19"/>
                    <a:gd name="T9" fmla="*/ 1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2"/>
                    <a:gd name="T17" fmla="*/ 19 w 19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2">
                      <a:moveTo>
                        <a:pt x="18" y="15"/>
                      </a:moveTo>
                      <a:lnTo>
                        <a:pt x="18" y="0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18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53" name="Freeform 302"/>
                <p:cNvSpPr>
                  <a:spLocks/>
                </p:cNvSpPr>
                <p:nvPr/>
              </p:nvSpPr>
              <p:spPr bwMode="auto">
                <a:xfrm>
                  <a:off x="4302" y="2404"/>
                  <a:ext cx="15" cy="17"/>
                </a:xfrm>
                <a:custGeom>
                  <a:avLst/>
                  <a:gdLst>
                    <a:gd name="T0" fmla="*/ 11 w 19"/>
                    <a:gd name="T1" fmla="*/ 9 h 22"/>
                    <a:gd name="T2" fmla="*/ 11 w 19"/>
                    <a:gd name="T3" fmla="*/ 0 h 22"/>
                    <a:gd name="T4" fmla="*/ 0 w 19"/>
                    <a:gd name="T5" fmla="*/ 2 h 22"/>
                    <a:gd name="T6" fmla="*/ 0 w 19"/>
                    <a:gd name="T7" fmla="*/ 12 h 22"/>
                    <a:gd name="T8" fmla="*/ 11 w 19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2"/>
                    <a:gd name="T17" fmla="*/ 19 w 19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2">
                      <a:moveTo>
                        <a:pt x="18" y="15"/>
                      </a:move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18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54" name="Freeform 303"/>
                <p:cNvSpPr>
                  <a:spLocks/>
                </p:cNvSpPr>
                <p:nvPr/>
              </p:nvSpPr>
              <p:spPr bwMode="auto">
                <a:xfrm>
                  <a:off x="4293" y="2414"/>
                  <a:ext cx="13" cy="14"/>
                </a:xfrm>
                <a:custGeom>
                  <a:avLst/>
                  <a:gdLst>
                    <a:gd name="T0" fmla="*/ 5 w 17"/>
                    <a:gd name="T1" fmla="*/ 11 h 17"/>
                    <a:gd name="T2" fmla="*/ 5 w 17"/>
                    <a:gd name="T3" fmla="*/ 7 h 17"/>
                    <a:gd name="T4" fmla="*/ 9 w 17"/>
                    <a:gd name="T5" fmla="*/ 7 h 17"/>
                    <a:gd name="T6" fmla="*/ 9 w 17"/>
                    <a:gd name="T7" fmla="*/ 3 h 17"/>
                    <a:gd name="T8" fmla="*/ 9 w 17"/>
                    <a:gd name="T9" fmla="*/ 0 h 17"/>
                    <a:gd name="T10" fmla="*/ 5 w 17"/>
                    <a:gd name="T11" fmla="*/ 0 h 17"/>
                    <a:gd name="T12" fmla="*/ 0 w 17"/>
                    <a:gd name="T13" fmla="*/ 3 h 17"/>
                    <a:gd name="T14" fmla="*/ 0 w 17"/>
                    <a:gd name="T15" fmla="*/ 7 h 17"/>
                    <a:gd name="T16" fmla="*/ 0 w 17"/>
                    <a:gd name="T17" fmla="*/ 11 h 17"/>
                    <a:gd name="T18" fmla="*/ 5 w 17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55" name="Freeform 304"/>
                <p:cNvSpPr>
                  <a:spLocks/>
                </p:cNvSpPr>
                <p:nvPr/>
              </p:nvSpPr>
              <p:spPr bwMode="auto">
                <a:xfrm>
                  <a:off x="4308" y="2410"/>
                  <a:ext cx="14" cy="14"/>
                </a:xfrm>
                <a:custGeom>
                  <a:avLst/>
                  <a:gdLst>
                    <a:gd name="T0" fmla="*/ 6 w 17"/>
                    <a:gd name="T1" fmla="*/ 6 h 17"/>
                    <a:gd name="T2" fmla="*/ 11 w 17"/>
                    <a:gd name="T3" fmla="*/ 6 h 17"/>
                    <a:gd name="T4" fmla="*/ 11 w 17"/>
                    <a:gd name="T5" fmla="*/ 4 h 17"/>
                    <a:gd name="T6" fmla="*/ 11 w 17"/>
                    <a:gd name="T7" fmla="*/ 0 h 17"/>
                    <a:gd name="T8" fmla="*/ 6 w 17"/>
                    <a:gd name="T9" fmla="*/ 0 h 17"/>
                    <a:gd name="T10" fmla="*/ 0 w 17"/>
                    <a:gd name="T11" fmla="*/ 0 h 17"/>
                    <a:gd name="T12" fmla="*/ 0 w 17"/>
                    <a:gd name="T13" fmla="*/ 4 h 17"/>
                    <a:gd name="T14" fmla="*/ 0 w 17"/>
                    <a:gd name="T15" fmla="*/ 6 h 17"/>
                    <a:gd name="T16" fmla="*/ 0 w 17"/>
                    <a:gd name="T17" fmla="*/ 11 h 17"/>
                    <a:gd name="T18" fmla="*/ 6 w 17"/>
                    <a:gd name="T19" fmla="*/ 11 h 17"/>
                    <a:gd name="T20" fmla="*/ 6 w 17"/>
                    <a:gd name="T21" fmla="*/ 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8" y="9"/>
                      </a:moveTo>
                      <a:lnTo>
                        <a:pt x="16" y="9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8" y="9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56" name="Freeform 305"/>
                <p:cNvSpPr>
                  <a:spLocks/>
                </p:cNvSpPr>
                <p:nvPr/>
              </p:nvSpPr>
              <p:spPr bwMode="auto">
                <a:xfrm>
                  <a:off x="4360" y="2364"/>
                  <a:ext cx="14" cy="19"/>
                </a:xfrm>
                <a:custGeom>
                  <a:avLst/>
                  <a:gdLst>
                    <a:gd name="T0" fmla="*/ 10 w 18"/>
                    <a:gd name="T1" fmla="*/ 10 h 24"/>
                    <a:gd name="T2" fmla="*/ 10 w 18"/>
                    <a:gd name="T3" fmla="*/ 0 h 24"/>
                    <a:gd name="T4" fmla="*/ 0 w 18"/>
                    <a:gd name="T5" fmla="*/ 4 h 24"/>
                    <a:gd name="T6" fmla="*/ 0 w 18"/>
                    <a:gd name="T7" fmla="*/ 14 h 24"/>
                    <a:gd name="T8" fmla="*/ 10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57" name="Freeform 306"/>
                <p:cNvSpPr>
                  <a:spLocks/>
                </p:cNvSpPr>
                <p:nvPr/>
              </p:nvSpPr>
              <p:spPr bwMode="auto">
                <a:xfrm>
                  <a:off x="4375" y="2359"/>
                  <a:ext cx="15" cy="19"/>
                </a:xfrm>
                <a:custGeom>
                  <a:avLst/>
                  <a:gdLst>
                    <a:gd name="T0" fmla="*/ 11 w 19"/>
                    <a:gd name="T1" fmla="*/ 11 h 24"/>
                    <a:gd name="T2" fmla="*/ 11 w 19"/>
                    <a:gd name="T3" fmla="*/ 0 h 24"/>
                    <a:gd name="T4" fmla="*/ 0 w 19"/>
                    <a:gd name="T5" fmla="*/ 4 h 24"/>
                    <a:gd name="T6" fmla="*/ 0 w 19"/>
                    <a:gd name="T7" fmla="*/ 14 h 24"/>
                    <a:gd name="T8" fmla="*/ 11 w 19"/>
                    <a:gd name="T9" fmla="*/ 1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4"/>
                    <a:gd name="T17" fmla="*/ 19 w 19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4">
                      <a:moveTo>
                        <a:pt x="18" y="18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8" y="1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58" name="Freeform 307"/>
                <p:cNvSpPr>
                  <a:spLocks/>
                </p:cNvSpPr>
                <p:nvPr/>
              </p:nvSpPr>
              <p:spPr bwMode="auto">
                <a:xfrm>
                  <a:off x="4365" y="2372"/>
                  <a:ext cx="13" cy="13"/>
                </a:xfrm>
                <a:custGeom>
                  <a:avLst/>
                  <a:gdLst>
                    <a:gd name="T0" fmla="*/ 5 w 17"/>
                    <a:gd name="T1" fmla="*/ 9 h 17"/>
                    <a:gd name="T2" fmla="*/ 9 w 17"/>
                    <a:gd name="T3" fmla="*/ 9 h 17"/>
                    <a:gd name="T4" fmla="*/ 9 w 17"/>
                    <a:gd name="T5" fmla="*/ 5 h 17"/>
                    <a:gd name="T6" fmla="*/ 9 w 17"/>
                    <a:gd name="T7" fmla="*/ 0 h 17"/>
                    <a:gd name="T8" fmla="*/ 5 w 17"/>
                    <a:gd name="T9" fmla="*/ 0 h 17"/>
                    <a:gd name="T10" fmla="*/ 5 w 17"/>
                    <a:gd name="T11" fmla="*/ 5 h 17"/>
                    <a:gd name="T12" fmla="*/ 0 w 17"/>
                    <a:gd name="T13" fmla="*/ 5 h 17"/>
                    <a:gd name="T14" fmla="*/ 0 w 17"/>
                    <a:gd name="T15" fmla="*/ 9 h 17"/>
                    <a:gd name="T16" fmla="*/ 5 w 17"/>
                    <a:gd name="T17" fmla="*/ 9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8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59" name="Freeform 308"/>
                <p:cNvSpPr>
                  <a:spLocks/>
                </p:cNvSpPr>
                <p:nvPr/>
              </p:nvSpPr>
              <p:spPr bwMode="auto">
                <a:xfrm>
                  <a:off x="4380" y="2367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7 w 17"/>
                    <a:gd name="T3" fmla="*/ 9 h 17"/>
                    <a:gd name="T4" fmla="*/ 7 w 17"/>
                    <a:gd name="T5" fmla="*/ 5 h 17"/>
                    <a:gd name="T6" fmla="*/ 11 w 17"/>
                    <a:gd name="T7" fmla="*/ 5 h 17"/>
                    <a:gd name="T8" fmla="*/ 11 w 17"/>
                    <a:gd name="T9" fmla="*/ 0 h 17"/>
                    <a:gd name="T10" fmla="*/ 7 w 17"/>
                    <a:gd name="T11" fmla="*/ 0 h 17"/>
                    <a:gd name="T12" fmla="*/ 3 w 17"/>
                    <a:gd name="T13" fmla="*/ 0 h 17"/>
                    <a:gd name="T14" fmla="*/ 0 w 17"/>
                    <a:gd name="T15" fmla="*/ 5 h 17"/>
                    <a:gd name="T16" fmla="*/ 0 w 17"/>
                    <a:gd name="T17" fmla="*/ 9 h 17"/>
                    <a:gd name="T18" fmla="*/ 3 w 17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8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322" name="Freeform 309"/>
                <p:cNvSpPr>
                  <a:spLocks/>
                </p:cNvSpPr>
                <p:nvPr/>
              </p:nvSpPr>
              <p:spPr bwMode="auto">
                <a:xfrm>
                  <a:off x="3985" y="2278"/>
                  <a:ext cx="459" cy="264"/>
                </a:xfrm>
                <a:custGeom>
                  <a:avLst/>
                  <a:gdLst>
                    <a:gd name="T0" fmla="*/ 366 w 574"/>
                    <a:gd name="T1" fmla="*/ 0 h 330"/>
                    <a:gd name="T2" fmla="*/ 0 w 574"/>
                    <a:gd name="T3" fmla="*/ 119 h 330"/>
                    <a:gd name="T4" fmla="*/ 0 w 574"/>
                    <a:gd name="T5" fmla="*/ 210 h 330"/>
                    <a:gd name="T6" fmla="*/ 0 60000 65536"/>
                    <a:gd name="T7" fmla="*/ 0 60000 65536"/>
                    <a:gd name="T8" fmla="*/ 0 60000 65536"/>
                    <a:gd name="T9" fmla="*/ 0 w 574"/>
                    <a:gd name="T10" fmla="*/ 0 h 330"/>
                    <a:gd name="T11" fmla="*/ 574 w 574"/>
                    <a:gd name="T12" fmla="*/ 330 h 3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4" h="330">
                      <a:moveTo>
                        <a:pt x="573" y="0"/>
                      </a:moveTo>
                      <a:lnTo>
                        <a:pt x="0" y="186"/>
                      </a:lnTo>
                      <a:lnTo>
                        <a:pt x="0" y="32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</p:grpSp>
        <p:pic>
          <p:nvPicPr>
            <p:cNvPr id="323" name="Imagen 32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17424" y="5057663"/>
              <a:ext cx="1397964" cy="1397964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4226114" y="5992138"/>
              <a:ext cx="800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Switch</a:t>
              </a:r>
              <a:endParaRPr lang="en-GB" dirty="0"/>
            </a:p>
          </p:txBody>
        </p:sp>
        <p:sp>
          <p:nvSpPr>
            <p:cNvPr id="324" name="CuadroTexto 323"/>
            <p:cNvSpPr txBox="1"/>
            <p:nvPr/>
          </p:nvSpPr>
          <p:spPr>
            <a:xfrm>
              <a:off x="526548" y="5553441"/>
              <a:ext cx="965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LaptopA</a:t>
              </a:r>
              <a:endParaRPr lang="en-GB" dirty="0"/>
            </a:p>
          </p:txBody>
        </p:sp>
        <p:sp>
          <p:nvSpPr>
            <p:cNvPr id="325" name="CuadroTexto 324"/>
            <p:cNvSpPr txBox="1"/>
            <p:nvPr/>
          </p:nvSpPr>
          <p:spPr>
            <a:xfrm>
              <a:off x="7761851" y="5539630"/>
              <a:ext cx="965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LaptopB</a:t>
              </a:r>
              <a:endParaRPr lang="en-GB" dirty="0"/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2339752" y="6021288"/>
            <a:ext cx="4759679" cy="693040"/>
            <a:chOff x="2320509" y="6076832"/>
            <a:chExt cx="4759679" cy="693040"/>
          </a:xfrm>
        </p:grpSpPr>
        <p:sp>
          <p:nvSpPr>
            <p:cNvPr id="15" name="Rectángulo redondeado 14"/>
            <p:cNvSpPr/>
            <p:nvPr/>
          </p:nvSpPr>
          <p:spPr bwMode="auto">
            <a:xfrm>
              <a:off x="2320509" y="6076832"/>
              <a:ext cx="4759679" cy="693040"/>
            </a:xfrm>
            <a:prstGeom prst="roundRect">
              <a:avLst/>
            </a:prstGeom>
            <a:ln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11760" y="6114033"/>
              <a:ext cx="4576451" cy="603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1277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 bwMode="auto">
          <a:xfrm>
            <a:off x="827584" y="1556792"/>
            <a:ext cx="7258059" cy="3554280"/>
          </a:xfrm>
          <a:prstGeom prst="rect">
            <a:avLst/>
          </a:prstGeom>
          <a:solidFill>
            <a:srgbClr val="F8F7F9"/>
          </a:solidFill>
          <a:ln w="12700" cap="flat" cmpd="sng" algn="ctr">
            <a:solidFill>
              <a:schemeClr val="tx1"/>
            </a:solidFill>
            <a:prstDash val="dot"/>
            <a:round/>
            <a:headEnd type="none" w="sm" len="sm"/>
            <a:tailEnd type="none" w="sm" len="sm"/>
          </a:ln>
          <a:effectLst/>
        </p:spPr>
        <p:txBody>
          <a:bodyPr vert="horz" wrap="square" lIns="120044" tIns="60022" rIns="120044" bIns="60022" numCol="1" rtlCol="0" anchor="t" anchorCtr="0" compatLnSpc="1">
            <a:prstTxWarp prst="textNoShape">
              <a:avLst/>
            </a:prstTxWarp>
          </a:bodyPr>
          <a:lstStyle/>
          <a:p>
            <a:pPr marL="0" marR="0" algn="l" defTabSz="1200424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000" dirty="0">
              <a:solidFill>
                <a:srgbClr val="081D58"/>
              </a:solidFill>
              <a:uFillTx/>
              <a:latin typeface="Arial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 bwMode="auto">
          <a:xfrm>
            <a:off x="2946631" y="2833724"/>
            <a:ext cx="1504888" cy="1303473"/>
          </a:xfrm>
          <a:prstGeom prst="roundRect">
            <a:avLst/>
          </a:prstGeom>
          <a:solidFill>
            <a:srgbClr val="D5FC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44" tIns="60022" rIns="120044" bIns="60022" numCol="1" rtlCol="0" anchor="t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Trebuchet MS"/>
                <a:cs typeface="Trebuchet MS"/>
              </a:rPr>
              <a:t>network</a:t>
            </a:r>
            <a:endParaRPr lang="en-GB" sz="1050" b="1" dirty="0" smtClean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7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9" name="Rectángulo redondeado 8"/>
          <p:cNvSpPr/>
          <p:nvPr/>
        </p:nvSpPr>
        <p:spPr bwMode="auto">
          <a:xfrm>
            <a:off x="6440928" y="2833724"/>
            <a:ext cx="1504888" cy="1303473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44" tIns="60022" rIns="120044" bIns="60022" numCol="1" rtlCol="0" anchor="t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Trebuchet MS"/>
                <a:cs typeface="Trebuchet MS"/>
              </a:rPr>
              <a:t>compute2</a:t>
            </a:r>
          </a:p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7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0" name="Rectángulo redondeado 19"/>
          <p:cNvSpPr/>
          <p:nvPr/>
        </p:nvSpPr>
        <p:spPr bwMode="auto">
          <a:xfrm>
            <a:off x="4693780" y="2833724"/>
            <a:ext cx="1504888" cy="1303473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44" tIns="60022" rIns="120044" bIns="60022" numCol="1" rtlCol="0" anchor="t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Trebuchet MS"/>
                <a:cs typeface="Trebuchet MS"/>
              </a:rPr>
              <a:t>compute1</a:t>
            </a:r>
          </a:p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7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3682" y="476672"/>
            <a:ext cx="7343118" cy="652463"/>
          </a:xfrm>
        </p:spPr>
        <p:txBody>
          <a:bodyPr/>
          <a:lstStyle/>
          <a:p>
            <a:r>
              <a:rPr lang="en-GB" dirty="0"/>
              <a:t>WAN Optimization as a Service</a:t>
            </a:r>
          </a:p>
        </p:txBody>
      </p:sp>
      <p:cxnSp>
        <p:nvCxnSpPr>
          <p:cNvPr id="6" name="11 Conector recto"/>
          <p:cNvCxnSpPr/>
          <p:nvPr/>
        </p:nvCxnSpPr>
        <p:spPr>
          <a:xfrm flipH="1" flipV="1">
            <a:off x="2810680" y="5751394"/>
            <a:ext cx="885933" cy="21094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7" name="Rectángulo redondeado 6"/>
          <p:cNvSpPr/>
          <p:nvPr/>
        </p:nvSpPr>
        <p:spPr bwMode="auto">
          <a:xfrm>
            <a:off x="1199482" y="2833724"/>
            <a:ext cx="1504888" cy="1303473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44" tIns="60022" rIns="120044" bIns="60022" numCol="1" rtlCol="0" anchor="t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Trebuchet MS"/>
                <a:cs typeface="Trebuchet MS"/>
              </a:rPr>
              <a:t>controller</a:t>
            </a:r>
          </a:p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7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831221" y="2204864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1200424">
              <a:defRPr/>
            </a:pPr>
            <a:r>
              <a:rPr lang="en-GB" sz="1000" b="1" dirty="0" smtClean="0">
                <a:solidFill>
                  <a:srgbClr val="4A7EBA"/>
                </a:solidFill>
                <a:uFillTx/>
                <a:latin typeface="Trebuchet MS"/>
                <a:cs typeface="Trebuchet MS"/>
              </a:rPr>
              <a:t>Management Network</a:t>
            </a:r>
            <a:endParaRPr lang="en-GB" sz="1000" b="1" dirty="0">
              <a:solidFill>
                <a:srgbClr val="4A7EBA"/>
              </a:solidFill>
              <a:uFillTx/>
              <a:latin typeface="Trebuchet MS"/>
              <a:cs typeface="Trebuchet MS"/>
            </a:endParaRPr>
          </a:p>
        </p:txBody>
      </p:sp>
      <p:cxnSp>
        <p:nvCxnSpPr>
          <p:cNvPr id="12" name="11 Conector recto"/>
          <p:cNvCxnSpPr/>
          <p:nvPr/>
        </p:nvCxnSpPr>
        <p:spPr>
          <a:xfrm flipV="1">
            <a:off x="1653036" y="2492895"/>
            <a:ext cx="5861528" cy="1"/>
          </a:xfrm>
          <a:prstGeom prst="line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11 Conector recto"/>
          <p:cNvCxnSpPr/>
          <p:nvPr/>
        </p:nvCxnSpPr>
        <p:spPr>
          <a:xfrm>
            <a:off x="3745352" y="4679406"/>
            <a:ext cx="3660229" cy="0"/>
          </a:xfrm>
          <a:prstGeom prst="line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CuadroTexto 13"/>
          <p:cNvSpPr txBox="1"/>
          <p:nvPr/>
        </p:nvSpPr>
        <p:spPr>
          <a:xfrm>
            <a:off x="4458249" y="4730749"/>
            <a:ext cx="1148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1200424">
              <a:defRPr/>
            </a:pPr>
            <a:r>
              <a:rPr lang="en-GB" sz="1000" b="1" dirty="0" smtClean="0">
                <a:solidFill>
                  <a:srgbClr val="4A7EBA"/>
                </a:solidFill>
                <a:uFillTx/>
                <a:latin typeface="Trebuchet MS"/>
                <a:cs typeface="Trebuchet MS"/>
              </a:rPr>
              <a:t>Tunnel Network</a:t>
            </a:r>
            <a:endParaRPr lang="en-GB" sz="1000" b="1" dirty="0">
              <a:solidFill>
                <a:srgbClr val="4A7EBA"/>
              </a:solidFill>
              <a:uFillTx/>
              <a:latin typeface="Trebuchet MS"/>
              <a:cs typeface="Trebuchet MS"/>
            </a:endParaRPr>
          </a:p>
        </p:txBody>
      </p:sp>
      <p:cxnSp>
        <p:nvCxnSpPr>
          <p:cNvPr id="15" name="11 Conector recto"/>
          <p:cNvCxnSpPr/>
          <p:nvPr/>
        </p:nvCxnSpPr>
        <p:spPr>
          <a:xfrm>
            <a:off x="1713804" y="5330982"/>
            <a:ext cx="2024853" cy="0"/>
          </a:xfrm>
          <a:prstGeom prst="line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6" name="CuadroTexto 15"/>
          <p:cNvSpPr txBox="1"/>
          <p:nvPr/>
        </p:nvSpPr>
        <p:spPr>
          <a:xfrm>
            <a:off x="1343681" y="5322780"/>
            <a:ext cx="1237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1200424">
              <a:defRPr/>
            </a:pPr>
            <a:r>
              <a:rPr lang="en-GB" sz="1000" b="1" dirty="0" smtClean="0">
                <a:solidFill>
                  <a:srgbClr val="4A7EBA"/>
                </a:solidFill>
                <a:uFillTx/>
                <a:latin typeface="Trebuchet MS"/>
                <a:cs typeface="Trebuchet MS"/>
              </a:rPr>
              <a:t>External Network</a:t>
            </a:r>
            <a:endParaRPr lang="en-GB" sz="1000" b="1" dirty="0">
              <a:solidFill>
                <a:srgbClr val="4A7EBA"/>
              </a:solidFill>
              <a:uFillTx/>
              <a:latin typeface="Trebuchet MS"/>
              <a:cs typeface="Trebuchet MS"/>
            </a:endParaRPr>
          </a:p>
        </p:txBody>
      </p:sp>
      <p:cxnSp>
        <p:nvCxnSpPr>
          <p:cNvPr id="17" name="11 Conector recto"/>
          <p:cNvCxnSpPr/>
          <p:nvPr/>
        </p:nvCxnSpPr>
        <p:spPr>
          <a:xfrm>
            <a:off x="3954835" y="4140181"/>
            <a:ext cx="0" cy="522979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11 Conector recto"/>
          <p:cNvCxnSpPr/>
          <p:nvPr/>
        </p:nvCxnSpPr>
        <p:spPr>
          <a:xfrm>
            <a:off x="5446223" y="4142025"/>
            <a:ext cx="0" cy="522979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11 Conector recto"/>
          <p:cNvCxnSpPr/>
          <p:nvPr/>
        </p:nvCxnSpPr>
        <p:spPr>
          <a:xfrm>
            <a:off x="3442008" y="4139164"/>
            <a:ext cx="0" cy="1197389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Conector recto 20"/>
          <p:cNvCxnSpPr/>
          <p:nvPr/>
        </p:nvCxnSpPr>
        <p:spPr bwMode="auto">
          <a:xfrm>
            <a:off x="1951926" y="2495151"/>
            <a:ext cx="1" cy="340046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Conector recto 21"/>
          <p:cNvCxnSpPr/>
          <p:nvPr/>
        </p:nvCxnSpPr>
        <p:spPr bwMode="auto">
          <a:xfrm>
            <a:off x="3699075" y="2498683"/>
            <a:ext cx="1" cy="329483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4" name="Conector recto 23"/>
          <p:cNvCxnSpPr/>
          <p:nvPr/>
        </p:nvCxnSpPr>
        <p:spPr bwMode="auto">
          <a:xfrm>
            <a:off x="7193372" y="2495151"/>
            <a:ext cx="1" cy="340047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6" name="Rectángulo 25"/>
          <p:cNvSpPr/>
          <p:nvPr/>
        </p:nvSpPr>
        <p:spPr bwMode="auto">
          <a:xfrm>
            <a:off x="1847776" y="2832561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eth1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7" name="Rectángulo 26"/>
          <p:cNvSpPr/>
          <p:nvPr/>
        </p:nvSpPr>
        <p:spPr bwMode="auto">
          <a:xfrm>
            <a:off x="3593276" y="2832561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eth1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8" name="Rectángulo 27"/>
          <p:cNvSpPr/>
          <p:nvPr/>
        </p:nvSpPr>
        <p:spPr bwMode="auto">
          <a:xfrm>
            <a:off x="5344049" y="2832561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eth1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9" name="Rectángulo 28"/>
          <p:cNvSpPr/>
          <p:nvPr/>
        </p:nvSpPr>
        <p:spPr bwMode="auto">
          <a:xfrm>
            <a:off x="7089548" y="2832561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eth1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30" name="11 Conector recto"/>
          <p:cNvCxnSpPr/>
          <p:nvPr/>
        </p:nvCxnSpPr>
        <p:spPr>
          <a:xfrm>
            <a:off x="7193371" y="4127963"/>
            <a:ext cx="0" cy="522979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1" name="Rectángulo 30"/>
          <p:cNvSpPr/>
          <p:nvPr/>
        </p:nvSpPr>
        <p:spPr bwMode="auto">
          <a:xfrm>
            <a:off x="3843763" y="4048971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eth2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32" name="Rectángulo 31"/>
          <p:cNvSpPr/>
          <p:nvPr/>
        </p:nvSpPr>
        <p:spPr bwMode="auto">
          <a:xfrm>
            <a:off x="5340525" y="4048968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eth2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33" name="Rectángulo 32"/>
          <p:cNvSpPr/>
          <p:nvPr/>
        </p:nvSpPr>
        <p:spPr bwMode="auto">
          <a:xfrm>
            <a:off x="7087782" y="4048968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eth2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42" name="Rectángulo 41"/>
          <p:cNvSpPr/>
          <p:nvPr/>
        </p:nvSpPr>
        <p:spPr bwMode="auto">
          <a:xfrm>
            <a:off x="3329586" y="4047208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eth3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47" name="Rectángulo 46"/>
          <p:cNvSpPr/>
          <p:nvPr/>
        </p:nvSpPr>
        <p:spPr bwMode="auto">
          <a:xfrm>
            <a:off x="1847776" y="4048965"/>
            <a:ext cx="208300" cy="87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b="1" dirty="0" smtClean="0">
                <a:solidFill>
                  <a:schemeClr val="tx1"/>
                </a:solidFill>
                <a:latin typeface="Trebuchet MS"/>
                <a:cs typeface="Trebuchet MS"/>
              </a:rPr>
              <a:t>eth2</a:t>
            </a:r>
            <a:endParaRPr lang="en-GB" sz="500" b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cxnSp>
        <p:nvCxnSpPr>
          <p:cNvPr id="48" name="11 Conector recto"/>
          <p:cNvCxnSpPr/>
          <p:nvPr/>
        </p:nvCxnSpPr>
        <p:spPr>
          <a:xfrm>
            <a:off x="1943908" y="4140180"/>
            <a:ext cx="0" cy="1175279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0" name="11 Conector recto"/>
          <p:cNvCxnSpPr/>
          <p:nvPr/>
        </p:nvCxnSpPr>
        <p:spPr>
          <a:xfrm>
            <a:off x="2731403" y="5307363"/>
            <a:ext cx="0" cy="444032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51" name="Group 19"/>
          <p:cNvGrpSpPr>
            <a:grpSpLocks/>
          </p:cNvGrpSpPr>
          <p:nvPr/>
        </p:nvGrpSpPr>
        <p:grpSpPr bwMode="auto">
          <a:xfrm>
            <a:off x="2441857" y="5606472"/>
            <a:ext cx="569207" cy="306180"/>
            <a:chOff x="638" y="929"/>
            <a:chExt cx="213" cy="99"/>
          </a:xfrm>
        </p:grpSpPr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638" y="929"/>
              <a:ext cx="213" cy="99"/>
            </a:xfrm>
            <a:custGeom>
              <a:avLst/>
              <a:gdLst>
                <a:gd name="T0" fmla="*/ 0 w 516"/>
                <a:gd name="T1" fmla="*/ 0 h 245"/>
                <a:gd name="T2" fmla="*/ 0 w 516"/>
                <a:gd name="T3" fmla="*/ 0 h 245"/>
                <a:gd name="T4" fmla="*/ 0 w 516"/>
                <a:gd name="T5" fmla="*/ 0 h 245"/>
                <a:gd name="T6" fmla="*/ 0 w 516"/>
                <a:gd name="T7" fmla="*/ 0 h 245"/>
                <a:gd name="T8" fmla="*/ 0 w 516"/>
                <a:gd name="T9" fmla="*/ 0 h 245"/>
                <a:gd name="T10" fmla="*/ 0 w 516"/>
                <a:gd name="T11" fmla="*/ 0 h 245"/>
                <a:gd name="T12" fmla="*/ 0 w 516"/>
                <a:gd name="T13" fmla="*/ 0 h 245"/>
                <a:gd name="T14" fmla="*/ 0 w 516"/>
                <a:gd name="T15" fmla="*/ 0 h 245"/>
                <a:gd name="T16" fmla="*/ 0 w 516"/>
                <a:gd name="T17" fmla="*/ 0 h 245"/>
                <a:gd name="T18" fmla="*/ 0 w 516"/>
                <a:gd name="T19" fmla="*/ 0 h 245"/>
                <a:gd name="T20" fmla="*/ 0 w 516"/>
                <a:gd name="T21" fmla="*/ 0 h 245"/>
                <a:gd name="T22" fmla="*/ 0 w 516"/>
                <a:gd name="T23" fmla="*/ 0 h 245"/>
                <a:gd name="T24" fmla="*/ 0 w 516"/>
                <a:gd name="T25" fmla="*/ 0 h 245"/>
                <a:gd name="T26" fmla="*/ 0 w 516"/>
                <a:gd name="T27" fmla="*/ 0 h 245"/>
                <a:gd name="T28" fmla="*/ 0 w 516"/>
                <a:gd name="T29" fmla="*/ 0 h 245"/>
                <a:gd name="T30" fmla="*/ 0 w 516"/>
                <a:gd name="T31" fmla="*/ 0 h 245"/>
                <a:gd name="T32" fmla="*/ 0 w 516"/>
                <a:gd name="T33" fmla="*/ 0 h 245"/>
                <a:gd name="T34" fmla="*/ 0 w 516"/>
                <a:gd name="T35" fmla="*/ 0 h 245"/>
                <a:gd name="T36" fmla="*/ 0 w 516"/>
                <a:gd name="T37" fmla="*/ 0 h 245"/>
                <a:gd name="T38" fmla="*/ 0 w 516"/>
                <a:gd name="T39" fmla="*/ 0 h 245"/>
                <a:gd name="T40" fmla="*/ 0 w 516"/>
                <a:gd name="T41" fmla="*/ 0 h 245"/>
                <a:gd name="T42" fmla="*/ 0 w 516"/>
                <a:gd name="T43" fmla="*/ 0 h 245"/>
                <a:gd name="T44" fmla="*/ 0 w 516"/>
                <a:gd name="T45" fmla="*/ 0 h 245"/>
                <a:gd name="T46" fmla="*/ 0 w 516"/>
                <a:gd name="T47" fmla="*/ 0 h 245"/>
                <a:gd name="T48" fmla="*/ 0 w 516"/>
                <a:gd name="T49" fmla="*/ 0 h 245"/>
                <a:gd name="T50" fmla="*/ 0 w 516"/>
                <a:gd name="T51" fmla="*/ 0 h 245"/>
                <a:gd name="T52" fmla="*/ 0 w 516"/>
                <a:gd name="T53" fmla="*/ 0 h 245"/>
                <a:gd name="T54" fmla="*/ 0 w 516"/>
                <a:gd name="T55" fmla="*/ 0 h 245"/>
                <a:gd name="T56" fmla="*/ 0 w 516"/>
                <a:gd name="T57" fmla="*/ 0 h 245"/>
                <a:gd name="T58" fmla="*/ 0 w 516"/>
                <a:gd name="T59" fmla="*/ 0 h 245"/>
                <a:gd name="T60" fmla="*/ 0 w 516"/>
                <a:gd name="T61" fmla="*/ 0 h 245"/>
                <a:gd name="T62" fmla="*/ 0 w 516"/>
                <a:gd name="T63" fmla="*/ 0 h 245"/>
                <a:gd name="T64" fmla="*/ 0 w 516"/>
                <a:gd name="T65" fmla="*/ 0 h 245"/>
                <a:gd name="T66" fmla="*/ 0 w 516"/>
                <a:gd name="T67" fmla="*/ 0 h 245"/>
                <a:gd name="T68" fmla="*/ 0 w 516"/>
                <a:gd name="T69" fmla="*/ 0 h 245"/>
                <a:gd name="T70" fmla="*/ 0 w 516"/>
                <a:gd name="T71" fmla="*/ 0 h 245"/>
                <a:gd name="T72" fmla="*/ 0 w 516"/>
                <a:gd name="T73" fmla="*/ 0 h 245"/>
                <a:gd name="T74" fmla="*/ 0 w 516"/>
                <a:gd name="T75" fmla="*/ 0 h 245"/>
                <a:gd name="T76" fmla="*/ 0 w 516"/>
                <a:gd name="T77" fmla="*/ 0 h 245"/>
                <a:gd name="T78" fmla="*/ 0 w 516"/>
                <a:gd name="T79" fmla="*/ 0 h 245"/>
                <a:gd name="T80" fmla="*/ 0 w 516"/>
                <a:gd name="T81" fmla="*/ 0 h 245"/>
                <a:gd name="T82" fmla="*/ 0 w 516"/>
                <a:gd name="T83" fmla="*/ 0 h 245"/>
                <a:gd name="T84" fmla="*/ 0 w 516"/>
                <a:gd name="T85" fmla="*/ 0 h 245"/>
                <a:gd name="T86" fmla="*/ 0 w 516"/>
                <a:gd name="T87" fmla="*/ 0 h 245"/>
                <a:gd name="T88" fmla="*/ 0 w 516"/>
                <a:gd name="T89" fmla="*/ 0 h 245"/>
                <a:gd name="T90" fmla="*/ 0 w 516"/>
                <a:gd name="T91" fmla="*/ 0 h 245"/>
                <a:gd name="T92" fmla="*/ 0 w 516"/>
                <a:gd name="T93" fmla="*/ 0 h 245"/>
                <a:gd name="T94" fmla="*/ 0 w 516"/>
                <a:gd name="T95" fmla="*/ 0 h 245"/>
                <a:gd name="T96" fmla="*/ 0 w 516"/>
                <a:gd name="T97" fmla="*/ 0 h 245"/>
                <a:gd name="T98" fmla="*/ 0 w 516"/>
                <a:gd name="T99" fmla="*/ 0 h 245"/>
                <a:gd name="T100" fmla="*/ 0 w 516"/>
                <a:gd name="T101" fmla="*/ 0 h 245"/>
                <a:gd name="T102" fmla="*/ 0 w 516"/>
                <a:gd name="T103" fmla="*/ 0 h 245"/>
                <a:gd name="T104" fmla="*/ 0 w 516"/>
                <a:gd name="T105" fmla="*/ 0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6"/>
                <a:gd name="T160" fmla="*/ 0 h 245"/>
                <a:gd name="T161" fmla="*/ 516 w 516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6" h="245">
                  <a:moveTo>
                    <a:pt x="515" y="71"/>
                  </a:moveTo>
                  <a:lnTo>
                    <a:pt x="513" y="64"/>
                  </a:lnTo>
                  <a:lnTo>
                    <a:pt x="509" y="56"/>
                  </a:lnTo>
                  <a:lnTo>
                    <a:pt x="503" y="46"/>
                  </a:lnTo>
                  <a:lnTo>
                    <a:pt x="492" y="39"/>
                  </a:lnTo>
                  <a:lnTo>
                    <a:pt x="480" y="33"/>
                  </a:lnTo>
                  <a:lnTo>
                    <a:pt x="465" y="25"/>
                  </a:lnTo>
                  <a:lnTo>
                    <a:pt x="446" y="20"/>
                  </a:lnTo>
                  <a:lnTo>
                    <a:pt x="425" y="14"/>
                  </a:lnTo>
                  <a:lnTo>
                    <a:pt x="383" y="6"/>
                  </a:lnTo>
                  <a:lnTo>
                    <a:pt x="335" y="2"/>
                  </a:lnTo>
                  <a:lnTo>
                    <a:pt x="287" y="0"/>
                  </a:lnTo>
                  <a:lnTo>
                    <a:pt x="237" y="2"/>
                  </a:lnTo>
                  <a:lnTo>
                    <a:pt x="189" y="8"/>
                  </a:lnTo>
                  <a:lnTo>
                    <a:pt x="143" y="14"/>
                  </a:lnTo>
                  <a:lnTo>
                    <a:pt x="99" y="25"/>
                  </a:lnTo>
                  <a:lnTo>
                    <a:pt x="63" y="37"/>
                  </a:lnTo>
                  <a:lnTo>
                    <a:pt x="48" y="44"/>
                  </a:lnTo>
                  <a:lnTo>
                    <a:pt x="34" y="50"/>
                  </a:lnTo>
                  <a:lnTo>
                    <a:pt x="23" y="58"/>
                  </a:lnTo>
                  <a:lnTo>
                    <a:pt x="13" y="66"/>
                  </a:lnTo>
                  <a:lnTo>
                    <a:pt x="8" y="71"/>
                  </a:lnTo>
                  <a:lnTo>
                    <a:pt x="4" y="79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0" y="173"/>
                  </a:lnTo>
                  <a:lnTo>
                    <a:pt x="0" y="182"/>
                  </a:lnTo>
                  <a:lnTo>
                    <a:pt x="4" y="190"/>
                  </a:lnTo>
                  <a:lnTo>
                    <a:pt x="11" y="198"/>
                  </a:lnTo>
                  <a:lnTo>
                    <a:pt x="21" y="205"/>
                  </a:lnTo>
                  <a:lnTo>
                    <a:pt x="34" y="213"/>
                  </a:lnTo>
                  <a:lnTo>
                    <a:pt x="50" y="221"/>
                  </a:lnTo>
                  <a:lnTo>
                    <a:pt x="67" y="226"/>
                  </a:lnTo>
                  <a:lnTo>
                    <a:pt x="90" y="232"/>
                  </a:lnTo>
                  <a:lnTo>
                    <a:pt x="132" y="240"/>
                  </a:lnTo>
                  <a:lnTo>
                    <a:pt x="178" y="244"/>
                  </a:lnTo>
                  <a:lnTo>
                    <a:pt x="228" y="244"/>
                  </a:lnTo>
                  <a:lnTo>
                    <a:pt x="276" y="244"/>
                  </a:lnTo>
                  <a:lnTo>
                    <a:pt x="325" y="238"/>
                  </a:lnTo>
                  <a:lnTo>
                    <a:pt x="371" y="230"/>
                  </a:lnTo>
                  <a:lnTo>
                    <a:pt x="392" y="226"/>
                  </a:lnTo>
                  <a:lnTo>
                    <a:pt x="413" y="221"/>
                  </a:lnTo>
                  <a:lnTo>
                    <a:pt x="434" y="215"/>
                  </a:lnTo>
                  <a:lnTo>
                    <a:pt x="452" y="209"/>
                  </a:lnTo>
                  <a:lnTo>
                    <a:pt x="467" y="201"/>
                  </a:lnTo>
                  <a:lnTo>
                    <a:pt x="480" y="196"/>
                  </a:lnTo>
                  <a:lnTo>
                    <a:pt x="492" y="188"/>
                  </a:lnTo>
                  <a:lnTo>
                    <a:pt x="499" y="180"/>
                  </a:lnTo>
                  <a:lnTo>
                    <a:pt x="507" y="175"/>
                  </a:lnTo>
                  <a:lnTo>
                    <a:pt x="511" y="167"/>
                  </a:lnTo>
                  <a:lnTo>
                    <a:pt x="513" y="159"/>
                  </a:lnTo>
                  <a:lnTo>
                    <a:pt x="515" y="154"/>
                  </a:lnTo>
                  <a:lnTo>
                    <a:pt x="515" y="71"/>
                  </a:lnTo>
                </a:path>
              </a:pathLst>
            </a:custGeom>
            <a:gradFill rotWithShape="0">
              <a:gsLst>
                <a:gs pos="0">
                  <a:srgbClr val="CB967C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defTabSz="1200424">
                <a:defRPr/>
              </a:pPr>
              <a:endParaRPr lang="en-GB" sz="1000" kern="1200" dirty="0">
                <a:uFillTx/>
              </a:endParaRPr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638" y="929"/>
              <a:ext cx="213" cy="65"/>
            </a:xfrm>
            <a:custGeom>
              <a:avLst/>
              <a:gdLst>
                <a:gd name="T0" fmla="*/ 0 w 516"/>
                <a:gd name="T1" fmla="*/ 0 h 160"/>
                <a:gd name="T2" fmla="*/ 0 w 516"/>
                <a:gd name="T3" fmla="*/ 0 h 160"/>
                <a:gd name="T4" fmla="*/ 0 w 516"/>
                <a:gd name="T5" fmla="*/ 0 h 160"/>
                <a:gd name="T6" fmla="*/ 0 w 516"/>
                <a:gd name="T7" fmla="*/ 0 h 160"/>
                <a:gd name="T8" fmla="*/ 0 w 516"/>
                <a:gd name="T9" fmla="*/ 0 h 160"/>
                <a:gd name="T10" fmla="*/ 0 w 516"/>
                <a:gd name="T11" fmla="*/ 0 h 160"/>
                <a:gd name="T12" fmla="*/ 0 w 516"/>
                <a:gd name="T13" fmla="*/ 0 h 160"/>
                <a:gd name="T14" fmla="*/ 0 w 516"/>
                <a:gd name="T15" fmla="*/ 0 h 160"/>
                <a:gd name="T16" fmla="*/ 0 w 516"/>
                <a:gd name="T17" fmla="*/ 0 h 160"/>
                <a:gd name="T18" fmla="*/ 0 w 516"/>
                <a:gd name="T19" fmla="*/ 0 h 160"/>
                <a:gd name="T20" fmla="*/ 0 w 516"/>
                <a:gd name="T21" fmla="*/ 0 h 160"/>
                <a:gd name="T22" fmla="*/ 0 w 516"/>
                <a:gd name="T23" fmla="*/ 0 h 160"/>
                <a:gd name="T24" fmla="*/ 0 w 516"/>
                <a:gd name="T25" fmla="*/ 0 h 160"/>
                <a:gd name="T26" fmla="*/ 0 w 516"/>
                <a:gd name="T27" fmla="*/ 0 h 160"/>
                <a:gd name="T28" fmla="*/ 0 w 516"/>
                <a:gd name="T29" fmla="*/ 0 h 160"/>
                <a:gd name="T30" fmla="*/ 0 w 516"/>
                <a:gd name="T31" fmla="*/ 0 h 160"/>
                <a:gd name="T32" fmla="*/ 0 w 516"/>
                <a:gd name="T33" fmla="*/ 0 h 160"/>
                <a:gd name="T34" fmla="*/ 0 w 516"/>
                <a:gd name="T35" fmla="*/ 0 h 160"/>
                <a:gd name="T36" fmla="*/ 0 w 516"/>
                <a:gd name="T37" fmla="*/ 0 h 160"/>
                <a:gd name="T38" fmla="*/ 0 w 516"/>
                <a:gd name="T39" fmla="*/ 0 h 160"/>
                <a:gd name="T40" fmla="*/ 0 w 516"/>
                <a:gd name="T41" fmla="*/ 0 h 160"/>
                <a:gd name="T42" fmla="*/ 0 w 516"/>
                <a:gd name="T43" fmla="*/ 0 h 160"/>
                <a:gd name="T44" fmla="*/ 0 w 516"/>
                <a:gd name="T45" fmla="*/ 0 h 160"/>
                <a:gd name="T46" fmla="*/ 0 w 516"/>
                <a:gd name="T47" fmla="*/ 0 h 160"/>
                <a:gd name="T48" fmla="*/ 0 w 516"/>
                <a:gd name="T49" fmla="*/ 0 h 160"/>
                <a:gd name="T50" fmla="*/ 0 w 516"/>
                <a:gd name="T51" fmla="*/ 0 h 160"/>
                <a:gd name="T52" fmla="*/ 0 w 516"/>
                <a:gd name="T53" fmla="*/ 0 h 160"/>
                <a:gd name="T54" fmla="*/ 0 w 516"/>
                <a:gd name="T55" fmla="*/ 0 h 160"/>
                <a:gd name="T56" fmla="*/ 0 w 516"/>
                <a:gd name="T57" fmla="*/ 0 h 160"/>
                <a:gd name="T58" fmla="*/ 0 w 516"/>
                <a:gd name="T59" fmla="*/ 0 h 160"/>
                <a:gd name="T60" fmla="*/ 0 w 516"/>
                <a:gd name="T61" fmla="*/ 0 h 160"/>
                <a:gd name="T62" fmla="*/ 0 w 516"/>
                <a:gd name="T63" fmla="*/ 0 h 160"/>
                <a:gd name="T64" fmla="*/ 0 w 516"/>
                <a:gd name="T65" fmla="*/ 0 h 160"/>
                <a:gd name="T66" fmla="*/ 0 w 516"/>
                <a:gd name="T67" fmla="*/ 0 h 160"/>
                <a:gd name="T68" fmla="*/ 0 w 516"/>
                <a:gd name="T69" fmla="*/ 0 h 160"/>
                <a:gd name="T70" fmla="*/ 0 w 516"/>
                <a:gd name="T71" fmla="*/ 0 h 160"/>
                <a:gd name="T72" fmla="*/ 0 w 516"/>
                <a:gd name="T73" fmla="*/ 0 h 160"/>
                <a:gd name="T74" fmla="*/ 0 w 516"/>
                <a:gd name="T75" fmla="*/ 0 h 160"/>
                <a:gd name="T76" fmla="*/ 0 w 516"/>
                <a:gd name="T77" fmla="*/ 0 h 160"/>
                <a:gd name="T78" fmla="*/ 0 w 516"/>
                <a:gd name="T79" fmla="*/ 0 h 160"/>
                <a:gd name="T80" fmla="*/ 0 w 516"/>
                <a:gd name="T81" fmla="*/ 0 h 160"/>
                <a:gd name="T82" fmla="*/ 0 w 516"/>
                <a:gd name="T83" fmla="*/ 0 h 160"/>
                <a:gd name="T84" fmla="*/ 0 w 516"/>
                <a:gd name="T85" fmla="*/ 0 h 160"/>
                <a:gd name="T86" fmla="*/ 0 w 516"/>
                <a:gd name="T87" fmla="*/ 0 h 160"/>
                <a:gd name="T88" fmla="*/ 0 w 516"/>
                <a:gd name="T89" fmla="*/ 0 h 160"/>
                <a:gd name="T90" fmla="*/ 0 w 516"/>
                <a:gd name="T91" fmla="*/ 0 h 160"/>
                <a:gd name="T92" fmla="*/ 0 w 516"/>
                <a:gd name="T93" fmla="*/ 0 h 160"/>
                <a:gd name="T94" fmla="*/ 0 w 516"/>
                <a:gd name="T95" fmla="*/ 0 h 160"/>
                <a:gd name="T96" fmla="*/ 0 w 516"/>
                <a:gd name="T97" fmla="*/ 0 h 160"/>
                <a:gd name="T98" fmla="*/ 0 w 516"/>
                <a:gd name="T99" fmla="*/ 0 h 160"/>
                <a:gd name="T100" fmla="*/ 0 w 516"/>
                <a:gd name="T101" fmla="*/ 0 h 1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16"/>
                <a:gd name="T154" fmla="*/ 0 h 160"/>
                <a:gd name="T155" fmla="*/ 516 w 516"/>
                <a:gd name="T156" fmla="*/ 160 h 1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16" h="160">
                  <a:moveTo>
                    <a:pt x="452" y="123"/>
                  </a:moveTo>
                  <a:lnTo>
                    <a:pt x="469" y="117"/>
                  </a:lnTo>
                  <a:lnTo>
                    <a:pt x="482" y="110"/>
                  </a:lnTo>
                  <a:lnTo>
                    <a:pt x="494" y="102"/>
                  </a:lnTo>
                  <a:lnTo>
                    <a:pt x="501" y="94"/>
                  </a:lnTo>
                  <a:lnTo>
                    <a:pt x="509" y="87"/>
                  </a:lnTo>
                  <a:lnTo>
                    <a:pt x="513" y="79"/>
                  </a:lnTo>
                  <a:lnTo>
                    <a:pt x="515" y="71"/>
                  </a:lnTo>
                  <a:lnTo>
                    <a:pt x="513" y="64"/>
                  </a:lnTo>
                  <a:lnTo>
                    <a:pt x="511" y="56"/>
                  </a:lnTo>
                  <a:lnTo>
                    <a:pt x="505" y="50"/>
                  </a:lnTo>
                  <a:lnTo>
                    <a:pt x="498" y="43"/>
                  </a:lnTo>
                  <a:lnTo>
                    <a:pt x="488" y="37"/>
                  </a:lnTo>
                  <a:lnTo>
                    <a:pt x="475" y="29"/>
                  </a:lnTo>
                  <a:lnTo>
                    <a:pt x="461" y="23"/>
                  </a:lnTo>
                  <a:lnTo>
                    <a:pt x="444" y="20"/>
                  </a:lnTo>
                  <a:lnTo>
                    <a:pt x="425" y="14"/>
                  </a:lnTo>
                  <a:lnTo>
                    <a:pt x="383" y="6"/>
                  </a:lnTo>
                  <a:lnTo>
                    <a:pt x="335" y="2"/>
                  </a:lnTo>
                  <a:lnTo>
                    <a:pt x="287" y="0"/>
                  </a:lnTo>
                  <a:lnTo>
                    <a:pt x="237" y="2"/>
                  </a:lnTo>
                  <a:lnTo>
                    <a:pt x="189" y="8"/>
                  </a:lnTo>
                  <a:lnTo>
                    <a:pt x="143" y="14"/>
                  </a:lnTo>
                  <a:lnTo>
                    <a:pt x="99" y="25"/>
                  </a:lnTo>
                  <a:lnTo>
                    <a:pt x="63" y="37"/>
                  </a:lnTo>
                  <a:lnTo>
                    <a:pt x="46" y="44"/>
                  </a:lnTo>
                  <a:lnTo>
                    <a:pt x="32" y="52"/>
                  </a:lnTo>
                  <a:lnTo>
                    <a:pt x="21" y="58"/>
                  </a:lnTo>
                  <a:lnTo>
                    <a:pt x="11" y="66"/>
                  </a:lnTo>
                  <a:lnTo>
                    <a:pt x="6" y="73"/>
                  </a:lnTo>
                  <a:lnTo>
                    <a:pt x="2" y="81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4" y="104"/>
                  </a:lnTo>
                  <a:lnTo>
                    <a:pt x="9" y="111"/>
                  </a:lnTo>
                  <a:lnTo>
                    <a:pt x="17" y="117"/>
                  </a:lnTo>
                  <a:lnTo>
                    <a:pt x="27" y="125"/>
                  </a:lnTo>
                  <a:lnTo>
                    <a:pt x="38" y="131"/>
                  </a:lnTo>
                  <a:lnTo>
                    <a:pt x="54" y="136"/>
                  </a:lnTo>
                  <a:lnTo>
                    <a:pt x="71" y="142"/>
                  </a:lnTo>
                  <a:lnTo>
                    <a:pt x="90" y="146"/>
                  </a:lnTo>
                  <a:lnTo>
                    <a:pt x="132" y="154"/>
                  </a:lnTo>
                  <a:lnTo>
                    <a:pt x="178" y="159"/>
                  </a:lnTo>
                  <a:lnTo>
                    <a:pt x="228" y="159"/>
                  </a:lnTo>
                  <a:lnTo>
                    <a:pt x="276" y="157"/>
                  </a:lnTo>
                  <a:lnTo>
                    <a:pt x="325" y="154"/>
                  </a:lnTo>
                  <a:lnTo>
                    <a:pt x="371" y="146"/>
                  </a:lnTo>
                  <a:lnTo>
                    <a:pt x="392" y="142"/>
                  </a:lnTo>
                  <a:lnTo>
                    <a:pt x="413" y="136"/>
                  </a:lnTo>
                  <a:lnTo>
                    <a:pt x="434" y="131"/>
                  </a:lnTo>
                  <a:lnTo>
                    <a:pt x="452" y="123"/>
                  </a:lnTo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defTabSz="1200424">
                <a:defRPr/>
              </a:pPr>
              <a:endParaRPr lang="en-GB" sz="1000" kern="1200" dirty="0">
                <a:uFillTx/>
              </a:endParaRPr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751" y="938"/>
              <a:ext cx="53" cy="20"/>
            </a:xfrm>
            <a:custGeom>
              <a:avLst/>
              <a:gdLst>
                <a:gd name="T0" fmla="*/ 0 w 129"/>
                <a:gd name="T1" fmla="*/ 0 h 49"/>
                <a:gd name="T2" fmla="*/ 0 w 129"/>
                <a:gd name="T3" fmla="*/ 0 h 49"/>
                <a:gd name="T4" fmla="*/ 0 w 129"/>
                <a:gd name="T5" fmla="*/ 0 h 49"/>
                <a:gd name="T6" fmla="*/ 0 w 129"/>
                <a:gd name="T7" fmla="*/ 0 h 49"/>
                <a:gd name="T8" fmla="*/ 0 w 129"/>
                <a:gd name="T9" fmla="*/ 0 h 49"/>
                <a:gd name="T10" fmla="*/ 0 w 129"/>
                <a:gd name="T11" fmla="*/ 0 h 49"/>
                <a:gd name="T12" fmla="*/ 0 w 129"/>
                <a:gd name="T13" fmla="*/ 0 h 49"/>
                <a:gd name="T14" fmla="*/ 0 w 129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9"/>
                <a:gd name="T25" fmla="*/ 0 h 49"/>
                <a:gd name="T26" fmla="*/ 129 w 129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9" h="49">
                  <a:moveTo>
                    <a:pt x="128" y="0"/>
                  </a:moveTo>
                  <a:lnTo>
                    <a:pt x="44" y="10"/>
                  </a:lnTo>
                  <a:lnTo>
                    <a:pt x="65" y="14"/>
                  </a:lnTo>
                  <a:lnTo>
                    <a:pt x="0" y="41"/>
                  </a:lnTo>
                  <a:lnTo>
                    <a:pt x="36" y="48"/>
                  </a:lnTo>
                  <a:lnTo>
                    <a:pt x="99" y="21"/>
                  </a:lnTo>
                  <a:lnTo>
                    <a:pt x="120" y="27"/>
                  </a:lnTo>
                  <a:lnTo>
                    <a:pt x="12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defTabSz="1200424">
                <a:defRPr/>
              </a:pPr>
              <a:endParaRPr lang="en-GB" sz="1000" kern="1200" dirty="0">
                <a:uFillTx/>
              </a:endParaRPr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754" y="963"/>
              <a:ext cx="60" cy="14"/>
            </a:xfrm>
            <a:custGeom>
              <a:avLst/>
              <a:gdLst>
                <a:gd name="T0" fmla="*/ 0 w 145"/>
                <a:gd name="T1" fmla="*/ 0 h 37"/>
                <a:gd name="T2" fmla="*/ 0 w 145"/>
                <a:gd name="T3" fmla="*/ 0 h 37"/>
                <a:gd name="T4" fmla="*/ 0 w 145"/>
                <a:gd name="T5" fmla="*/ 0 h 37"/>
                <a:gd name="T6" fmla="*/ 0 w 145"/>
                <a:gd name="T7" fmla="*/ 0 h 37"/>
                <a:gd name="T8" fmla="*/ 0 w 145"/>
                <a:gd name="T9" fmla="*/ 0 h 37"/>
                <a:gd name="T10" fmla="*/ 0 w 145"/>
                <a:gd name="T11" fmla="*/ 0 h 37"/>
                <a:gd name="T12" fmla="*/ 0 w 145"/>
                <a:gd name="T13" fmla="*/ 0 h 37"/>
                <a:gd name="T14" fmla="*/ 0 w 145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37"/>
                <a:gd name="T26" fmla="*/ 145 w 145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37">
                  <a:moveTo>
                    <a:pt x="144" y="34"/>
                  </a:moveTo>
                  <a:lnTo>
                    <a:pt x="125" y="9"/>
                  </a:lnTo>
                  <a:lnTo>
                    <a:pt x="106" y="17"/>
                  </a:lnTo>
                  <a:lnTo>
                    <a:pt x="31" y="0"/>
                  </a:lnTo>
                  <a:lnTo>
                    <a:pt x="0" y="13"/>
                  </a:lnTo>
                  <a:lnTo>
                    <a:pt x="75" y="28"/>
                  </a:lnTo>
                  <a:lnTo>
                    <a:pt x="58" y="36"/>
                  </a:lnTo>
                  <a:lnTo>
                    <a:pt x="144" y="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defTabSz="1200424">
                <a:defRPr/>
              </a:pPr>
              <a:endParaRPr lang="en-GB" sz="1000" kern="1200" dirty="0">
                <a:uFillTx/>
              </a:endParaRPr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685" y="965"/>
              <a:ext cx="53" cy="20"/>
            </a:xfrm>
            <a:custGeom>
              <a:avLst/>
              <a:gdLst>
                <a:gd name="T0" fmla="*/ 0 w 129"/>
                <a:gd name="T1" fmla="*/ 0 h 49"/>
                <a:gd name="T2" fmla="*/ 0 w 129"/>
                <a:gd name="T3" fmla="*/ 0 h 49"/>
                <a:gd name="T4" fmla="*/ 0 w 129"/>
                <a:gd name="T5" fmla="*/ 0 h 49"/>
                <a:gd name="T6" fmla="*/ 0 w 129"/>
                <a:gd name="T7" fmla="*/ 0 h 49"/>
                <a:gd name="T8" fmla="*/ 0 w 129"/>
                <a:gd name="T9" fmla="*/ 0 h 49"/>
                <a:gd name="T10" fmla="*/ 0 w 129"/>
                <a:gd name="T11" fmla="*/ 0 h 49"/>
                <a:gd name="T12" fmla="*/ 0 w 129"/>
                <a:gd name="T13" fmla="*/ 0 h 49"/>
                <a:gd name="T14" fmla="*/ 0 w 129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9"/>
                <a:gd name="T25" fmla="*/ 0 h 49"/>
                <a:gd name="T26" fmla="*/ 129 w 129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9" h="49">
                  <a:moveTo>
                    <a:pt x="0" y="48"/>
                  </a:moveTo>
                  <a:lnTo>
                    <a:pt x="84" y="39"/>
                  </a:lnTo>
                  <a:lnTo>
                    <a:pt x="63" y="33"/>
                  </a:lnTo>
                  <a:lnTo>
                    <a:pt x="128" y="8"/>
                  </a:lnTo>
                  <a:lnTo>
                    <a:pt x="92" y="0"/>
                  </a:lnTo>
                  <a:lnTo>
                    <a:pt x="27" y="25"/>
                  </a:lnTo>
                  <a:lnTo>
                    <a:pt x="6" y="21"/>
                  </a:lnTo>
                  <a:lnTo>
                    <a:pt x="0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defTabSz="1200424">
                <a:defRPr/>
              </a:pPr>
              <a:endParaRPr lang="en-GB" sz="1000" kern="1200" dirty="0">
                <a:uFillTx/>
              </a:endParaRPr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675" y="946"/>
              <a:ext cx="60" cy="15"/>
            </a:xfrm>
            <a:custGeom>
              <a:avLst/>
              <a:gdLst>
                <a:gd name="T0" fmla="*/ 0 w 144"/>
                <a:gd name="T1" fmla="*/ 0 h 37"/>
                <a:gd name="T2" fmla="*/ 0 w 144"/>
                <a:gd name="T3" fmla="*/ 0 h 37"/>
                <a:gd name="T4" fmla="*/ 0 w 144"/>
                <a:gd name="T5" fmla="*/ 0 h 37"/>
                <a:gd name="T6" fmla="*/ 0 w 144"/>
                <a:gd name="T7" fmla="*/ 0 h 37"/>
                <a:gd name="T8" fmla="*/ 0 w 144"/>
                <a:gd name="T9" fmla="*/ 0 h 37"/>
                <a:gd name="T10" fmla="*/ 0 w 144"/>
                <a:gd name="T11" fmla="*/ 0 h 37"/>
                <a:gd name="T12" fmla="*/ 0 w 144"/>
                <a:gd name="T13" fmla="*/ 0 h 37"/>
                <a:gd name="T14" fmla="*/ 0 w 144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7"/>
                <a:gd name="T26" fmla="*/ 144 w 144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7">
                  <a:moveTo>
                    <a:pt x="0" y="2"/>
                  </a:moveTo>
                  <a:lnTo>
                    <a:pt x="19" y="26"/>
                  </a:lnTo>
                  <a:lnTo>
                    <a:pt x="36" y="21"/>
                  </a:lnTo>
                  <a:lnTo>
                    <a:pt x="111" y="36"/>
                  </a:lnTo>
                  <a:lnTo>
                    <a:pt x="143" y="25"/>
                  </a:lnTo>
                  <a:lnTo>
                    <a:pt x="67" y="7"/>
                  </a:lnTo>
                  <a:lnTo>
                    <a:pt x="86" y="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defTabSz="1200424">
                <a:defRPr/>
              </a:pPr>
              <a:endParaRPr lang="en-GB" sz="1000" kern="1200" dirty="0">
                <a:uFillTx/>
              </a:endParaRPr>
            </a:p>
          </p:txBody>
        </p:sp>
      </p:grpSp>
      <p:sp>
        <p:nvSpPr>
          <p:cNvPr id="58" name="Nube 57"/>
          <p:cNvSpPr/>
          <p:nvPr/>
        </p:nvSpPr>
        <p:spPr bwMode="auto">
          <a:xfrm>
            <a:off x="3460950" y="5455965"/>
            <a:ext cx="1645843" cy="851929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0044" tIns="60022" rIns="120044" bIns="6002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" b="1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marR="0" algn="ctr" defTabSz="120042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Calibri"/>
                <a:cs typeface="Calibri"/>
              </a:rPr>
              <a:t>Internet</a:t>
            </a:r>
            <a:endParaRPr lang="en-GB" sz="16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97" name="Imagen 9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586" y="1633148"/>
            <a:ext cx="2268980" cy="762496"/>
          </a:xfrm>
          <a:prstGeom prst="rect">
            <a:avLst/>
          </a:prstGeom>
        </p:spPr>
      </p:pic>
      <p:sp>
        <p:nvSpPr>
          <p:cNvPr id="122" name="Rectángulo redondeado 121"/>
          <p:cNvSpPr/>
          <p:nvPr/>
        </p:nvSpPr>
        <p:spPr bwMode="auto">
          <a:xfrm>
            <a:off x="3190566" y="3215001"/>
            <a:ext cx="4981834" cy="1515748"/>
          </a:xfrm>
          <a:prstGeom prst="roundRect">
            <a:avLst/>
          </a:prstGeom>
          <a:solidFill>
            <a:schemeClr val="bg1">
              <a:alpha val="87000"/>
            </a:schemeClr>
          </a:solidFill>
          <a:ln w="12700" cap="sq" cmpd="sng" algn="ctr">
            <a:solidFill>
              <a:schemeClr val="tx1">
                <a:alpha val="4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59" name="Elipse 58"/>
          <p:cNvSpPr/>
          <p:nvPr/>
        </p:nvSpPr>
        <p:spPr>
          <a:xfrm>
            <a:off x="6703447" y="3371076"/>
            <a:ext cx="454883" cy="194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57799" marR="57799" indent="0" algn="l" defTabSz="1295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rPr>
              <a:t>vm3</a:t>
            </a:r>
            <a:endParaRPr kumimoji="0" lang="en-GB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7212052" y="3274726"/>
            <a:ext cx="454883" cy="194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57799" marR="57799" indent="0" algn="l" defTabSz="1295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rPr>
              <a:t>vm4</a:t>
            </a:r>
            <a:endParaRPr kumimoji="0" lang="en-GB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Elipse 60"/>
          <p:cNvSpPr/>
          <p:nvPr/>
        </p:nvSpPr>
        <p:spPr>
          <a:xfrm>
            <a:off x="7431328" y="3548796"/>
            <a:ext cx="454883" cy="194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57799" marR="57799" indent="0" algn="l" defTabSz="1295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rPr>
              <a:t>vm5</a:t>
            </a:r>
            <a:endParaRPr kumimoji="0" lang="en-GB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6967072" y="3666292"/>
            <a:ext cx="362463" cy="1947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57799" marR="57799" indent="0" algn="ctr" defTabSz="1295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9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rPr>
              <a:t>Sw</a:t>
            </a:r>
            <a:endParaRPr kumimoji="0" lang="en-GB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3" name="Conector recto 62"/>
          <p:cNvCxnSpPr>
            <a:stCxn id="60" idx="3"/>
          </p:cNvCxnSpPr>
          <p:nvPr/>
        </p:nvCxnSpPr>
        <p:spPr>
          <a:xfrm flipH="1">
            <a:off x="7226253" y="3440961"/>
            <a:ext cx="52415" cy="21743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Conector recto 63"/>
          <p:cNvCxnSpPr>
            <a:stCxn id="61" idx="3"/>
            <a:endCxn id="62" idx="6"/>
          </p:cNvCxnSpPr>
          <p:nvPr/>
        </p:nvCxnSpPr>
        <p:spPr>
          <a:xfrm flipH="1">
            <a:off x="7329535" y="3715031"/>
            <a:ext cx="168409" cy="4863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Conector recto 64"/>
          <p:cNvCxnSpPr>
            <a:stCxn id="59" idx="4"/>
            <a:endCxn id="62" idx="1"/>
          </p:cNvCxnSpPr>
          <p:nvPr/>
        </p:nvCxnSpPr>
        <p:spPr>
          <a:xfrm>
            <a:off x="6930889" y="3565832"/>
            <a:ext cx="89264" cy="12898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Conector recto 65"/>
          <p:cNvCxnSpPr>
            <a:endCxn id="62" idx="4"/>
          </p:cNvCxnSpPr>
          <p:nvPr/>
        </p:nvCxnSpPr>
        <p:spPr>
          <a:xfrm flipH="1" flipV="1">
            <a:off x="7148304" y="3861048"/>
            <a:ext cx="43628" cy="18792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7" name="Elipse 66"/>
          <p:cNvSpPr/>
          <p:nvPr/>
        </p:nvSpPr>
        <p:spPr>
          <a:xfrm>
            <a:off x="4879353" y="3301451"/>
            <a:ext cx="454883" cy="194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57799" marR="57799" indent="0" algn="l" defTabSz="1295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rPr>
              <a:t>vm1</a:t>
            </a:r>
            <a:endParaRPr kumimoji="0" lang="en-GB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Elipse 68"/>
          <p:cNvSpPr/>
          <p:nvPr/>
        </p:nvSpPr>
        <p:spPr>
          <a:xfrm>
            <a:off x="5247283" y="3603868"/>
            <a:ext cx="362463" cy="1947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57799" marR="57799" indent="0" algn="ctr" defTabSz="1295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9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rPr>
              <a:t>Sw</a:t>
            </a:r>
            <a:endParaRPr kumimoji="0" lang="en-GB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0" name="Conector recto 69"/>
          <p:cNvCxnSpPr>
            <a:endCxn id="69" idx="4"/>
          </p:cNvCxnSpPr>
          <p:nvPr/>
        </p:nvCxnSpPr>
        <p:spPr>
          <a:xfrm flipH="1" flipV="1">
            <a:off x="5428515" y="3798624"/>
            <a:ext cx="16160" cy="25034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Conector recto 70"/>
          <p:cNvCxnSpPr>
            <a:stCxn id="68" idx="4"/>
            <a:endCxn id="69" idx="7"/>
          </p:cNvCxnSpPr>
          <p:nvPr/>
        </p:nvCxnSpPr>
        <p:spPr>
          <a:xfrm flipH="1">
            <a:off x="5556665" y="3479740"/>
            <a:ext cx="156884" cy="15264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Conector recto 71"/>
          <p:cNvCxnSpPr>
            <a:stCxn id="67" idx="4"/>
            <a:endCxn id="69" idx="1"/>
          </p:cNvCxnSpPr>
          <p:nvPr/>
        </p:nvCxnSpPr>
        <p:spPr>
          <a:xfrm>
            <a:off x="5106795" y="3496207"/>
            <a:ext cx="193569" cy="13618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Elipse 86"/>
          <p:cNvSpPr/>
          <p:nvPr/>
        </p:nvSpPr>
        <p:spPr>
          <a:xfrm>
            <a:off x="3295230" y="3362710"/>
            <a:ext cx="1034951" cy="570346"/>
          </a:xfrm>
          <a:prstGeom prst="ellipse">
            <a:avLst/>
          </a:prstGeom>
          <a:solidFill>
            <a:srgbClr val="FFFF00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57799" marR="57799" indent="0" algn="ctr" defTabSz="1295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rPr>
              <a:t>Router + </a:t>
            </a:r>
          </a:p>
          <a:p>
            <a:pPr marL="57799" marR="57799" indent="0" algn="ctr" defTabSz="1295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rPr>
              <a:t>WAN</a:t>
            </a:r>
            <a:r>
              <a:rPr kumimoji="0" lang="en-GB" sz="9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GB" sz="9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rPr>
              <a:t>optimizator</a:t>
            </a:r>
            <a:endParaRPr kumimoji="0" lang="en-GB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Elipse 87"/>
          <p:cNvSpPr/>
          <p:nvPr/>
        </p:nvSpPr>
        <p:spPr>
          <a:xfrm>
            <a:off x="3347227" y="3782083"/>
            <a:ext cx="483994" cy="294989"/>
          </a:xfrm>
          <a:prstGeom prst="ellipse">
            <a:avLst/>
          </a:prstGeom>
          <a:solidFill>
            <a:srgbClr val="DDDDFF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57799" marR="57799" indent="0" algn="ctr" defTabSz="1295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rPr>
              <a:t>NAT</a:t>
            </a:r>
            <a:endParaRPr kumimoji="0" lang="en-GB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9" name="Conector recto 98"/>
          <p:cNvCxnSpPr/>
          <p:nvPr/>
        </p:nvCxnSpPr>
        <p:spPr bwMode="auto">
          <a:xfrm>
            <a:off x="4127074" y="4365104"/>
            <a:ext cx="3539861" cy="0"/>
          </a:xfrm>
          <a:prstGeom prst="line">
            <a:avLst/>
          </a:prstGeom>
          <a:solidFill>
            <a:schemeClr val="accent1"/>
          </a:solidFill>
          <a:ln w="762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1" name="Conector recto 100"/>
          <p:cNvCxnSpPr>
            <a:stCxn id="67" idx="4"/>
          </p:cNvCxnSpPr>
          <p:nvPr/>
        </p:nvCxnSpPr>
        <p:spPr bwMode="auto">
          <a:xfrm flipH="1">
            <a:off x="5106793" y="3496207"/>
            <a:ext cx="2" cy="864069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03" name="Conector recto 102"/>
          <p:cNvCxnSpPr/>
          <p:nvPr/>
        </p:nvCxnSpPr>
        <p:spPr bwMode="auto">
          <a:xfrm flipH="1">
            <a:off x="6908993" y="3563310"/>
            <a:ext cx="1" cy="816197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06" name="Conector recto 105"/>
          <p:cNvCxnSpPr/>
          <p:nvPr/>
        </p:nvCxnSpPr>
        <p:spPr bwMode="auto">
          <a:xfrm flipH="1">
            <a:off x="7420851" y="3493605"/>
            <a:ext cx="1" cy="87632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08" name="Conector recto 107"/>
          <p:cNvCxnSpPr>
            <a:stCxn id="61" idx="4"/>
          </p:cNvCxnSpPr>
          <p:nvPr/>
        </p:nvCxnSpPr>
        <p:spPr bwMode="auto">
          <a:xfrm flipH="1">
            <a:off x="7562944" y="3743552"/>
            <a:ext cx="95826" cy="626381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13" name="Conector recto 112"/>
          <p:cNvCxnSpPr>
            <a:stCxn id="87" idx="5"/>
          </p:cNvCxnSpPr>
          <p:nvPr/>
        </p:nvCxnSpPr>
        <p:spPr bwMode="auto">
          <a:xfrm>
            <a:off x="4178616" y="3849531"/>
            <a:ext cx="151565" cy="48352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15" name="Conector recto 114"/>
          <p:cNvCxnSpPr>
            <a:stCxn id="88" idx="4"/>
          </p:cNvCxnSpPr>
          <p:nvPr/>
        </p:nvCxnSpPr>
        <p:spPr bwMode="auto">
          <a:xfrm>
            <a:off x="3589224" y="4077072"/>
            <a:ext cx="0" cy="15294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1" name="CuadroTexto 120"/>
          <p:cNvSpPr txBox="1"/>
          <p:nvPr/>
        </p:nvSpPr>
        <p:spPr>
          <a:xfrm>
            <a:off x="5474548" y="4365104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Virtual Network</a:t>
            </a:r>
            <a:endParaRPr lang="es-ES_tradnl" dirty="0">
              <a:solidFill>
                <a:srgbClr val="FF0000"/>
              </a:solidFill>
            </a:endParaRPr>
          </a:p>
        </p:txBody>
      </p:sp>
      <p:cxnSp>
        <p:nvCxnSpPr>
          <p:cNvPr id="23" name="Conector recto 22"/>
          <p:cNvCxnSpPr/>
          <p:nvPr/>
        </p:nvCxnSpPr>
        <p:spPr bwMode="auto">
          <a:xfrm>
            <a:off x="5446223" y="2495151"/>
            <a:ext cx="1" cy="333015"/>
          </a:xfrm>
          <a:prstGeom prst="lin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8" name="Elipse 67"/>
          <p:cNvSpPr/>
          <p:nvPr/>
        </p:nvSpPr>
        <p:spPr>
          <a:xfrm>
            <a:off x="5486107" y="3284984"/>
            <a:ext cx="454883" cy="1947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57799" marR="57799" indent="0" algn="l" defTabSz="1295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imes New Roman"/>
                <a:cs typeface="Times New Roman"/>
                <a:sym typeface="Times New Roman"/>
              </a:rPr>
              <a:t>vm2</a:t>
            </a:r>
            <a:endParaRPr kumimoji="0" lang="en-GB" sz="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2" name="Conector recto 101"/>
          <p:cNvCxnSpPr/>
          <p:nvPr/>
        </p:nvCxnSpPr>
        <p:spPr bwMode="auto">
          <a:xfrm flipH="1">
            <a:off x="5753066" y="3484262"/>
            <a:ext cx="1" cy="895245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875889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545" name="Rectangle 32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_tradnl" dirty="0" smtClean="0"/>
              <a:t>Virtual Testbeds</a:t>
            </a:r>
            <a:endParaRPr lang="en-US" altLang="es-ES_tradnl" dirty="0"/>
          </a:p>
        </p:txBody>
      </p:sp>
      <p:sp>
        <p:nvSpPr>
          <p:cNvPr id="1167546" name="Rectangle 325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Most </a:t>
            </a:r>
            <a:r>
              <a:rPr lang="en-US" sz="2000" dirty="0" smtClean="0"/>
              <a:t>SoloWAN testbeds developed using </a:t>
            </a:r>
            <a:r>
              <a:rPr lang="en-US" sz="2000" dirty="0"/>
              <a:t>virtual testbeds based on VNX tool</a:t>
            </a:r>
            <a:endParaRPr lang="en-US" sz="1600" dirty="0"/>
          </a:p>
          <a:p>
            <a:r>
              <a:rPr lang="en-US" sz="2000" dirty="0" smtClean="0"/>
              <a:t>Combining VM and virtual network emulation on the host it is possible to run Virtual Network Scenarios</a:t>
            </a:r>
          </a:p>
        </p:txBody>
      </p:sp>
      <p:grpSp>
        <p:nvGrpSpPr>
          <p:cNvPr id="1646" name="Group 37"/>
          <p:cNvGrpSpPr>
            <a:grpSpLocks/>
          </p:cNvGrpSpPr>
          <p:nvPr/>
        </p:nvGrpSpPr>
        <p:grpSpPr bwMode="auto">
          <a:xfrm>
            <a:off x="539552" y="3140968"/>
            <a:ext cx="3279775" cy="2733675"/>
            <a:chOff x="158" y="1590"/>
            <a:chExt cx="2449" cy="2041"/>
          </a:xfrm>
        </p:grpSpPr>
        <p:sp>
          <p:nvSpPr>
            <p:cNvPr id="1647" name="Rectangle 38"/>
            <p:cNvSpPr>
              <a:spLocks noChangeArrowheads="1"/>
            </p:cNvSpPr>
            <p:nvPr/>
          </p:nvSpPr>
          <p:spPr bwMode="auto">
            <a:xfrm>
              <a:off x="158" y="1590"/>
              <a:ext cx="2449" cy="2041"/>
            </a:xfrm>
            <a:prstGeom prst="rect">
              <a:avLst/>
            </a:prstGeom>
            <a:solidFill>
              <a:srgbClr val="F57B49">
                <a:alpha val="50195"/>
              </a:srgbClr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s-ES_tradnl" sz="1600" b="0" i="0" u="none" strike="noStrike" kern="0" cap="none" spc="0" normalizeH="0" baseline="0" noProof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48" name="Line 39"/>
            <p:cNvSpPr>
              <a:spLocks noChangeShapeType="1"/>
            </p:cNvSpPr>
            <p:nvPr/>
          </p:nvSpPr>
          <p:spPr bwMode="auto">
            <a:xfrm>
              <a:off x="1400" y="3095"/>
              <a:ext cx="2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600" b="0" i="0" u="none" strike="noStrike" kern="0" cap="none" spc="0" normalizeH="0" baseline="0" noProof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49" name="Line 40"/>
            <p:cNvSpPr>
              <a:spLocks noChangeShapeType="1"/>
            </p:cNvSpPr>
            <p:nvPr/>
          </p:nvSpPr>
          <p:spPr bwMode="auto">
            <a:xfrm flipH="1">
              <a:off x="1096" y="2626"/>
              <a:ext cx="0" cy="112"/>
            </a:xfrm>
            <a:prstGeom prst="line">
              <a:avLst/>
            </a:prstGeom>
            <a:noFill/>
            <a:ln w="12700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600" b="0" i="0" u="none" strike="noStrike" kern="0" cap="none" spc="0" normalizeH="0" baseline="0" noProof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50" name="Freeform 41"/>
            <p:cNvSpPr>
              <a:spLocks/>
            </p:cNvSpPr>
            <p:nvPr/>
          </p:nvSpPr>
          <p:spPr bwMode="auto">
            <a:xfrm>
              <a:off x="958" y="2322"/>
              <a:ext cx="63" cy="190"/>
            </a:xfrm>
            <a:custGeom>
              <a:avLst/>
              <a:gdLst>
                <a:gd name="T0" fmla="*/ 0 w 137"/>
                <a:gd name="T1" fmla="*/ 0 h 408"/>
                <a:gd name="T2" fmla="*/ 0 w 137"/>
                <a:gd name="T3" fmla="*/ 69 h 408"/>
                <a:gd name="T4" fmla="*/ 29 w 137"/>
                <a:gd name="T5" fmla="*/ 88 h 408"/>
                <a:gd name="T6" fmla="*/ 0 60000 65536"/>
                <a:gd name="T7" fmla="*/ 0 60000 65536"/>
                <a:gd name="T8" fmla="*/ 0 60000 65536"/>
                <a:gd name="T9" fmla="*/ 0 w 137"/>
                <a:gd name="T10" fmla="*/ 0 h 408"/>
                <a:gd name="T11" fmla="*/ 137 w 137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408">
                  <a:moveTo>
                    <a:pt x="0" y="0"/>
                  </a:moveTo>
                  <a:lnTo>
                    <a:pt x="0" y="317"/>
                  </a:lnTo>
                  <a:lnTo>
                    <a:pt x="137" y="40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600" b="0" i="0" u="none" strike="noStrike" kern="0" cap="none" spc="0" normalizeH="0" baseline="0" noProof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51" name="Line 42"/>
            <p:cNvSpPr>
              <a:spLocks noChangeShapeType="1"/>
            </p:cNvSpPr>
            <p:nvPr/>
          </p:nvSpPr>
          <p:spPr bwMode="auto">
            <a:xfrm>
              <a:off x="558" y="2301"/>
              <a:ext cx="105" cy="7"/>
            </a:xfrm>
            <a:prstGeom prst="line">
              <a:avLst/>
            </a:prstGeom>
            <a:noFill/>
            <a:ln w="12700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600" b="0" i="0" u="none" strike="noStrike" kern="0" cap="none" spc="0" normalizeH="0" baseline="0" noProof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52" name="Line 43"/>
            <p:cNvSpPr>
              <a:spLocks noChangeShapeType="1"/>
            </p:cNvSpPr>
            <p:nvPr/>
          </p:nvSpPr>
          <p:spPr bwMode="auto">
            <a:xfrm flipH="1">
              <a:off x="838" y="2070"/>
              <a:ext cx="120" cy="200"/>
            </a:xfrm>
            <a:prstGeom prst="line">
              <a:avLst/>
            </a:prstGeom>
            <a:noFill/>
            <a:ln w="12700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600" b="0" i="0" u="none" strike="noStrike" kern="0" cap="none" spc="0" normalizeH="0" baseline="0" noProof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53" name="Freeform 44"/>
            <p:cNvSpPr>
              <a:spLocks/>
            </p:cNvSpPr>
            <p:nvPr/>
          </p:nvSpPr>
          <p:spPr bwMode="auto">
            <a:xfrm flipH="1">
              <a:off x="1148" y="2322"/>
              <a:ext cx="63" cy="190"/>
            </a:xfrm>
            <a:custGeom>
              <a:avLst/>
              <a:gdLst>
                <a:gd name="T0" fmla="*/ 0 w 137"/>
                <a:gd name="T1" fmla="*/ 0 h 408"/>
                <a:gd name="T2" fmla="*/ 0 w 137"/>
                <a:gd name="T3" fmla="*/ 69 h 408"/>
                <a:gd name="T4" fmla="*/ 29 w 137"/>
                <a:gd name="T5" fmla="*/ 88 h 408"/>
                <a:gd name="T6" fmla="*/ 0 60000 65536"/>
                <a:gd name="T7" fmla="*/ 0 60000 65536"/>
                <a:gd name="T8" fmla="*/ 0 60000 65536"/>
                <a:gd name="T9" fmla="*/ 0 w 137"/>
                <a:gd name="T10" fmla="*/ 0 h 408"/>
                <a:gd name="T11" fmla="*/ 137 w 137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408">
                  <a:moveTo>
                    <a:pt x="0" y="0"/>
                  </a:moveTo>
                  <a:lnTo>
                    <a:pt x="0" y="317"/>
                  </a:lnTo>
                  <a:lnTo>
                    <a:pt x="137" y="40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600" b="0" i="0" u="none" strike="noStrike" kern="0" cap="none" spc="0" normalizeH="0" baseline="0" noProof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54" name="Freeform 45"/>
            <p:cNvSpPr>
              <a:spLocks/>
            </p:cNvSpPr>
            <p:nvPr/>
          </p:nvSpPr>
          <p:spPr bwMode="auto">
            <a:xfrm>
              <a:off x="1463" y="2343"/>
              <a:ext cx="64" cy="190"/>
            </a:xfrm>
            <a:custGeom>
              <a:avLst/>
              <a:gdLst>
                <a:gd name="T0" fmla="*/ 0 w 137"/>
                <a:gd name="T1" fmla="*/ 0 h 408"/>
                <a:gd name="T2" fmla="*/ 0 w 137"/>
                <a:gd name="T3" fmla="*/ 69 h 408"/>
                <a:gd name="T4" fmla="*/ 30 w 137"/>
                <a:gd name="T5" fmla="*/ 88 h 408"/>
                <a:gd name="T6" fmla="*/ 0 60000 65536"/>
                <a:gd name="T7" fmla="*/ 0 60000 65536"/>
                <a:gd name="T8" fmla="*/ 0 60000 65536"/>
                <a:gd name="T9" fmla="*/ 0 w 137"/>
                <a:gd name="T10" fmla="*/ 0 h 408"/>
                <a:gd name="T11" fmla="*/ 137 w 137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408">
                  <a:moveTo>
                    <a:pt x="0" y="0"/>
                  </a:moveTo>
                  <a:lnTo>
                    <a:pt x="0" y="317"/>
                  </a:lnTo>
                  <a:lnTo>
                    <a:pt x="137" y="40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600" b="0" i="0" u="none" strike="noStrike" kern="0" cap="none" spc="0" normalizeH="0" baseline="0" noProof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55" name="Freeform 46"/>
            <p:cNvSpPr>
              <a:spLocks/>
            </p:cNvSpPr>
            <p:nvPr/>
          </p:nvSpPr>
          <p:spPr bwMode="auto">
            <a:xfrm flipH="1">
              <a:off x="1653" y="2343"/>
              <a:ext cx="63" cy="190"/>
            </a:xfrm>
            <a:custGeom>
              <a:avLst/>
              <a:gdLst>
                <a:gd name="T0" fmla="*/ 0 w 137"/>
                <a:gd name="T1" fmla="*/ 0 h 408"/>
                <a:gd name="T2" fmla="*/ 0 w 137"/>
                <a:gd name="T3" fmla="*/ 69 h 408"/>
                <a:gd name="T4" fmla="*/ 29 w 137"/>
                <a:gd name="T5" fmla="*/ 88 h 408"/>
                <a:gd name="T6" fmla="*/ 0 60000 65536"/>
                <a:gd name="T7" fmla="*/ 0 60000 65536"/>
                <a:gd name="T8" fmla="*/ 0 60000 65536"/>
                <a:gd name="T9" fmla="*/ 0 w 137"/>
                <a:gd name="T10" fmla="*/ 0 h 408"/>
                <a:gd name="T11" fmla="*/ 137 w 137"/>
                <a:gd name="T12" fmla="*/ 408 h 4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7" h="408">
                  <a:moveTo>
                    <a:pt x="0" y="0"/>
                  </a:moveTo>
                  <a:lnTo>
                    <a:pt x="0" y="317"/>
                  </a:lnTo>
                  <a:lnTo>
                    <a:pt x="137" y="40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600" b="0" i="0" u="none" strike="noStrike" kern="0" cap="none" spc="0" normalizeH="0" baseline="0" noProof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56" name="Line 47"/>
            <p:cNvSpPr>
              <a:spLocks noChangeShapeType="1"/>
            </p:cNvSpPr>
            <p:nvPr/>
          </p:nvSpPr>
          <p:spPr bwMode="auto">
            <a:xfrm flipH="1">
              <a:off x="1978" y="2112"/>
              <a:ext cx="138" cy="187"/>
            </a:xfrm>
            <a:prstGeom prst="line">
              <a:avLst/>
            </a:prstGeom>
            <a:noFill/>
            <a:ln w="12700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600" b="0" i="0" u="none" strike="noStrike" kern="0" cap="none" spc="0" normalizeH="0" baseline="0" noProof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57" name="Line 48"/>
            <p:cNvSpPr>
              <a:spLocks noChangeShapeType="1"/>
            </p:cNvSpPr>
            <p:nvPr/>
          </p:nvSpPr>
          <p:spPr bwMode="auto">
            <a:xfrm>
              <a:off x="1138" y="2830"/>
              <a:ext cx="199" cy="265"/>
            </a:xfrm>
            <a:prstGeom prst="line">
              <a:avLst/>
            </a:prstGeom>
            <a:noFill/>
            <a:ln w="12700">
              <a:solidFill>
                <a:srgbClr val="081D58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600" b="0" i="0" u="none" strike="noStrike" kern="0" cap="none" spc="0" normalizeH="0" baseline="0" noProof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pic>
          <p:nvPicPr>
            <p:cNvPr id="1658" name="Picture 4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2491"/>
              <a:ext cx="24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9" name="Picture 5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" y="2491"/>
              <a:ext cx="24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60" name="Picture 5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" y="3024"/>
              <a:ext cx="24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61" name="Group 52"/>
            <p:cNvGrpSpPr>
              <a:grpSpLocks/>
            </p:cNvGrpSpPr>
            <p:nvPr/>
          </p:nvGrpSpPr>
          <p:grpSpPr bwMode="auto">
            <a:xfrm>
              <a:off x="1587" y="2907"/>
              <a:ext cx="680" cy="408"/>
              <a:chOff x="2109" y="2976"/>
              <a:chExt cx="680" cy="408"/>
            </a:xfrm>
          </p:grpSpPr>
          <p:sp>
            <p:nvSpPr>
              <p:cNvPr id="1986" name="Freeform 53"/>
              <p:cNvSpPr>
                <a:spLocks noChangeArrowheads="1"/>
              </p:cNvSpPr>
              <p:nvPr/>
            </p:nvSpPr>
            <p:spPr bwMode="auto">
              <a:xfrm flipH="1">
                <a:off x="2109" y="2976"/>
                <a:ext cx="680" cy="408"/>
              </a:xfrm>
              <a:custGeom>
                <a:avLst/>
                <a:gdLst>
                  <a:gd name="T0" fmla="*/ 80 w 3202"/>
                  <a:gd name="T1" fmla="*/ 83 h 1985"/>
                  <a:gd name="T2" fmla="*/ 89 w 3202"/>
                  <a:gd name="T3" fmla="*/ 84 h 1985"/>
                  <a:gd name="T4" fmla="*/ 99 w 3202"/>
                  <a:gd name="T5" fmla="*/ 82 h 1985"/>
                  <a:gd name="T6" fmla="*/ 104 w 3202"/>
                  <a:gd name="T7" fmla="*/ 80 h 1985"/>
                  <a:gd name="T8" fmla="*/ 109 w 3202"/>
                  <a:gd name="T9" fmla="*/ 76 h 1985"/>
                  <a:gd name="T10" fmla="*/ 113 w 3202"/>
                  <a:gd name="T11" fmla="*/ 75 h 1985"/>
                  <a:gd name="T12" fmla="*/ 123 w 3202"/>
                  <a:gd name="T13" fmla="*/ 74 h 1985"/>
                  <a:gd name="T14" fmla="*/ 132 w 3202"/>
                  <a:gd name="T15" fmla="*/ 70 h 1985"/>
                  <a:gd name="T16" fmla="*/ 136 w 3202"/>
                  <a:gd name="T17" fmla="*/ 65 h 1985"/>
                  <a:gd name="T18" fmla="*/ 136 w 3202"/>
                  <a:gd name="T19" fmla="*/ 62 h 1985"/>
                  <a:gd name="T20" fmla="*/ 135 w 3202"/>
                  <a:gd name="T21" fmla="*/ 60 h 1985"/>
                  <a:gd name="T22" fmla="*/ 142 w 3202"/>
                  <a:gd name="T23" fmla="*/ 54 h 1985"/>
                  <a:gd name="T24" fmla="*/ 144 w 3202"/>
                  <a:gd name="T25" fmla="*/ 48 h 1985"/>
                  <a:gd name="T26" fmla="*/ 142 w 3202"/>
                  <a:gd name="T27" fmla="*/ 42 h 1985"/>
                  <a:gd name="T28" fmla="*/ 134 w 3202"/>
                  <a:gd name="T29" fmla="*/ 37 h 1985"/>
                  <a:gd name="T30" fmla="*/ 139 w 3202"/>
                  <a:gd name="T31" fmla="*/ 33 h 1985"/>
                  <a:gd name="T32" fmla="*/ 141 w 3202"/>
                  <a:gd name="T33" fmla="*/ 28 h 1985"/>
                  <a:gd name="T34" fmla="*/ 140 w 3202"/>
                  <a:gd name="T35" fmla="*/ 23 h 1985"/>
                  <a:gd name="T36" fmla="*/ 135 w 3202"/>
                  <a:gd name="T37" fmla="*/ 20 h 1985"/>
                  <a:gd name="T38" fmla="*/ 125 w 3202"/>
                  <a:gd name="T39" fmla="*/ 17 h 1985"/>
                  <a:gd name="T40" fmla="*/ 114 w 3202"/>
                  <a:gd name="T41" fmla="*/ 17 h 1985"/>
                  <a:gd name="T42" fmla="*/ 115 w 3202"/>
                  <a:gd name="T43" fmla="*/ 12 h 1985"/>
                  <a:gd name="T44" fmla="*/ 112 w 3202"/>
                  <a:gd name="T45" fmla="*/ 8 h 1985"/>
                  <a:gd name="T46" fmla="*/ 108 w 3202"/>
                  <a:gd name="T47" fmla="*/ 6 h 1985"/>
                  <a:gd name="T48" fmla="*/ 100 w 3202"/>
                  <a:gd name="T49" fmla="*/ 4 h 1985"/>
                  <a:gd name="T50" fmla="*/ 93 w 3202"/>
                  <a:gd name="T51" fmla="*/ 4 h 1985"/>
                  <a:gd name="T52" fmla="*/ 86 w 3202"/>
                  <a:gd name="T53" fmla="*/ 5 h 1985"/>
                  <a:gd name="T54" fmla="*/ 82 w 3202"/>
                  <a:gd name="T55" fmla="*/ 4 h 1985"/>
                  <a:gd name="T56" fmla="*/ 73 w 3202"/>
                  <a:gd name="T57" fmla="*/ 1 h 1985"/>
                  <a:gd name="T58" fmla="*/ 65 w 3202"/>
                  <a:gd name="T59" fmla="*/ 0 h 1985"/>
                  <a:gd name="T60" fmla="*/ 58 w 3202"/>
                  <a:gd name="T61" fmla="*/ 1 h 1985"/>
                  <a:gd name="T62" fmla="*/ 49 w 3202"/>
                  <a:gd name="T63" fmla="*/ 2 h 1985"/>
                  <a:gd name="T64" fmla="*/ 38 w 3202"/>
                  <a:gd name="T65" fmla="*/ 8 h 1985"/>
                  <a:gd name="T66" fmla="*/ 32 w 3202"/>
                  <a:gd name="T67" fmla="*/ 9 h 1985"/>
                  <a:gd name="T68" fmla="*/ 24 w 3202"/>
                  <a:gd name="T69" fmla="*/ 11 h 1985"/>
                  <a:gd name="T70" fmla="*/ 16 w 3202"/>
                  <a:gd name="T71" fmla="*/ 16 h 1985"/>
                  <a:gd name="T72" fmla="*/ 12 w 3202"/>
                  <a:gd name="T73" fmla="*/ 21 h 1985"/>
                  <a:gd name="T74" fmla="*/ 7 w 3202"/>
                  <a:gd name="T75" fmla="*/ 25 h 1985"/>
                  <a:gd name="T76" fmla="*/ 1 w 3202"/>
                  <a:gd name="T77" fmla="*/ 30 h 1985"/>
                  <a:gd name="T78" fmla="*/ 0 w 3202"/>
                  <a:gd name="T79" fmla="*/ 35 h 1985"/>
                  <a:gd name="T80" fmla="*/ 2 w 3202"/>
                  <a:gd name="T81" fmla="*/ 38 h 1985"/>
                  <a:gd name="T82" fmla="*/ 6 w 3202"/>
                  <a:gd name="T83" fmla="*/ 40 h 1985"/>
                  <a:gd name="T84" fmla="*/ 12 w 3202"/>
                  <a:gd name="T85" fmla="*/ 41 h 1985"/>
                  <a:gd name="T86" fmla="*/ 9 w 3202"/>
                  <a:gd name="T87" fmla="*/ 44 h 1985"/>
                  <a:gd name="T88" fmla="*/ 8 w 3202"/>
                  <a:gd name="T89" fmla="*/ 47 h 1985"/>
                  <a:gd name="T90" fmla="*/ 9 w 3202"/>
                  <a:gd name="T91" fmla="*/ 50 h 1985"/>
                  <a:gd name="T92" fmla="*/ 13 w 3202"/>
                  <a:gd name="T93" fmla="*/ 53 h 1985"/>
                  <a:gd name="T94" fmla="*/ 19 w 3202"/>
                  <a:gd name="T95" fmla="*/ 54 h 1985"/>
                  <a:gd name="T96" fmla="*/ 22 w 3202"/>
                  <a:gd name="T97" fmla="*/ 55 h 1985"/>
                  <a:gd name="T98" fmla="*/ 20 w 3202"/>
                  <a:gd name="T99" fmla="*/ 58 h 1985"/>
                  <a:gd name="T100" fmla="*/ 20 w 3202"/>
                  <a:gd name="T101" fmla="*/ 61 h 1985"/>
                  <a:gd name="T102" fmla="*/ 23 w 3202"/>
                  <a:gd name="T103" fmla="*/ 65 h 1985"/>
                  <a:gd name="T104" fmla="*/ 29 w 3202"/>
                  <a:gd name="T105" fmla="*/ 67 h 1985"/>
                  <a:gd name="T106" fmla="*/ 37 w 3202"/>
                  <a:gd name="T107" fmla="*/ 68 h 1985"/>
                  <a:gd name="T108" fmla="*/ 37 w 3202"/>
                  <a:gd name="T109" fmla="*/ 73 h 1985"/>
                  <a:gd name="T110" fmla="*/ 39 w 3202"/>
                  <a:gd name="T111" fmla="*/ 77 h 1985"/>
                  <a:gd name="T112" fmla="*/ 44 w 3202"/>
                  <a:gd name="T113" fmla="*/ 80 h 1985"/>
                  <a:gd name="T114" fmla="*/ 50 w 3202"/>
                  <a:gd name="T115" fmla="*/ 82 h 1985"/>
                  <a:gd name="T116" fmla="*/ 57 w 3202"/>
                  <a:gd name="T117" fmla="*/ 83 h 1985"/>
                  <a:gd name="T118" fmla="*/ 65 w 3202"/>
                  <a:gd name="T119" fmla="*/ 82 h 1985"/>
                  <a:gd name="T120" fmla="*/ 74 w 3202"/>
                  <a:gd name="T121" fmla="*/ 81 h 19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02"/>
                  <a:gd name="T184" fmla="*/ 0 h 1985"/>
                  <a:gd name="T185" fmla="*/ 3202 w 3202"/>
                  <a:gd name="T186" fmla="*/ 1985 h 19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02" h="1985">
                    <a:moveTo>
                      <a:pt x="1677" y="1892"/>
                    </a:moveTo>
                    <a:lnTo>
                      <a:pt x="1692" y="1909"/>
                    </a:lnTo>
                    <a:lnTo>
                      <a:pt x="1710" y="1925"/>
                    </a:lnTo>
                    <a:lnTo>
                      <a:pt x="1732" y="1936"/>
                    </a:lnTo>
                    <a:lnTo>
                      <a:pt x="1755" y="1948"/>
                    </a:lnTo>
                    <a:lnTo>
                      <a:pt x="1781" y="1958"/>
                    </a:lnTo>
                    <a:lnTo>
                      <a:pt x="1809" y="1967"/>
                    </a:lnTo>
                    <a:lnTo>
                      <a:pt x="1839" y="1974"/>
                    </a:lnTo>
                    <a:lnTo>
                      <a:pt x="1870" y="1980"/>
                    </a:lnTo>
                    <a:lnTo>
                      <a:pt x="1903" y="1983"/>
                    </a:lnTo>
                    <a:lnTo>
                      <a:pt x="1938" y="1984"/>
                    </a:lnTo>
                    <a:lnTo>
                      <a:pt x="1973" y="1984"/>
                    </a:lnTo>
                    <a:lnTo>
                      <a:pt x="2010" y="1982"/>
                    </a:lnTo>
                    <a:lnTo>
                      <a:pt x="2046" y="1978"/>
                    </a:lnTo>
                    <a:lnTo>
                      <a:pt x="2083" y="1973"/>
                    </a:lnTo>
                    <a:lnTo>
                      <a:pt x="2120" y="1966"/>
                    </a:lnTo>
                    <a:lnTo>
                      <a:pt x="2158" y="1955"/>
                    </a:lnTo>
                    <a:lnTo>
                      <a:pt x="2183" y="1947"/>
                    </a:lnTo>
                    <a:lnTo>
                      <a:pt x="2208" y="1939"/>
                    </a:lnTo>
                    <a:lnTo>
                      <a:pt x="2231" y="1930"/>
                    </a:lnTo>
                    <a:lnTo>
                      <a:pt x="2254" y="1922"/>
                    </a:lnTo>
                    <a:lnTo>
                      <a:pt x="2277" y="1910"/>
                    </a:lnTo>
                    <a:lnTo>
                      <a:pt x="2298" y="1899"/>
                    </a:lnTo>
                    <a:lnTo>
                      <a:pt x="2318" y="1888"/>
                    </a:lnTo>
                    <a:lnTo>
                      <a:pt x="2336" y="1877"/>
                    </a:lnTo>
                    <a:lnTo>
                      <a:pt x="2354" y="1864"/>
                    </a:lnTo>
                    <a:lnTo>
                      <a:pt x="2370" y="1850"/>
                    </a:lnTo>
                    <a:lnTo>
                      <a:pt x="2385" y="1837"/>
                    </a:lnTo>
                    <a:lnTo>
                      <a:pt x="2399" y="1824"/>
                    </a:lnTo>
                    <a:lnTo>
                      <a:pt x="2411" y="1810"/>
                    </a:lnTo>
                    <a:lnTo>
                      <a:pt x="2422" y="1796"/>
                    </a:lnTo>
                    <a:lnTo>
                      <a:pt x="2432" y="1782"/>
                    </a:lnTo>
                    <a:lnTo>
                      <a:pt x="2439" y="1767"/>
                    </a:lnTo>
                    <a:lnTo>
                      <a:pt x="2435" y="1769"/>
                    </a:lnTo>
                    <a:lnTo>
                      <a:pt x="2470" y="1773"/>
                    </a:lnTo>
                    <a:lnTo>
                      <a:pt x="2505" y="1776"/>
                    </a:lnTo>
                    <a:lnTo>
                      <a:pt x="2542" y="1776"/>
                    </a:lnTo>
                    <a:lnTo>
                      <a:pt x="2579" y="1773"/>
                    </a:lnTo>
                    <a:lnTo>
                      <a:pt x="2616" y="1769"/>
                    </a:lnTo>
                    <a:lnTo>
                      <a:pt x="2653" y="1764"/>
                    </a:lnTo>
                    <a:lnTo>
                      <a:pt x="2691" y="1757"/>
                    </a:lnTo>
                    <a:lnTo>
                      <a:pt x="2727" y="1746"/>
                    </a:lnTo>
                    <a:lnTo>
                      <a:pt x="2766" y="1735"/>
                    </a:lnTo>
                    <a:lnTo>
                      <a:pt x="2802" y="1720"/>
                    </a:lnTo>
                    <a:lnTo>
                      <a:pt x="2837" y="1705"/>
                    </a:lnTo>
                    <a:lnTo>
                      <a:pt x="2869" y="1690"/>
                    </a:lnTo>
                    <a:lnTo>
                      <a:pt x="2898" y="1672"/>
                    </a:lnTo>
                    <a:lnTo>
                      <a:pt x="2924" y="1653"/>
                    </a:lnTo>
                    <a:lnTo>
                      <a:pt x="2948" y="1634"/>
                    </a:lnTo>
                    <a:lnTo>
                      <a:pt x="2969" y="1613"/>
                    </a:lnTo>
                    <a:lnTo>
                      <a:pt x="2986" y="1593"/>
                    </a:lnTo>
                    <a:lnTo>
                      <a:pt x="3000" y="1572"/>
                    </a:lnTo>
                    <a:lnTo>
                      <a:pt x="3011" y="1551"/>
                    </a:lnTo>
                    <a:lnTo>
                      <a:pt x="3015" y="1541"/>
                    </a:lnTo>
                    <a:lnTo>
                      <a:pt x="3017" y="1530"/>
                    </a:lnTo>
                    <a:lnTo>
                      <a:pt x="3020" y="1519"/>
                    </a:lnTo>
                    <a:lnTo>
                      <a:pt x="3021" y="1508"/>
                    </a:lnTo>
                    <a:lnTo>
                      <a:pt x="3021" y="1498"/>
                    </a:lnTo>
                    <a:lnTo>
                      <a:pt x="3020" y="1487"/>
                    </a:lnTo>
                    <a:lnTo>
                      <a:pt x="3018" y="1477"/>
                    </a:lnTo>
                    <a:lnTo>
                      <a:pt x="3015" y="1467"/>
                    </a:lnTo>
                    <a:lnTo>
                      <a:pt x="3012" y="1457"/>
                    </a:lnTo>
                    <a:lnTo>
                      <a:pt x="3007" y="1447"/>
                    </a:lnTo>
                    <a:lnTo>
                      <a:pt x="2999" y="1436"/>
                    </a:lnTo>
                    <a:lnTo>
                      <a:pt x="2991" y="1425"/>
                    </a:lnTo>
                    <a:lnTo>
                      <a:pt x="2995" y="1426"/>
                    </a:lnTo>
                    <a:lnTo>
                      <a:pt x="3028" y="1402"/>
                    </a:lnTo>
                    <a:lnTo>
                      <a:pt x="3057" y="1379"/>
                    </a:lnTo>
                    <a:lnTo>
                      <a:pt x="3084" y="1355"/>
                    </a:lnTo>
                    <a:lnTo>
                      <a:pt x="3108" y="1331"/>
                    </a:lnTo>
                    <a:lnTo>
                      <a:pt x="3130" y="1305"/>
                    </a:lnTo>
                    <a:lnTo>
                      <a:pt x="3150" y="1280"/>
                    </a:lnTo>
                    <a:lnTo>
                      <a:pt x="3165" y="1255"/>
                    </a:lnTo>
                    <a:lnTo>
                      <a:pt x="3179" y="1230"/>
                    </a:lnTo>
                    <a:lnTo>
                      <a:pt x="3189" y="1205"/>
                    </a:lnTo>
                    <a:lnTo>
                      <a:pt x="3195" y="1179"/>
                    </a:lnTo>
                    <a:lnTo>
                      <a:pt x="3200" y="1153"/>
                    </a:lnTo>
                    <a:lnTo>
                      <a:pt x="3201" y="1130"/>
                    </a:lnTo>
                    <a:lnTo>
                      <a:pt x="3199" y="1105"/>
                    </a:lnTo>
                    <a:lnTo>
                      <a:pt x="3195" y="1080"/>
                    </a:lnTo>
                    <a:lnTo>
                      <a:pt x="3187" y="1057"/>
                    </a:lnTo>
                    <a:lnTo>
                      <a:pt x="3176" y="1034"/>
                    </a:lnTo>
                    <a:lnTo>
                      <a:pt x="3161" y="1012"/>
                    </a:lnTo>
                    <a:lnTo>
                      <a:pt x="3144" y="990"/>
                    </a:lnTo>
                    <a:lnTo>
                      <a:pt x="3123" y="969"/>
                    </a:lnTo>
                    <a:lnTo>
                      <a:pt x="3100" y="949"/>
                    </a:lnTo>
                    <a:lnTo>
                      <a:pt x="3074" y="931"/>
                    </a:lnTo>
                    <a:lnTo>
                      <a:pt x="3046" y="915"/>
                    </a:lnTo>
                    <a:lnTo>
                      <a:pt x="3014" y="901"/>
                    </a:lnTo>
                    <a:lnTo>
                      <a:pt x="2980" y="886"/>
                    </a:lnTo>
                    <a:lnTo>
                      <a:pt x="2981" y="886"/>
                    </a:lnTo>
                    <a:lnTo>
                      <a:pt x="3005" y="867"/>
                    </a:lnTo>
                    <a:lnTo>
                      <a:pt x="3028" y="848"/>
                    </a:lnTo>
                    <a:lnTo>
                      <a:pt x="3048" y="827"/>
                    </a:lnTo>
                    <a:lnTo>
                      <a:pt x="3067" y="807"/>
                    </a:lnTo>
                    <a:lnTo>
                      <a:pt x="3083" y="787"/>
                    </a:lnTo>
                    <a:lnTo>
                      <a:pt x="3096" y="767"/>
                    </a:lnTo>
                    <a:lnTo>
                      <a:pt x="3108" y="745"/>
                    </a:lnTo>
                    <a:lnTo>
                      <a:pt x="3117" y="725"/>
                    </a:lnTo>
                    <a:lnTo>
                      <a:pt x="3125" y="703"/>
                    </a:lnTo>
                    <a:lnTo>
                      <a:pt x="3129" y="684"/>
                    </a:lnTo>
                    <a:lnTo>
                      <a:pt x="3132" y="663"/>
                    </a:lnTo>
                    <a:lnTo>
                      <a:pt x="3133" y="643"/>
                    </a:lnTo>
                    <a:lnTo>
                      <a:pt x="3130" y="622"/>
                    </a:lnTo>
                    <a:lnTo>
                      <a:pt x="3127" y="602"/>
                    </a:lnTo>
                    <a:lnTo>
                      <a:pt x="3119" y="583"/>
                    </a:lnTo>
                    <a:lnTo>
                      <a:pt x="3110" y="565"/>
                    </a:lnTo>
                    <a:lnTo>
                      <a:pt x="3103" y="552"/>
                    </a:lnTo>
                    <a:lnTo>
                      <a:pt x="3095" y="541"/>
                    </a:lnTo>
                    <a:lnTo>
                      <a:pt x="3086" y="529"/>
                    </a:lnTo>
                    <a:lnTo>
                      <a:pt x="3075" y="518"/>
                    </a:lnTo>
                    <a:lnTo>
                      <a:pt x="3053" y="498"/>
                    </a:lnTo>
                    <a:lnTo>
                      <a:pt x="3026" y="479"/>
                    </a:lnTo>
                    <a:lnTo>
                      <a:pt x="2997" y="461"/>
                    </a:lnTo>
                    <a:lnTo>
                      <a:pt x="2966" y="446"/>
                    </a:lnTo>
                    <a:lnTo>
                      <a:pt x="2931" y="433"/>
                    </a:lnTo>
                    <a:lnTo>
                      <a:pt x="2893" y="421"/>
                    </a:lnTo>
                    <a:lnTo>
                      <a:pt x="2854" y="411"/>
                    </a:lnTo>
                    <a:lnTo>
                      <a:pt x="2812" y="403"/>
                    </a:lnTo>
                    <a:lnTo>
                      <a:pt x="2768" y="398"/>
                    </a:lnTo>
                    <a:lnTo>
                      <a:pt x="2723" y="394"/>
                    </a:lnTo>
                    <a:lnTo>
                      <a:pt x="2676" y="392"/>
                    </a:lnTo>
                    <a:lnTo>
                      <a:pt x="2626" y="392"/>
                    </a:lnTo>
                    <a:lnTo>
                      <a:pt x="2576" y="395"/>
                    </a:lnTo>
                    <a:lnTo>
                      <a:pt x="2525" y="400"/>
                    </a:lnTo>
                    <a:lnTo>
                      <a:pt x="2529" y="399"/>
                    </a:lnTo>
                    <a:lnTo>
                      <a:pt x="2538" y="379"/>
                    </a:lnTo>
                    <a:lnTo>
                      <a:pt x="2546" y="358"/>
                    </a:lnTo>
                    <a:lnTo>
                      <a:pt x="2549" y="338"/>
                    </a:lnTo>
                    <a:lnTo>
                      <a:pt x="2551" y="318"/>
                    </a:lnTo>
                    <a:lnTo>
                      <a:pt x="2550" y="299"/>
                    </a:lnTo>
                    <a:lnTo>
                      <a:pt x="2546" y="279"/>
                    </a:lnTo>
                    <a:lnTo>
                      <a:pt x="2541" y="260"/>
                    </a:lnTo>
                    <a:lnTo>
                      <a:pt x="2531" y="242"/>
                    </a:lnTo>
                    <a:lnTo>
                      <a:pt x="2523" y="230"/>
                    </a:lnTo>
                    <a:lnTo>
                      <a:pt x="2515" y="218"/>
                    </a:lnTo>
                    <a:lnTo>
                      <a:pt x="2504" y="206"/>
                    </a:lnTo>
                    <a:lnTo>
                      <a:pt x="2492" y="195"/>
                    </a:lnTo>
                    <a:lnTo>
                      <a:pt x="2481" y="184"/>
                    </a:lnTo>
                    <a:lnTo>
                      <a:pt x="2467" y="174"/>
                    </a:lnTo>
                    <a:lnTo>
                      <a:pt x="2453" y="164"/>
                    </a:lnTo>
                    <a:lnTo>
                      <a:pt x="2437" y="155"/>
                    </a:lnTo>
                    <a:lnTo>
                      <a:pt x="2421" y="147"/>
                    </a:lnTo>
                    <a:lnTo>
                      <a:pt x="2403" y="139"/>
                    </a:lnTo>
                    <a:lnTo>
                      <a:pt x="2366" y="125"/>
                    </a:lnTo>
                    <a:lnTo>
                      <a:pt x="2326" y="114"/>
                    </a:lnTo>
                    <a:lnTo>
                      <a:pt x="2283" y="106"/>
                    </a:lnTo>
                    <a:lnTo>
                      <a:pt x="2260" y="102"/>
                    </a:lnTo>
                    <a:lnTo>
                      <a:pt x="2238" y="99"/>
                    </a:lnTo>
                    <a:lnTo>
                      <a:pt x="2214" y="97"/>
                    </a:lnTo>
                    <a:lnTo>
                      <a:pt x="2190" y="96"/>
                    </a:lnTo>
                    <a:lnTo>
                      <a:pt x="2166" y="95"/>
                    </a:lnTo>
                    <a:lnTo>
                      <a:pt x="2141" y="95"/>
                    </a:lnTo>
                    <a:lnTo>
                      <a:pt x="2116" y="96"/>
                    </a:lnTo>
                    <a:lnTo>
                      <a:pt x="2091" y="96"/>
                    </a:lnTo>
                    <a:lnTo>
                      <a:pt x="2065" y="98"/>
                    </a:lnTo>
                    <a:lnTo>
                      <a:pt x="2039" y="100"/>
                    </a:lnTo>
                    <a:lnTo>
                      <a:pt x="2013" y="104"/>
                    </a:lnTo>
                    <a:lnTo>
                      <a:pt x="1987" y="108"/>
                    </a:lnTo>
                    <a:lnTo>
                      <a:pt x="1960" y="113"/>
                    </a:lnTo>
                    <a:lnTo>
                      <a:pt x="1934" y="119"/>
                    </a:lnTo>
                    <a:lnTo>
                      <a:pt x="1908" y="124"/>
                    </a:lnTo>
                    <a:lnTo>
                      <a:pt x="1881" y="131"/>
                    </a:lnTo>
                    <a:lnTo>
                      <a:pt x="1880" y="132"/>
                    </a:lnTo>
                    <a:lnTo>
                      <a:pt x="1869" y="119"/>
                    </a:lnTo>
                    <a:lnTo>
                      <a:pt x="1855" y="108"/>
                    </a:lnTo>
                    <a:lnTo>
                      <a:pt x="1840" y="96"/>
                    </a:lnTo>
                    <a:lnTo>
                      <a:pt x="1826" y="86"/>
                    </a:lnTo>
                    <a:lnTo>
                      <a:pt x="1809" y="76"/>
                    </a:lnTo>
                    <a:lnTo>
                      <a:pt x="1792" y="66"/>
                    </a:lnTo>
                    <a:lnTo>
                      <a:pt x="1755" y="49"/>
                    </a:lnTo>
                    <a:lnTo>
                      <a:pt x="1715" y="34"/>
                    </a:lnTo>
                    <a:lnTo>
                      <a:pt x="1671" y="22"/>
                    </a:lnTo>
                    <a:lnTo>
                      <a:pt x="1625" y="13"/>
                    </a:lnTo>
                    <a:lnTo>
                      <a:pt x="1577" y="6"/>
                    </a:lnTo>
                    <a:lnTo>
                      <a:pt x="1552" y="3"/>
                    </a:lnTo>
                    <a:lnTo>
                      <a:pt x="1527" y="1"/>
                    </a:lnTo>
                    <a:lnTo>
                      <a:pt x="1500" y="0"/>
                    </a:lnTo>
                    <a:lnTo>
                      <a:pt x="1475" y="0"/>
                    </a:lnTo>
                    <a:lnTo>
                      <a:pt x="1447" y="0"/>
                    </a:lnTo>
                    <a:lnTo>
                      <a:pt x="1421" y="0"/>
                    </a:lnTo>
                    <a:lnTo>
                      <a:pt x="1394" y="1"/>
                    </a:lnTo>
                    <a:lnTo>
                      <a:pt x="1366" y="3"/>
                    </a:lnTo>
                    <a:lnTo>
                      <a:pt x="1338" y="6"/>
                    </a:lnTo>
                    <a:lnTo>
                      <a:pt x="1311" y="8"/>
                    </a:lnTo>
                    <a:lnTo>
                      <a:pt x="1283" y="13"/>
                    </a:lnTo>
                    <a:lnTo>
                      <a:pt x="1254" y="17"/>
                    </a:lnTo>
                    <a:lnTo>
                      <a:pt x="1227" y="22"/>
                    </a:lnTo>
                    <a:lnTo>
                      <a:pt x="1199" y="29"/>
                    </a:lnTo>
                    <a:lnTo>
                      <a:pt x="1171" y="36"/>
                    </a:lnTo>
                    <a:lnTo>
                      <a:pt x="1142" y="43"/>
                    </a:lnTo>
                    <a:lnTo>
                      <a:pt x="1094" y="58"/>
                    </a:lnTo>
                    <a:lnTo>
                      <a:pt x="1047" y="75"/>
                    </a:lnTo>
                    <a:lnTo>
                      <a:pt x="1002" y="93"/>
                    </a:lnTo>
                    <a:lnTo>
                      <a:pt x="959" y="114"/>
                    </a:lnTo>
                    <a:lnTo>
                      <a:pt x="918" y="135"/>
                    </a:lnTo>
                    <a:lnTo>
                      <a:pt x="880" y="158"/>
                    </a:lnTo>
                    <a:lnTo>
                      <a:pt x="844" y="182"/>
                    </a:lnTo>
                    <a:lnTo>
                      <a:pt x="812" y="208"/>
                    </a:lnTo>
                    <a:lnTo>
                      <a:pt x="812" y="209"/>
                    </a:lnTo>
                    <a:lnTo>
                      <a:pt x="787" y="211"/>
                    </a:lnTo>
                    <a:lnTo>
                      <a:pt x="763" y="214"/>
                    </a:lnTo>
                    <a:lnTo>
                      <a:pt x="737" y="216"/>
                    </a:lnTo>
                    <a:lnTo>
                      <a:pt x="712" y="220"/>
                    </a:lnTo>
                    <a:lnTo>
                      <a:pt x="688" y="225"/>
                    </a:lnTo>
                    <a:lnTo>
                      <a:pt x="663" y="230"/>
                    </a:lnTo>
                    <a:lnTo>
                      <a:pt x="639" y="235"/>
                    </a:lnTo>
                    <a:lnTo>
                      <a:pt x="614" y="241"/>
                    </a:lnTo>
                    <a:lnTo>
                      <a:pt x="575" y="254"/>
                    </a:lnTo>
                    <a:lnTo>
                      <a:pt x="537" y="267"/>
                    </a:lnTo>
                    <a:lnTo>
                      <a:pt x="501" y="282"/>
                    </a:lnTo>
                    <a:lnTo>
                      <a:pt x="467" y="298"/>
                    </a:lnTo>
                    <a:lnTo>
                      <a:pt x="436" y="315"/>
                    </a:lnTo>
                    <a:lnTo>
                      <a:pt x="406" y="333"/>
                    </a:lnTo>
                    <a:lnTo>
                      <a:pt x="378" y="351"/>
                    </a:lnTo>
                    <a:lnTo>
                      <a:pt x="353" y="371"/>
                    </a:lnTo>
                    <a:lnTo>
                      <a:pt x="331" y="392"/>
                    </a:lnTo>
                    <a:lnTo>
                      <a:pt x="311" y="413"/>
                    </a:lnTo>
                    <a:lnTo>
                      <a:pt x="294" y="434"/>
                    </a:lnTo>
                    <a:lnTo>
                      <a:pt x="279" y="456"/>
                    </a:lnTo>
                    <a:lnTo>
                      <a:pt x="268" y="477"/>
                    </a:lnTo>
                    <a:lnTo>
                      <a:pt x="259" y="499"/>
                    </a:lnTo>
                    <a:lnTo>
                      <a:pt x="255" y="522"/>
                    </a:lnTo>
                    <a:lnTo>
                      <a:pt x="253" y="544"/>
                    </a:lnTo>
                    <a:lnTo>
                      <a:pt x="252" y="543"/>
                    </a:lnTo>
                    <a:lnTo>
                      <a:pt x="217" y="558"/>
                    </a:lnTo>
                    <a:lnTo>
                      <a:pt x="184" y="573"/>
                    </a:lnTo>
                    <a:lnTo>
                      <a:pt x="153" y="591"/>
                    </a:lnTo>
                    <a:lnTo>
                      <a:pt x="125" y="609"/>
                    </a:lnTo>
                    <a:lnTo>
                      <a:pt x="99" y="628"/>
                    </a:lnTo>
                    <a:lnTo>
                      <a:pt x="76" y="647"/>
                    </a:lnTo>
                    <a:lnTo>
                      <a:pt x="57" y="667"/>
                    </a:lnTo>
                    <a:lnTo>
                      <a:pt x="39" y="687"/>
                    </a:lnTo>
                    <a:lnTo>
                      <a:pt x="24" y="708"/>
                    </a:lnTo>
                    <a:lnTo>
                      <a:pt x="14" y="729"/>
                    </a:lnTo>
                    <a:lnTo>
                      <a:pt x="6" y="751"/>
                    </a:lnTo>
                    <a:lnTo>
                      <a:pt x="1" y="771"/>
                    </a:lnTo>
                    <a:lnTo>
                      <a:pt x="0" y="793"/>
                    </a:lnTo>
                    <a:lnTo>
                      <a:pt x="1" y="812"/>
                    </a:lnTo>
                    <a:lnTo>
                      <a:pt x="6" y="833"/>
                    </a:lnTo>
                    <a:lnTo>
                      <a:pt x="11" y="843"/>
                    </a:lnTo>
                    <a:lnTo>
                      <a:pt x="16" y="852"/>
                    </a:lnTo>
                    <a:lnTo>
                      <a:pt x="23" y="864"/>
                    </a:lnTo>
                    <a:lnTo>
                      <a:pt x="31" y="875"/>
                    </a:lnTo>
                    <a:lnTo>
                      <a:pt x="41" y="886"/>
                    </a:lnTo>
                    <a:lnTo>
                      <a:pt x="51" y="897"/>
                    </a:lnTo>
                    <a:lnTo>
                      <a:pt x="63" y="906"/>
                    </a:lnTo>
                    <a:lnTo>
                      <a:pt x="76" y="915"/>
                    </a:lnTo>
                    <a:lnTo>
                      <a:pt x="90" y="922"/>
                    </a:lnTo>
                    <a:lnTo>
                      <a:pt x="105" y="931"/>
                    </a:lnTo>
                    <a:lnTo>
                      <a:pt x="121" y="938"/>
                    </a:lnTo>
                    <a:lnTo>
                      <a:pt x="138" y="945"/>
                    </a:lnTo>
                    <a:lnTo>
                      <a:pt x="157" y="952"/>
                    </a:lnTo>
                    <a:lnTo>
                      <a:pt x="175" y="957"/>
                    </a:lnTo>
                    <a:lnTo>
                      <a:pt x="195" y="962"/>
                    </a:lnTo>
                    <a:lnTo>
                      <a:pt x="216" y="967"/>
                    </a:lnTo>
                    <a:lnTo>
                      <a:pt x="237" y="971"/>
                    </a:lnTo>
                    <a:lnTo>
                      <a:pt x="258" y="973"/>
                    </a:lnTo>
                    <a:lnTo>
                      <a:pt x="258" y="972"/>
                    </a:lnTo>
                    <a:lnTo>
                      <a:pt x="245" y="985"/>
                    </a:lnTo>
                    <a:lnTo>
                      <a:pt x="233" y="997"/>
                    </a:lnTo>
                    <a:lnTo>
                      <a:pt x="221" y="1009"/>
                    </a:lnTo>
                    <a:lnTo>
                      <a:pt x="211" y="1022"/>
                    </a:lnTo>
                    <a:lnTo>
                      <a:pt x="203" y="1034"/>
                    </a:lnTo>
                    <a:lnTo>
                      <a:pt x="195" y="1045"/>
                    </a:lnTo>
                    <a:lnTo>
                      <a:pt x="190" y="1059"/>
                    </a:lnTo>
                    <a:lnTo>
                      <a:pt x="184" y="1071"/>
                    </a:lnTo>
                    <a:lnTo>
                      <a:pt x="180" y="1084"/>
                    </a:lnTo>
                    <a:lnTo>
                      <a:pt x="177" y="1097"/>
                    </a:lnTo>
                    <a:lnTo>
                      <a:pt x="177" y="1109"/>
                    </a:lnTo>
                    <a:lnTo>
                      <a:pt x="177" y="1121"/>
                    </a:lnTo>
                    <a:lnTo>
                      <a:pt x="178" y="1134"/>
                    </a:lnTo>
                    <a:lnTo>
                      <a:pt x="181" y="1145"/>
                    </a:lnTo>
                    <a:lnTo>
                      <a:pt x="186" y="1156"/>
                    </a:lnTo>
                    <a:lnTo>
                      <a:pt x="191" y="1168"/>
                    </a:lnTo>
                    <a:lnTo>
                      <a:pt x="199" y="1181"/>
                    </a:lnTo>
                    <a:lnTo>
                      <a:pt x="210" y="1194"/>
                    </a:lnTo>
                    <a:lnTo>
                      <a:pt x="222" y="1206"/>
                    </a:lnTo>
                    <a:lnTo>
                      <a:pt x="235" y="1217"/>
                    </a:lnTo>
                    <a:lnTo>
                      <a:pt x="250" y="1228"/>
                    </a:lnTo>
                    <a:lnTo>
                      <a:pt x="268" y="1237"/>
                    </a:lnTo>
                    <a:lnTo>
                      <a:pt x="286" y="1246"/>
                    </a:lnTo>
                    <a:lnTo>
                      <a:pt x="305" y="1253"/>
                    </a:lnTo>
                    <a:lnTo>
                      <a:pt x="326" y="1259"/>
                    </a:lnTo>
                    <a:lnTo>
                      <a:pt x="347" y="1265"/>
                    </a:lnTo>
                    <a:lnTo>
                      <a:pt x="371" y="1270"/>
                    </a:lnTo>
                    <a:lnTo>
                      <a:pt x="395" y="1274"/>
                    </a:lnTo>
                    <a:lnTo>
                      <a:pt x="420" y="1276"/>
                    </a:lnTo>
                    <a:lnTo>
                      <a:pt x="446" y="1279"/>
                    </a:lnTo>
                    <a:lnTo>
                      <a:pt x="473" y="1279"/>
                    </a:lnTo>
                    <a:lnTo>
                      <a:pt x="501" y="1279"/>
                    </a:lnTo>
                    <a:lnTo>
                      <a:pt x="506" y="1276"/>
                    </a:lnTo>
                    <a:lnTo>
                      <a:pt x="496" y="1290"/>
                    </a:lnTo>
                    <a:lnTo>
                      <a:pt x="486" y="1303"/>
                    </a:lnTo>
                    <a:lnTo>
                      <a:pt x="477" y="1316"/>
                    </a:lnTo>
                    <a:lnTo>
                      <a:pt x="469" y="1329"/>
                    </a:lnTo>
                    <a:lnTo>
                      <a:pt x="462" y="1342"/>
                    </a:lnTo>
                    <a:lnTo>
                      <a:pt x="456" y="1355"/>
                    </a:lnTo>
                    <a:lnTo>
                      <a:pt x="451" y="1368"/>
                    </a:lnTo>
                    <a:lnTo>
                      <a:pt x="448" y="1381"/>
                    </a:lnTo>
                    <a:lnTo>
                      <a:pt x="446" y="1394"/>
                    </a:lnTo>
                    <a:lnTo>
                      <a:pt x="445" y="1407"/>
                    </a:lnTo>
                    <a:lnTo>
                      <a:pt x="445" y="1419"/>
                    </a:lnTo>
                    <a:lnTo>
                      <a:pt x="446" y="1432"/>
                    </a:lnTo>
                    <a:lnTo>
                      <a:pt x="448" y="1445"/>
                    </a:lnTo>
                    <a:lnTo>
                      <a:pt x="452" y="1457"/>
                    </a:lnTo>
                    <a:lnTo>
                      <a:pt x="457" y="1469"/>
                    </a:lnTo>
                    <a:lnTo>
                      <a:pt x="462" y="1479"/>
                    </a:lnTo>
                    <a:lnTo>
                      <a:pt x="472" y="1496"/>
                    </a:lnTo>
                    <a:lnTo>
                      <a:pt x="485" y="1511"/>
                    </a:lnTo>
                    <a:lnTo>
                      <a:pt x="498" y="1525"/>
                    </a:lnTo>
                    <a:lnTo>
                      <a:pt x="515" y="1538"/>
                    </a:lnTo>
                    <a:lnTo>
                      <a:pt x="533" y="1550"/>
                    </a:lnTo>
                    <a:lnTo>
                      <a:pt x="553" y="1562"/>
                    </a:lnTo>
                    <a:lnTo>
                      <a:pt x="574" y="1572"/>
                    </a:lnTo>
                    <a:lnTo>
                      <a:pt x="597" y="1583"/>
                    </a:lnTo>
                    <a:lnTo>
                      <a:pt x="622" y="1590"/>
                    </a:lnTo>
                    <a:lnTo>
                      <a:pt x="648" y="1597"/>
                    </a:lnTo>
                    <a:lnTo>
                      <a:pt x="675" y="1603"/>
                    </a:lnTo>
                    <a:lnTo>
                      <a:pt x="704" y="1608"/>
                    </a:lnTo>
                    <a:lnTo>
                      <a:pt x="733" y="1612"/>
                    </a:lnTo>
                    <a:lnTo>
                      <a:pt x="764" y="1615"/>
                    </a:lnTo>
                    <a:lnTo>
                      <a:pt x="796" y="1616"/>
                    </a:lnTo>
                    <a:lnTo>
                      <a:pt x="829" y="1616"/>
                    </a:lnTo>
                    <a:lnTo>
                      <a:pt x="833" y="1616"/>
                    </a:lnTo>
                    <a:lnTo>
                      <a:pt x="823" y="1639"/>
                    </a:lnTo>
                    <a:lnTo>
                      <a:pt x="817" y="1661"/>
                    </a:lnTo>
                    <a:lnTo>
                      <a:pt x="813" y="1684"/>
                    </a:lnTo>
                    <a:lnTo>
                      <a:pt x="812" y="1705"/>
                    </a:lnTo>
                    <a:lnTo>
                      <a:pt x="813" y="1727"/>
                    </a:lnTo>
                    <a:lnTo>
                      <a:pt x="818" y="1749"/>
                    </a:lnTo>
                    <a:lnTo>
                      <a:pt x="824" y="1769"/>
                    </a:lnTo>
                    <a:lnTo>
                      <a:pt x="834" y="1790"/>
                    </a:lnTo>
                    <a:lnTo>
                      <a:pt x="843" y="1805"/>
                    </a:lnTo>
                    <a:lnTo>
                      <a:pt x="854" y="1819"/>
                    </a:lnTo>
                    <a:lnTo>
                      <a:pt x="866" y="1832"/>
                    </a:lnTo>
                    <a:lnTo>
                      <a:pt x="880" y="1846"/>
                    </a:lnTo>
                    <a:lnTo>
                      <a:pt x="894" y="1858"/>
                    </a:lnTo>
                    <a:lnTo>
                      <a:pt x="910" y="1870"/>
                    </a:lnTo>
                    <a:lnTo>
                      <a:pt x="927" y="1881"/>
                    </a:lnTo>
                    <a:lnTo>
                      <a:pt x="945" y="1892"/>
                    </a:lnTo>
                    <a:lnTo>
                      <a:pt x="964" y="1903"/>
                    </a:lnTo>
                    <a:lnTo>
                      <a:pt x="985" y="1911"/>
                    </a:lnTo>
                    <a:lnTo>
                      <a:pt x="1006" y="1920"/>
                    </a:lnTo>
                    <a:lnTo>
                      <a:pt x="1029" y="1927"/>
                    </a:lnTo>
                    <a:lnTo>
                      <a:pt x="1052" y="1933"/>
                    </a:lnTo>
                    <a:lnTo>
                      <a:pt x="1076" y="1939"/>
                    </a:lnTo>
                    <a:lnTo>
                      <a:pt x="1101" y="1945"/>
                    </a:lnTo>
                    <a:lnTo>
                      <a:pt x="1124" y="1951"/>
                    </a:lnTo>
                    <a:lnTo>
                      <a:pt x="1152" y="1954"/>
                    </a:lnTo>
                    <a:lnTo>
                      <a:pt x="1179" y="1958"/>
                    </a:lnTo>
                    <a:lnTo>
                      <a:pt x="1206" y="1960"/>
                    </a:lnTo>
                    <a:lnTo>
                      <a:pt x="1234" y="1962"/>
                    </a:lnTo>
                    <a:lnTo>
                      <a:pt x="1262" y="1962"/>
                    </a:lnTo>
                    <a:lnTo>
                      <a:pt x="1291" y="1962"/>
                    </a:lnTo>
                    <a:lnTo>
                      <a:pt x="1321" y="1962"/>
                    </a:lnTo>
                    <a:lnTo>
                      <a:pt x="1351" y="1960"/>
                    </a:lnTo>
                    <a:lnTo>
                      <a:pt x="1381" y="1958"/>
                    </a:lnTo>
                    <a:lnTo>
                      <a:pt x="1412" y="1954"/>
                    </a:lnTo>
                    <a:lnTo>
                      <a:pt x="1442" y="1951"/>
                    </a:lnTo>
                    <a:lnTo>
                      <a:pt x="1473" y="1946"/>
                    </a:lnTo>
                    <a:lnTo>
                      <a:pt x="1504" y="1939"/>
                    </a:lnTo>
                    <a:lnTo>
                      <a:pt x="1535" y="1933"/>
                    </a:lnTo>
                    <a:lnTo>
                      <a:pt x="1566" y="1927"/>
                    </a:lnTo>
                    <a:lnTo>
                      <a:pt x="1597" y="1918"/>
                    </a:lnTo>
                    <a:lnTo>
                      <a:pt x="1638" y="1907"/>
                    </a:lnTo>
                    <a:lnTo>
                      <a:pt x="1677" y="1893"/>
                    </a:lnTo>
                    <a:lnTo>
                      <a:pt x="1677" y="1892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87" name="Text Box 54"/>
              <p:cNvSpPr txBox="1">
                <a:spLocks noChangeArrowheads="1"/>
              </p:cNvSpPr>
              <p:nvPr/>
            </p:nvSpPr>
            <p:spPr bwMode="auto">
              <a:xfrm>
                <a:off x="2194" y="3084"/>
                <a:ext cx="559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ES_tradnl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Internet</a:t>
                </a:r>
              </a:p>
            </p:txBody>
          </p:sp>
        </p:grpSp>
        <p:grpSp>
          <p:nvGrpSpPr>
            <p:cNvPr id="1662" name="Group 55"/>
            <p:cNvGrpSpPr>
              <a:grpSpLocks/>
            </p:cNvGrpSpPr>
            <p:nvPr/>
          </p:nvGrpSpPr>
          <p:grpSpPr bwMode="auto">
            <a:xfrm flipH="1">
              <a:off x="659" y="2231"/>
              <a:ext cx="408" cy="153"/>
              <a:chOff x="3554" y="2183"/>
              <a:chExt cx="892" cy="363"/>
            </a:xfrm>
          </p:grpSpPr>
          <p:sp>
            <p:nvSpPr>
              <p:cNvPr id="1924" name="Freeform 56"/>
              <p:cNvSpPr>
                <a:spLocks/>
              </p:cNvSpPr>
              <p:nvPr/>
            </p:nvSpPr>
            <p:spPr bwMode="auto">
              <a:xfrm>
                <a:off x="3556" y="2183"/>
                <a:ext cx="888" cy="245"/>
              </a:xfrm>
              <a:custGeom>
                <a:avLst/>
                <a:gdLst>
                  <a:gd name="T0" fmla="*/ 710 w 1110"/>
                  <a:gd name="T1" fmla="*/ 76 h 306"/>
                  <a:gd name="T2" fmla="*/ 343 w 1110"/>
                  <a:gd name="T3" fmla="*/ 195 h 306"/>
                  <a:gd name="T4" fmla="*/ 0 w 1110"/>
                  <a:gd name="T5" fmla="*/ 119 h 306"/>
                  <a:gd name="T6" fmla="*/ 368 w 1110"/>
                  <a:gd name="T7" fmla="*/ 0 h 306"/>
                  <a:gd name="T8" fmla="*/ 710 w 1110"/>
                  <a:gd name="T9" fmla="*/ 76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0"/>
                  <a:gd name="T16" fmla="*/ 0 h 306"/>
                  <a:gd name="T17" fmla="*/ 1110 w 1110"/>
                  <a:gd name="T18" fmla="*/ 306 h 3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0" h="306">
                    <a:moveTo>
                      <a:pt x="1109" y="119"/>
                    </a:moveTo>
                    <a:lnTo>
                      <a:pt x="536" y="305"/>
                    </a:lnTo>
                    <a:lnTo>
                      <a:pt x="0" y="186"/>
                    </a:lnTo>
                    <a:lnTo>
                      <a:pt x="575" y="0"/>
                    </a:lnTo>
                    <a:lnTo>
                      <a:pt x="1109" y="119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08694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25" name="Freeform 57"/>
              <p:cNvSpPr>
                <a:spLocks/>
              </p:cNvSpPr>
              <p:nvPr/>
            </p:nvSpPr>
            <p:spPr bwMode="auto">
              <a:xfrm>
                <a:off x="3554" y="2334"/>
                <a:ext cx="430" cy="210"/>
              </a:xfrm>
              <a:custGeom>
                <a:avLst/>
                <a:gdLst>
                  <a:gd name="T0" fmla="*/ 344 w 537"/>
                  <a:gd name="T1" fmla="*/ 76 h 263"/>
                  <a:gd name="T2" fmla="*/ 344 w 537"/>
                  <a:gd name="T3" fmla="*/ 167 h 263"/>
                  <a:gd name="T4" fmla="*/ 0 w 537"/>
                  <a:gd name="T5" fmla="*/ 92 h 263"/>
                  <a:gd name="T6" fmla="*/ 0 w 537"/>
                  <a:gd name="T7" fmla="*/ 0 h 263"/>
                  <a:gd name="T8" fmla="*/ 344 w 537"/>
                  <a:gd name="T9" fmla="*/ 76 h 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263"/>
                  <a:gd name="T17" fmla="*/ 537 w 537"/>
                  <a:gd name="T18" fmla="*/ 263 h 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263">
                    <a:moveTo>
                      <a:pt x="536" y="119"/>
                    </a:moveTo>
                    <a:lnTo>
                      <a:pt x="536" y="262"/>
                    </a:lnTo>
                    <a:lnTo>
                      <a:pt x="0" y="144"/>
                    </a:lnTo>
                    <a:lnTo>
                      <a:pt x="0" y="0"/>
                    </a:lnTo>
                    <a:lnTo>
                      <a:pt x="536" y="119"/>
                    </a:lnTo>
                  </a:path>
                </a:pathLst>
              </a:custGeom>
              <a:solidFill>
                <a:srgbClr val="008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1926" name="Group 58"/>
              <p:cNvGrpSpPr>
                <a:grpSpLocks/>
              </p:cNvGrpSpPr>
              <p:nvPr/>
            </p:nvGrpSpPr>
            <p:grpSpPr bwMode="auto">
              <a:xfrm>
                <a:off x="3987" y="2282"/>
                <a:ext cx="459" cy="264"/>
                <a:chOff x="3985" y="2278"/>
                <a:chExt cx="459" cy="264"/>
              </a:xfrm>
            </p:grpSpPr>
            <p:sp>
              <p:nvSpPr>
                <p:cNvPr id="1927" name="Freeform 59"/>
                <p:cNvSpPr>
                  <a:spLocks/>
                </p:cNvSpPr>
                <p:nvPr/>
              </p:nvSpPr>
              <p:spPr bwMode="auto">
                <a:xfrm>
                  <a:off x="3985" y="2278"/>
                  <a:ext cx="459" cy="264"/>
                </a:xfrm>
                <a:custGeom>
                  <a:avLst/>
                  <a:gdLst>
                    <a:gd name="T0" fmla="*/ 366 w 574"/>
                    <a:gd name="T1" fmla="*/ 91 h 330"/>
                    <a:gd name="T2" fmla="*/ 366 w 574"/>
                    <a:gd name="T3" fmla="*/ 0 h 330"/>
                    <a:gd name="T4" fmla="*/ 0 w 574"/>
                    <a:gd name="T5" fmla="*/ 119 h 330"/>
                    <a:gd name="T6" fmla="*/ 0 w 574"/>
                    <a:gd name="T7" fmla="*/ 210 h 330"/>
                    <a:gd name="T8" fmla="*/ 366 w 574"/>
                    <a:gd name="T9" fmla="*/ 91 h 3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4"/>
                    <a:gd name="T16" fmla="*/ 0 h 330"/>
                    <a:gd name="T17" fmla="*/ 574 w 574"/>
                    <a:gd name="T18" fmla="*/ 330 h 3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4" h="330">
                      <a:moveTo>
                        <a:pt x="573" y="142"/>
                      </a:moveTo>
                      <a:lnTo>
                        <a:pt x="573" y="0"/>
                      </a:lnTo>
                      <a:lnTo>
                        <a:pt x="0" y="186"/>
                      </a:lnTo>
                      <a:lnTo>
                        <a:pt x="0" y="329"/>
                      </a:lnTo>
                      <a:lnTo>
                        <a:pt x="573" y="142"/>
                      </a:lnTo>
                    </a:path>
                  </a:pathLst>
                </a:custGeom>
                <a:solidFill>
                  <a:srgbClr val="0086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28" name="Freeform 60"/>
                <p:cNvSpPr>
                  <a:spLocks/>
                </p:cNvSpPr>
                <p:nvPr/>
              </p:nvSpPr>
              <p:spPr bwMode="auto">
                <a:xfrm>
                  <a:off x="4418" y="2370"/>
                  <a:ext cx="14" cy="14"/>
                </a:xfrm>
                <a:custGeom>
                  <a:avLst/>
                  <a:gdLst>
                    <a:gd name="T0" fmla="*/ 4 w 17"/>
                    <a:gd name="T1" fmla="*/ 9 h 17"/>
                    <a:gd name="T2" fmla="*/ 7 w 17"/>
                    <a:gd name="T3" fmla="*/ 9 h 17"/>
                    <a:gd name="T4" fmla="*/ 7 w 17"/>
                    <a:gd name="T5" fmla="*/ 7 h 17"/>
                    <a:gd name="T6" fmla="*/ 9 w 17"/>
                    <a:gd name="T7" fmla="*/ 7 h 17"/>
                    <a:gd name="T8" fmla="*/ 9 w 17"/>
                    <a:gd name="T9" fmla="*/ 6 h 17"/>
                    <a:gd name="T10" fmla="*/ 11 w 17"/>
                    <a:gd name="T11" fmla="*/ 6 h 17"/>
                    <a:gd name="T12" fmla="*/ 11 w 17"/>
                    <a:gd name="T13" fmla="*/ 2 h 17"/>
                    <a:gd name="T14" fmla="*/ 11 w 17"/>
                    <a:gd name="T15" fmla="*/ 2 h 17"/>
                    <a:gd name="T16" fmla="*/ 11 w 17"/>
                    <a:gd name="T17" fmla="*/ 0 h 17"/>
                    <a:gd name="T18" fmla="*/ 9 w 17"/>
                    <a:gd name="T19" fmla="*/ 0 h 17"/>
                    <a:gd name="T20" fmla="*/ 4 w 17"/>
                    <a:gd name="T21" fmla="*/ 2 h 17"/>
                    <a:gd name="T22" fmla="*/ 6 w 17"/>
                    <a:gd name="T23" fmla="*/ 2 h 17"/>
                    <a:gd name="T24" fmla="*/ 2 w 17"/>
                    <a:gd name="T25" fmla="*/ 2 h 17"/>
                    <a:gd name="T26" fmla="*/ 0 w 17"/>
                    <a:gd name="T27" fmla="*/ 2 h 17"/>
                    <a:gd name="T28" fmla="*/ 0 w 17"/>
                    <a:gd name="T29" fmla="*/ 5 h 17"/>
                    <a:gd name="T30" fmla="*/ 0 w 17"/>
                    <a:gd name="T31" fmla="*/ 6 h 17"/>
                    <a:gd name="T32" fmla="*/ 2 w 17"/>
                    <a:gd name="T33" fmla="*/ 9 h 17"/>
                    <a:gd name="T34" fmla="*/ 2 w 17"/>
                    <a:gd name="T35" fmla="*/ 11 h 17"/>
                    <a:gd name="T36" fmla="*/ 2 w 17"/>
                    <a:gd name="T37" fmla="*/ 11 h 17"/>
                    <a:gd name="T38" fmla="*/ 4 w 17"/>
                    <a:gd name="T39" fmla="*/ 11 h 17"/>
                    <a:gd name="T40" fmla="*/ 6 w 17"/>
                    <a:gd name="T41" fmla="*/ 9 h 17"/>
                    <a:gd name="T42" fmla="*/ 4 w 17"/>
                    <a:gd name="T43" fmla="*/ 9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6" y="13"/>
                      </a:moveTo>
                      <a:lnTo>
                        <a:pt x="11" y="13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3" y="9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3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6"/>
                      </a:lnTo>
                      <a:lnTo>
                        <a:pt x="9" y="13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29" name="Freeform 61"/>
                <p:cNvSpPr>
                  <a:spLocks/>
                </p:cNvSpPr>
                <p:nvPr/>
              </p:nvSpPr>
              <p:spPr bwMode="auto">
                <a:xfrm>
                  <a:off x="4095" y="2400"/>
                  <a:ext cx="16" cy="23"/>
                </a:xfrm>
                <a:custGeom>
                  <a:avLst/>
                  <a:gdLst>
                    <a:gd name="T0" fmla="*/ 5 w 20"/>
                    <a:gd name="T1" fmla="*/ 4 h 28"/>
                    <a:gd name="T2" fmla="*/ 5 w 20"/>
                    <a:gd name="T3" fmla="*/ 2 h 28"/>
                    <a:gd name="T4" fmla="*/ 8 w 20"/>
                    <a:gd name="T5" fmla="*/ 10 h 28"/>
                    <a:gd name="T6" fmla="*/ 4 w 20"/>
                    <a:gd name="T7" fmla="*/ 10 h 28"/>
                    <a:gd name="T8" fmla="*/ 5 w 20"/>
                    <a:gd name="T9" fmla="*/ 4 h 28"/>
                    <a:gd name="T10" fmla="*/ 4 w 20"/>
                    <a:gd name="T11" fmla="*/ 17 h 28"/>
                    <a:gd name="T12" fmla="*/ 4 w 20"/>
                    <a:gd name="T13" fmla="*/ 16 h 28"/>
                    <a:gd name="T14" fmla="*/ 2 w 20"/>
                    <a:gd name="T15" fmla="*/ 17 h 28"/>
                    <a:gd name="T16" fmla="*/ 2 w 20"/>
                    <a:gd name="T17" fmla="*/ 10 h 28"/>
                    <a:gd name="T18" fmla="*/ 8 w 20"/>
                    <a:gd name="T19" fmla="*/ 10 h 28"/>
                    <a:gd name="T20" fmla="*/ 8 w 20"/>
                    <a:gd name="T21" fmla="*/ 14 h 28"/>
                    <a:gd name="T22" fmla="*/ 8 w 20"/>
                    <a:gd name="T23" fmla="*/ 14 h 28"/>
                    <a:gd name="T24" fmla="*/ 12 w 20"/>
                    <a:gd name="T25" fmla="*/ 13 h 28"/>
                    <a:gd name="T26" fmla="*/ 11 w 20"/>
                    <a:gd name="T27" fmla="*/ 13 h 28"/>
                    <a:gd name="T28" fmla="*/ 6 w 20"/>
                    <a:gd name="T29" fmla="*/ 0 h 28"/>
                    <a:gd name="T30" fmla="*/ 5 w 20"/>
                    <a:gd name="T31" fmla="*/ 2 h 28"/>
                    <a:gd name="T32" fmla="*/ 2 w 20"/>
                    <a:gd name="T33" fmla="*/ 17 h 28"/>
                    <a:gd name="T34" fmla="*/ 0 w 20"/>
                    <a:gd name="T35" fmla="*/ 17 h 28"/>
                    <a:gd name="T36" fmla="*/ 0 w 20"/>
                    <a:gd name="T37" fmla="*/ 18 h 28"/>
                    <a:gd name="T38" fmla="*/ 4 w 20"/>
                    <a:gd name="T39" fmla="*/ 17 h 28"/>
                    <a:gd name="T40" fmla="*/ 5 w 20"/>
                    <a:gd name="T41" fmla="*/ 4 h 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0"/>
                    <a:gd name="T64" fmla="*/ 0 h 28"/>
                    <a:gd name="T65" fmla="*/ 20 w 20"/>
                    <a:gd name="T66" fmla="*/ 28 h 2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0" h="28">
                      <a:moveTo>
                        <a:pt x="8" y="6"/>
                      </a:moveTo>
                      <a:lnTo>
                        <a:pt x="8" y="4"/>
                      </a:lnTo>
                      <a:lnTo>
                        <a:pt x="12" y="14"/>
                      </a:lnTo>
                      <a:lnTo>
                        <a:pt x="6" y="15"/>
                      </a:lnTo>
                      <a:lnTo>
                        <a:pt x="8" y="6"/>
                      </a:lnTo>
                      <a:lnTo>
                        <a:pt x="6" y="25"/>
                      </a:lnTo>
                      <a:lnTo>
                        <a:pt x="6" y="23"/>
                      </a:lnTo>
                      <a:lnTo>
                        <a:pt x="2" y="25"/>
                      </a:lnTo>
                      <a:lnTo>
                        <a:pt x="4" y="15"/>
                      </a:lnTo>
                      <a:lnTo>
                        <a:pt x="12" y="14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9" y="19"/>
                      </a:lnTo>
                      <a:lnTo>
                        <a:pt x="17" y="19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6" y="25"/>
                      </a:lnTo>
                      <a:lnTo>
                        <a:pt x="8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30" name="Freeform 62"/>
                <p:cNvSpPr>
                  <a:spLocks/>
                </p:cNvSpPr>
                <p:nvPr/>
              </p:nvSpPr>
              <p:spPr bwMode="auto">
                <a:xfrm>
                  <a:off x="4109" y="2396"/>
                  <a:ext cx="13" cy="19"/>
                </a:xfrm>
                <a:custGeom>
                  <a:avLst/>
                  <a:gdLst>
                    <a:gd name="T0" fmla="*/ 9 w 17"/>
                    <a:gd name="T1" fmla="*/ 4 h 24"/>
                    <a:gd name="T2" fmla="*/ 8 w 17"/>
                    <a:gd name="T3" fmla="*/ 5 h 24"/>
                    <a:gd name="T4" fmla="*/ 8 w 17"/>
                    <a:gd name="T5" fmla="*/ 4 h 24"/>
                    <a:gd name="T6" fmla="*/ 8 w 17"/>
                    <a:gd name="T7" fmla="*/ 2 h 24"/>
                    <a:gd name="T8" fmla="*/ 7 w 17"/>
                    <a:gd name="T9" fmla="*/ 2 h 24"/>
                    <a:gd name="T10" fmla="*/ 6 w 17"/>
                    <a:gd name="T11" fmla="*/ 2 h 24"/>
                    <a:gd name="T12" fmla="*/ 5 w 17"/>
                    <a:gd name="T13" fmla="*/ 2 h 24"/>
                    <a:gd name="T14" fmla="*/ 5 w 17"/>
                    <a:gd name="T15" fmla="*/ 2 h 24"/>
                    <a:gd name="T16" fmla="*/ 4 w 17"/>
                    <a:gd name="T17" fmla="*/ 2 h 24"/>
                    <a:gd name="T18" fmla="*/ 4 w 17"/>
                    <a:gd name="T19" fmla="*/ 4 h 24"/>
                    <a:gd name="T20" fmla="*/ 2 w 17"/>
                    <a:gd name="T21" fmla="*/ 5 h 24"/>
                    <a:gd name="T22" fmla="*/ 2 w 17"/>
                    <a:gd name="T23" fmla="*/ 6 h 24"/>
                    <a:gd name="T24" fmla="*/ 2 w 17"/>
                    <a:gd name="T25" fmla="*/ 8 h 24"/>
                    <a:gd name="T26" fmla="*/ 2 w 17"/>
                    <a:gd name="T27" fmla="*/ 9 h 24"/>
                    <a:gd name="T28" fmla="*/ 2 w 17"/>
                    <a:gd name="T29" fmla="*/ 11 h 24"/>
                    <a:gd name="T30" fmla="*/ 2 w 17"/>
                    <a:gd name="T31" fmla="*/ 13 h 24"/>
                    <a:gd name="T32" fmla="*/ 2 w 17"/>
                    <a:gd name="T33" fmla="*/ 13 h 24"/>
                    <a:gd name="T34" fmla="*/ 4 w 17"/>
                    <a:gd name="T35" fmla="*/ 13 h 24"/>
                    <a:gd name="T36" fmla="*/ 4 w 17"/>
                    <a:gd name="T37" fmla="*/ 14 h 24"/>
                    <a:gd name="T38" fmla="*/ 5 w 17"/>
                    <a:gd name="T39" fmla="*/ 14 h 24"/>
                    <a:gd name="T40" fmla="*/ 6 w 17"/>
                    <a:gd name="T41" fmla="*/ 14 h 24"/>
                    <a:gd name="T42" fmla="*/ 7 w 17"/>
                    <a:gd name="T43" fmla="*/ 13 h 24"/>
                    <a:gd name="T44" fmla="*/ 7 w 17"/>
                    <a:gd name="T45" fmla="*/ 13 h 24"/>
                    <a:gd name="T46" fmla="*/ 8 w 17"/>
                    <a:gd name="T47" fmla="*/ 13 h 24"/>
                    <a:gd name="T48" fmla="*/ 8 w 17"/>
                    <a:gd name="T49" fmla="*/ 11 h 24"/>
                    <a:gd name="T50" fmla="*/ 8 w 17"/>
                    <a:gd name="T51" fmla="*/ 10 h 24"/>
                    <a:gd name="T52" fmla="*/ 8 w 17"/>
                    <a:gd name="T53" fmla="*/ 9 h 24"/>
                    <a:gd name="T54" fmla="*/ 9 w 17"/>
                    <a:gd name="T55" fmla="*/ 9 h 24"/>
                    <a:gd name="T56" fmla="*/ 9 w 17"/>
                    <a:gd name="T57" fmla="*/ 13 h 24"/>
                    <a:gd name="T58" fmla="*/ 8 w 17"/>
                    <a:gd name="T59" fmla="*/ 13 h 24"/>
                    <a:gd name="T60" fmla="*/ 7 w 17"/>
                    <a:gd name="T61" fmla="*/ 14 h 24"/>
                    <a:gd name="T62" fmla="*/ 6 w 17"/>
                    <a:gd name="T63" fmla="*/ 14 h 24"/>
                    <a:gd name="T64" fmla="*/ 5 w 17"/>
                    <a:gd name="T65" fmla="*/ 14 h 24"/>
                    <a:gd name="T66" fmla="*/ 4 w 17"/>
                    <a:gd name="T67" fmla="*/ 14 h 24"/>
                    <a:gd name="T68" fmla="*/ 2 w 17"/>
                    <a:gd name="T69" fmla="*/ 14 h 24"/>
                    <a:gd name="T70" fmla="*/ 2 w 17"/>
                    <a:gd name="T71" fmla="*/ 14 h 24"/>
                    <a:gd name="T72" fmla="*/ 2 w 17"/>
                    <a:gd name="T73" fmla="*/ 13 h 24"/>
                    <a:gd name="T74" fmla="*/ 0 w 17"/>
                    <a:gd name="T75" fmla="*/ 13 h 24"/>
                    <a:gd name="T76" fmla="*/ 0 w 17"/>
                    <a:gd name="T77" fmla="*/ 11 h 24"/>
                    <a:gd name="T78" fmla="*/ 0 w 17"/>
                    <a:gd name="T79" fmla="*/ 10 h 24"/>
                    <a:gd name="T80" fmla="*/ 0 w 17"/>
                    <a:gd name="T81" fmla="*/ 9 h 24"/>
                    <a:gd name="T82" fmla="*/ 0 w 17"/>
                    <a:gd name="T83" fmla="*/ 6 h 24"/>
                    <a:gd name="T84" fmla="*/ 2 w 17"/>
                    <a:gd name="T85" fmla="*/ 5 h 24"/>
                    <a:gd name="T86" fmla="*/ 2 w 17"/>
                    <a:gd name="T87" fmla="*/ 4 h 24"/>
                    <a:gd name="T88" fmla="*/ 2 w 17"/>
                    <a:gd name="T89" fmla="*/ 2 h 24"/>
                    <a:gd name="T90" fmla="*/ 4 w 17"/>
                    <a:gd name="T91" fmla="*/ 2 h 24"/>
                    <a:gd name="T92" fmla="*/ 5 w 17"/>
                    <a:gd name="T93" fmla="*/ 2 h 24"/>
                    <a:gd name="T94" fmla="*/ 6 w 17"/>
                    <a:gd name="T95" fmla="*/ 2 h 24"/>
                    <a:gd name="T96" fmla="*/ 6 w 17"/>
                    <a:gd name="T97" fmla="*/ 0 h 24"/>
                    <a:gd name="T98" fmla="*/ 7 w 17"/>
                    <a:gd name="T99" fmla="*/ 0 h 24"/>
                    <a:gd name="T100" fmla="*/ 8 w 17"/>
                    <a:gd name="T101" fmla="*/ 0 h 24"/>
                    <a:gd name="T102" fmla="*/ 9 w 17"/>
                    <a:gd name="T103" fmla="*/ 0 h 24"/>
                    <a:gd name="T104" fmla="*/ 9 w 17"/>
                    <a:gd name="T105" fmla="*/ 4 h 2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7"/>
                    <a:gd name="T160" fmla="*/ 0 h 24"/>
                    <a:gd name="T161" fmla="*/ 17 w 17"/>
                    <a:gd name="T162" fmla="*/ 24 h 2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7" h="24">
                      <a:moveTo>
                        <a:pt x="16" y="6"/>
                      </a:move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4" y="18"/>
                      </a:lnTo>
                      <a:lnTo>
                        <a:pt x="4" y="20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2" y="21"/>
                      </a:lnTo>
                      <a:lnTo>
                        <a:pt x="12" y="20"/>
                      </a:lnTo>
                      <a:lnTo>
                        <a:pt x="14" y="20"/>
                      </a:lnTo>
                      <a:lnTo>
                        <a:pt x="14" y="18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16" y="21"/>
                      </a:lnTo>
                      <a:lnTo>
                        <a:pt x="14" y="21"/>
                      </a:lnTo>
                      <a:lnTo>
                        <a:pt x="12" y="23"/>
                      </a:lnTo>
                      <a:lnTo>
                        <a:pt x="10" y="23"/>
                      </a:lnTo>
                      <a:lnTo>
                        <a:pt x="8" y="23"/>
                      </a:lnTo>
                      <a:lnTo>
                        <a:pt x="6" y="23"/>
                      </a:lnTo>
                      <a:lnTo>
                        <a:pt x="4" y="23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31" name="Freeform 63"/>
                <p:cNvSpPr>
                  <a:spLocks/>
                </p:cNvSpPr>
                <p:nvPr/>
              </p:nvSpPr>
              <p:spPr bwMode="auto">
                <a:xfrm>
                  <a:off x="4122" y="2392"/>
                  <a:ext cx="14" cy="21"/>
                </a:xfrm>
                <a:custGeom>
                  <a:avLst/>
                  <a:gdLst>
                    <a:gd name="T0" fmla="*/ 0 w 18"/>
                    <a:gd name="T1" fmla="*/ 16 h 27"/>
                    <a:gd name="T2" fmla="*/ 2 w 18"/>
                    <a:gd name="T3" fmla="*/ 15 h 27"/>
                    <a:gd name="T4" fmla="*/ 2 w 18"/>
                    <a:gd name="T5" fmla="*/ 3 h 27"/>
                    <a:gd name="T6" fmla="*/ 0 w 18"/>
                    <a:gd name="T7" fmla="*/ 3 h 27"/>
                    <a:gd name="T8" fmla="*/ 9 w 18"/>
                    <a:gd name="T9" fmla="*/ 0 h 27"/>
                    <a:gd name="T10" fmla="*/ 9 w 18"/>
                    <a:gd name="T11" fmla="*/ 4 h 27"/>
                    <a:gd name="T12" fmla="*/ 9 w 18"/>
                    <a:gd name="T13" fmla="*/ 3 h 27"/>
                    <a:gd name="T14" fmla="*/ 8 w 18"/>
                    <a:gd name="T15" fmla="*/ 2 h 27"/>
                    <a:gd name="T16" fmla="*/ 8 w 18"/>
                    <a:gd name="T17" fmla="*/ 2 h 27"/>
                    <a:gd name="T18" fmla="*/ 7 w 18"/>
                    <a:gd name="T19" fmla="*/ 2 h 27"/>
                    <a:gd name="T20" fmla="*/ 3 w 18"/>
                    <a:gd name="T21" fmla="*/ 2 h 27"/>
                    <a:gd name="T22" fmla="*/ 3 w 18"/>
                    <a:gd name="T23" fmla="*/ 8 h 27"/>
                    <a:gd name="T24" fmla="*/ 4 w 18"/>
                    <a:gd name="T25" fmla="*/ 8 h 27"/>
                    <a:gd name="T26" fmla="*/ 4 w 18"/>
                    <a:gd name="T27" fmla="*/ 7 h 27"/>
                    <a:gd name="T28" fmla="*/ 5 w 18"/>
                    <a:gd name="T29" fmla="*/ 7 h 27"/>
                    <a:gd name="T30" fmla="*/ 5 w 18"/>
                    <a:gd name="T31" fmla="*/ 5 h 27"/>
                    <a:gd name="T32" fmla="*/ 7 w 18"/>
                    <a:gd name="T33" fmla="*/ 5 h 27"/>
                    <a:gd name="T34" fmla="*/ 7 w 18"/>
                    <a:gd name="T35" fmla="*/ 4 h 27"/>
                    <a:gd name="T36" fmla="*/ 7 w 18"/>
                    <a:gd name="T37" fmla="*/ 10 h 27"/>
                    <a:gd name="T38" fmla="*/ 7 w 18"/>
                    <a:gd name="T39" fmla="*/ 9 h 27"/>
                    <a:gd name="T40" fmla="*/ 5 w 18"/>
                    <a:gd name="T41" fmla="*/ 9 h 27"/>
                    <a:gd name="T42" fmla="*/ 5 w 18"/>
                    <a:gd name="T43" fmla="*/ 8 h 27"/>
                    <a:gd name="T44" fmla="*/ 4 w 18"/>
                    <a:gd name="T45" fmla="*/ 8 h 27"/>
                    <a:gd name="T46" fmla="*/ 3 w 18"/>
                    <a:gd name="T47" fmla="*/ 8 h 27"/>
                    <a:gd name="T48" fmla="*/ 3 w 18"/>
                    <a:gd name="T49" fmla="*/ 15 h 27"/>
                    <a:gd name="T50" fmla="*/ 7 w 18"/>
                    <a:gd name="T51" fmla="*/ 14 h 27"/>
                    <a:gd name="T52" fmla="*/ 7 w 18"/>
                    <a:gd name="T53" fmla="*/ 12 h 27"/>
                    <a:gd name="T54" fmla="*/ 8 w 18"/>
                    <a:gd name="T55" fmla="*/ 12 h 27"/>
                    <a:gd name="T56" fmla="*/ 8 w 18"/>
                    <a:gd name="T57" fmla="*/ 12 h 27"/>
                    <a:gd name="T58" fmla="*/ 9 w 18"/>
                    <a:gd name="T59" fmla="*/ 10 h 27"/>
                    <a:gd name="T60" fmla="*/ 9 w 18"/>
                    <a:gd name="T61" fmla="*/ 9 h 27"/>
                    <a:gd name="T62" fmla="*/ 9 w 18"/>
                    <a:gd name="T63" fmla="*/ 8 h 27"/>
                    <a:gd name="T64" fmla="*/ 10 w 18"/>
                    <a:gd name="T65" fmla="*/ 8 h 27"/>
                    <a:gd name="T66" fmla="*/ 10 w 18"/>
                    <a:gd name="T67" fmla="*/ 12 h 27"/>
                    <a:gd name="T68" fmla="*/ 0 w 18"/>
                    <a:gd name="T69" fmla="*/ 16 h 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"/>
                    <a:gd name="T106" fmla="*/ 0 h 27"/>
                    <a:gd name="T107" fmla="*/ 18 w 18"/>
                    <a:gd name="T108" fmla="*/ 27 h 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" h="27">
                      <a:moveTo>
                        <a:pt x="0" y="26"/>
                      </a:moveTo>
                      <a:lnTo>
                        <a:pt x="2" y="2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15" y="5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5" y="4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9" y="9"/>
                      </a:lnTo>
                      <a:lnTo>
                        <a:pt x="11" y="9"/>
                      </a:lnTo>
                      <a:lnTo>
                        <a:pt x="11" y="7"/>
                      </a:lnTo>
                      <a:lnTo>
                        <a:pt x="11" y="17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9" y="13"/>
                      </a:lnTo>
                      <a:lnTo>
                        <a:pt x="7" y="13"/>
                      </a:lnTo>
                      <a:lnTo>
                        <a:pt x="5" y="13"/>
                      </a:lnTo>
                      <a:lnTo>
                        <a:pt x="5" y="25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3" y="19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3"/>
                      </a:lnTo>
                      <a:lnTo>
                        <a:pt x="17" y="13"/>
                      </a:lnTo>
                      <a:lnTo>
                        <a:pt x="17" y="21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32" name="Freeform 64"/>
                <p:cNvSpPr>
                  <a:spLocks/>
                </p:cNvSpPr>
                <p:nvPr/>
              </p:nvSpPr>
              <p:spPr bwMode="auto">
                <a:xfrm>
                  <a:off x="4135" y="2393"/>
                  <a:ext cx="14" cy="16"/>
                </a:xfrm>
                <a:custGeom>
                  <a:avLst/>
                  <a:gdLst>
                    <a:gd name="T0" fmla="*/ 2 w 17"/>
                    <a:gd name="T1" fmla="*/ 7 h 20"/>
                    <a:gd name="T2" fmla="*/ 2 w 17"/>
                    <a:gd name="T3" fmla="*/ 8 h 20"/>
                    <a:gd name="T4" fmla="*/ 2 w 17"/>
                    <a:gd name="T5" fmla="*/ 10 h 20"/>
                    <a:gd name="T6" fmla="*/ 3 w 17"/>
                    <a:gd name="T7" fmla="*/ 11 h 20"/>
                    <a:gd name="T8" fmla="*/ 6 w 17"/>
                    <a:gd name="T9" fmla="*/ 11 h 20"/>
                    <a:gd name="T10" fmla="*/ 7 w 17"/>
                    <a:gd name="T11" fmla="*/ 11 h 20"/>
                    <a:gd name="T12" fmla="*/ 7 w 17"/>
                    <a:gd name="T13" fmla="*/ 10 h 20"/>
                    <a:gd name="T14" fmla="*/ 9 w 17"/>
                    <a:gd name="T15" fmla="*/ 10 h 20"/>
                    <a:gd name="T16" fmla="*/ 9 w 17"/>
                    <a:gd name="T17" fmla="*/ 8 h 20"/>
                    <a:gd name="T18" fmla="*/ 9 w 17"/>
                    <a:gd name="T19" fmla="*/ 7 h 20"/>
                    <a:gd name="T20" fmla="*/ 7 w 17"/>
                    <a:gd name="T21" fmla="*/ 7 h 20"/>
                    <a:gd name="T22" fmla="*/ 6 w 17"/>
                    <a:gd name="T23" fmla="*/ 7 h 20"/>
                    <a:gd name="T24" fmla="*/ 3 w 17"/>
                    <a:gd name="T25" fmla="*/ 7 h 20"/>
                    <a:gd name="T26" fmla="*/ 2 w 17"/>
                    <a:gd name="T27" fmla="*/ 6 h 20"/>
                    <a:gd name="T28" fmla="*/ 0 w 17"/>
                    <a:gd name="T29" fmla="*/ 5 h 20"/>
                    <a:gd name="T30" fmla="*/ 0 w 17"/>
                    <a:gd name="T31" fmla="*/ 3 h 20"/>
                    <a:gd name="T32" fmla="*/ 2 w 17"/>
                    <a:gd name="T33" fmla="*/ 3 h 20"/>
                    <a:gd name="T34" fmla="*/ 2 w 17"/>
                    <a:gd name="T35" fmla="*/ 2 h 20"/>
                    <a:gd name="T36" fmla="*/ 3 w 17"/>
                    <a:gd name="T37" fmla="*/ 2 h 20"/>
                    <a:gd name="T38" fmla="*/ 6 w 17"/>
                    <a:gd name="T39" fmla="*/ 2 h 20"/>
                    <a:gd name="T40" fmla="*/ 6 w 17"/>
                    <a:gd name="T41" fmla="*/ 0 h 20"/>
                    <a:gd name="T42" fmla="*/ 7 w 17"/>
                    <a:gd name="T43" fmla="*/ 0 h 20"/>
                    <a:gd name="T44" fmla="*/ 9 w 17"/>
                    <a:gd name="T45" fmla="*/ 0 h 20"/>
                    <a:gd name="T46" fmla="*/ 11 w 17"/>
                    <a:gd name="T47" fmla="*/ 0 h 20"/>
                    <a:gd name="T48" fmla="*/ 11 w 17"/>
                    <a:gd name="T49" fmla="*/ 3 h 20"/>
                    <a:gd name="T50" fmla="*/ 9 w 17"/>
                    <a:gd name="T51" fmla="*/ 3 h 20"/>
                    <a:gd name="T52" fmla="*/ 9 w 17"/>
                    <a:gd name="T53" fmla="*/ 2 h 20"/>
                    <a:gd name="T54" fmla="*/ 9 w 17"/>
                    <a:gd name="T55" fmla="*/ 2 h 20"/>
                    <a:gd name="T56" fmla="*/ 7 w 17"/>
                    <a:gd name="T57" fmla="*/ 2 h 20"/>
                    <a:gd name="T58" fmla="*/ 6 w 17"/>
                    <a:gd name="T59" fmla="*/ 2 h 20"/>
                    <a:gd name="T60" fmla="*/ 3 w 17"/>
                    <a:gd name="T61" fmla="*/ 2 h 20"/>
                    <a:gd name="T62" fmla="*/ 3 w 17"/>
                    <a:gd name="T63" fmla="*/ 2 h 20"/>
                    <a:gd name="T64" fmla="*/ 2 w 17"/>
                    <a:gd name="T65" fmla="*/ 3 h 20"/>
                    <a:gd name="T66" fmla="*/ 3 w 17"/>
                    <a:gd name="T67" fmla="*/ 3 h 20"/>
                    <a:gd name="T68" fmla="*/ 3 w 17"/>
                    <a:gd name="T69" fmla="*/ 5 h 20"/>
                    <a:gd name="T70" fmla="*/ 6 w 17"/>
                    <a:gd name="T71" fmla="*/ 5 h 20"/>
                    <a:gd name="T72" fmla="*/ 7 w 17"/>
                    <a:gd name="T73" fmla="*/ 5 h 20"/>
                    <a:gd name="T74" fmla="*/ 9 w 17"/>
                    <a:gd name="T75" fmla="*/ 5 h 20"/>
                    <a:gd name="T76" fmla="*/ 11 w 17"/>
                    <a:gd name="T77" fmla="*/ 5 h 20"/>
                    <a:gd name="T78" fmla="*/ 11 w 17"/>
                    <a:gd name="T79" fmla="*/ 6 h 20"/>
                    <a:gd name="T80" fmla="*/ 11 w 17"/>
                    <a:gd name="T81" fmla="*/ 7 h 20"/>
                    <a:gd name="T82" fmla="*/ 11 w 17"/>
                    <a:gd name="T83" fmla="*/ 8 h 20"/>
                    <a:gd name="T84" fmla="*/ 9 w 17"/>
                    <a:gd name="T85" fmla="*/ 10 h 20"/>
                    <a:gd name="T86" fmla="*/ 7 w 17"/>
                    <a:gd name="T87" fmla="*/ 11 h 20"/>
                    <a:gd name="T88" fmla="*/ 6 w 17"/>
                    <a:gd name="T89" fmla="*/ 11 h 20"/>
                    <a:gd name="T90" fmla="*/ 3 w 17"/>
                    <a:gd name="T91" fmla="*/ 11 h 20"/>
                    <a:gd name="T92" fmla="*/ 3 w 17"/>
                    <a:gd name="T93" fmla="*/ 12 h 20"/>
                    <a:gd name="T94" fmla="*/ 2 w 17"/>
                    <a:gd name="T95" fmla="*/ 12 h 20"/>
                    <a:gd name="T96" fmla="*/ 2 w 17"/>
                    <a:gd name="T97" fmla="*/ 11 h 20"/>
                    <a:gd name="T98" fmla="*/ 0 w 17"/>
                    <a:gd name="T99" fmla="*/ 11 h 20"/>
                    <a:gd name="T100" fmla="*/ 0 w 17"/>
                    <a:gd name="T101" fmla="*/ 8 h 20"/>
                    <a:gd name="T102" fmla="*/ 2 w 17"/>
                    <a:gd name="T103" fmla="*/ 7 h 2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"/>
                    <a:gd name="T157" fmla="*/ 0 h 20"/>
                    <a:gd name="T158" fmla="*/ 17 w 17"/>
                    <a:gd name="T159" fmla="*/ 20 h 2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" h="20">
                      <a:moveTo>
                        <a:pt x="2" y="11"/>
                      </a:move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1" y="17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8" y="11"/>
                      </a:lnTo>
                      <a:lnTo>
                        <a:pt x="5" y="11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8" y="7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3" y="15"/>
                      </a:lnTo>
                      <a:lnTo>
                        <a:pt x="11" y="17"/>
                      </a:lnTo>
                      <a:lnTo>
                        <a:pt x="8" y="17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33" name="Freeform 65"/>
                <p:cNvSpPr>
                  <a:spLocks/>
                </p:cNvSpPr>
                <p:nvPr/>
              </p:nvSpPr>
              <p:spPr bwMode="auto">
                <a:xfrm>
                  <a:off x="4144" y="2387"/>
                  <a:ext cx="19" cy="17"/>
                </a:xfrm>
                <a:custGeom>
                  <a:avLst/>
                  <a:gdLst>
                    <a:gd name="T0" fmla="*/ 0 w 24"/>
                    <a:gd name="T1" fmla="*/ 5 h 22"/>
                    <a:gd name="T2" fmla="*/ 4 w 24"/>
                    <a:gd name="T3" fmla="*/ 4 h 22"/>
                    <a:gd name="T4" fmla="*/ 2 w 24"/>
                    <a:gd name="T5" fmla="*/ 4 h 22"/>
                    <a:gd name="T6" fmla="*/ 6 w 24"/>
                    <a:gd name="T7" fmla="*/ 10 h 22"/>
                    <a:gd name="T8" fmla="*/ 8 w 24"/>
                    <a:gd name="T9" fmla="*/ 6 h 22"/>
                    <a:gd name="T10" fmla="*/ 6 w 24"/>
                    <a:gd name="T11" fmla="*/ 4 h 22"/>
                    <a:gd name="T12" fmla="*/ 5 w 24"/>
                    <a:gd name="T13" fmla="*/ 4 h 22"/>
                    <a:gd name="T14" fmla="*/ 10 w 24"/>
                    <a:gd name="T15" fmla="*/ 2 h 22"/>
                    <a:gd name="T16" fmla="*/ 10 w 24"/>
                    <a:gd name="T17" fmla="*/ 2 h 22"/>
                    <a:gd name="T18" fmla="*/ 9 w 24"/>
                    <a:gd name="T19" fmla="*/ 2 h 22"/>
                    <a:gd name="T20" fmla="*/ 11 w 24"/>
                    <a:gd name="T21" fmla="*/ 9 h 22"/>
                    <a:gd name="T22" fmla="*/ 13 w 24"/>
                    <a:gd name="T23" fmla="*/ 2 h 22"/>
                    <a:gd name="T24" fmla="*/ 12 w 24"/>
                    <a:gd name="T25" fmla="*/ 2 h 22"/>
                    <a:gd name="T26" fmla="*/ 14 w 24"/>
                    <a:gd name="T27" fmla="*/ 0 h 22"/>
                    <a:gd name="T28" fmla="*/ 13 w 24"/>
                    <a:gd name="T29" fmla="*/ 0 h 22"/>
                    <a:gd name="T30" fmla="*/ 11 w 24"/>
                    <a:gd name="T31" fmla="*/ 10 h 22"/>
                    <a:gd name="T32" fmla="*/ 10 w 24"/>
                    <a:gd name="T33" fmla="*/ 12 h 22"/>
                    <a:gd name="T34" fmla="*/ 8 w 24"/>
                    <a:gd name="T35" fmla="*/ 6 h 22"/>
                    <a:gd name="T36" fmla="*/ 5 w 24"/>
                    <a:gd name="T37" fmla="*/ 12 h 22"/>
                    <a:gd name="T38" fmla="*/ 2 w 24"/>
                    <a:gd name="T39" fmla="*/ 5 h 22"/>
                    <a:gd name="T40" fmla="*/ 0 w 24"/>
                    <a:gd name="T41" fmla="*/ 5 h 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4"/>
                    <a:gd name="T64" fmla="*/ 0 h 22"/>
                    <a:gd name="T65" fmla="*/ 24 w 24"/>
                    <a:gd name="T66" fmla="*/ 22 h 2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4" h="22">
                      <a:moveTo>
                        <a:pt x="0" y="8"/>
                      </a:move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10" y="17"/>
                      </a:lnTo>
                      <a:lnTo>
                        <a:pt x="12" y="10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16" y="2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8" y="15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8" y="17"/>
                      </a:lnTo>
                      <a:lnTo>
                        <a:pt x="16" y="19"/>
                      </a:lnTo>
                      <a:lnTo>
                        <a:pt x="12" y="10"/>
                      </a:lnTo>
                      <a:lnTo>
                        <a:pt x="8" y="21"/>
                      </a:lnTo>
                      <a:lnTo>
                        <a:pt x="2" y="8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34" name="Freeform 66"/>
                <p:cNvSpPr>
                  <a:spLocks/>
                </p:cNvSpPr>
                <p:nvPr/>
              </p:nvSpPr>
              <p:spPr bwMode="auto">
                <a:xfrm>
                  <a:off x="4162" y="2382"/>
                  <a:ext cx="14" cy="18"/>
                </a:xfrm>
                <a:custGeom>
                  <a:avLst/>
                  <a:gdLst>
                    <a:gd name="T0" fmla="*/ 0 w 17"/>
                    <a:gd name="T1" fmla="*/ 2 h 22"/>
                    <a:gd name="T2" fmla="*/ 0 w 17"/>
                    <a:gd name="T3" fmla="*/ 2 h 22"/>
                    <a:gd name="T4" fmla="*/ 3 w 17"/>
                    <a:gd name="T5" fmla="*/ 2 h 22"/>
                    <a:gd name="T6" fmla="*/ 7 w 17"/>
                    <a:gd name="T7" fmla="*/ 2 h 22"/>
                    <a:gd name="T8" fmla="*/ 7 w 17"/>
                    <a:gd name="T9" fmla="*/ 0 h 22"/>
                    <a:gd name="T10" fmla="*/ 3 w 17"/>
                    <a:gd name="T11" fmla="*/ 0 h 22"/>
                    <a:gd name="T12" fmla="*/ 0 w 17"/>
                    <a:gd name="T13" fmla="*/ 0 h 22"/>
                    <a:gd name="T14" fmla="*/ 0 w 17"/>
                    <a:gd name="T15" fmla="*/ 2 h 22"/>
                    <a:gd name="T16" fmla="*/ 7 w 17"/>
                    <a:gd name="T17" fmla="*/ 2 h 22"/>
                    <a:gd name="T18" fmla="*/ 0 w 17"/>
                    <a:gd name="T19" fmla="*/ 4 h 22"/>
                    <a:gd name="T20" fmla="*/ 0 w 17"/>
                    <a:gd name="T21" fmla="*/ 14 h 22"/>
                    <a:gd name="T22" fmla="*/ 11 w 17"/>
                    <a:gd name="T23" fmla="*/ 13 h 22"/>
                    <a:gd name="T24" fmla="*/ 7 w 17"/>
                    <a:gd name="T25" fmla="*/ 13 h 22"/>
                    <a:gd name="T26" fmla="*/ 7 w 17"/>
                    <a:gd name="T27" fmla="*/ 2 h 22"/>
                    <a:gd name="T28" fmla="*/ 0 w 17"/>
                    <a:gd name="T29" fmla="*/ 2 h 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22"/>
                    <a:gd name="T47" fmla="*/ 17 w 17"/>
                    <a:gd name="T48" fmla="*/ 22 h 2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22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0" y="4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6" y="19"/>
                      </a:lnTo>
                      <a:lnTo>
                        <a:pt x="10" y="19"/>
                      </a:lnTo>
                      <a:lnTo>
                        <a:pt x="10" y="4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35" name="Freeform 67"/>
                <p:cNvSpPr>
                  <a:spLocks/>
                </p:cNvSpPr>
                <p:nvPr/>
              </p:nvSpPr>
              <p:spPr bwMode="auto">
                <a:xfrm>
                  <a:off x="4167" y="2380"/>
                  <a:ext cx="14" cy="18"/>
                </a:xfrm>
                <a:custGeom>
                  <a:avLst/>
                  <a:gdLst>
                    <a:gd name="T0" fmla="*/ 0 w 17"/>
                    <a:gd name="T1" fmla="*/ 4 h 22"/>
                    <a:gd name="T2" fmla="*/ 2 w 17"/>
                    <a:gd name="T3" fmla="*/ 4 h 22"/>
                    <a:gd name="T4" fmla="*/ 2 w 17"/>
                    <a:gd name="T5" fmla="*/ 2 h 22"/>
                    <a:gd name="T6" fmla="*/ 6 w 17"/>
                    <a:gd name="T7" fmla="*/ 0 h 22"/>
                    <a:gd name="T8" fmla="*/ 6 w 17"/>
                    <a:gd name="T9" fmla="*/ 2 h 22"/>
                    <a:gd name="T10" fmla="*/ 8 w 17"/>
                    <a:gd name="T11" fmla="*/ 2 h 22"/>
                    <a:gd name="T12" fmla="*/ 6 w 17"/>
                    <a:gd name="T13" fmla="*/ 2 h 22"/>
                    <a:gd name="T14" fmla="*/ 6 w 17"/>
                    <a:gd name="T15" fmla="*/ 12 h 22"/>
                    <a:gd name="T16" fmla="*/ 6 w 17"/>
                    <a:gd name="T17" fmla="*/ 13 h 22"/>
                    <a:gd name="T18" fmla="*/ 8 w 17"/>
                    <a:gd name="T19" fmla="*/ 13 h 22"/>
                    <a:gd name="T20" fmla="*/ 8 w 17"/>
                    <a:gd name="T21" fmla="*/ 12 h 22"/>
                    <a:gd name="T22" fmla="*/ 11 w 17"/>
                    <a:gd name="T23" fmla="*/ 11 h 22"/>
                    <a:gd name="T24" fmla="*/ 11 w 17"/>
                    <a:gd name="T25" fmla="*/ 8 h 22"/>
                    <a:gd name="T26" fmla="*/ 11 w 17"/>
                    <a:gd name="T27" fmla="*/ 11 h 22"/>
                    <a:gd name="T28" fmla="*/ 11 w 17"/>
                    <a:gd name="T29" fmla="*/ 12 h 22"/>
                    <a:gd name="T30" fmla="*/ 8 w 17"/>
                    <a:gd name="T31" fmla="*/ 13 h 22"/>
                    <a:gd name="T32" fmla="*/ 6 w 17"/>
                    <a:gd name="T33" fmla="*/ 13 h 22"/>
                    <a:gd name="T34" fmla="*/ 6 w 17"/>
                    <a:gd name="T35" fmla="*/ 14 h 22"/>
                    <a:gd name="T36" fmla="*/ 4 w 17"/>
                    <a:gd name="T37" fmla="*/ 14 h 22"/>
                    <a:gd name="T38" fmla="*/ 4 w 17"/>
                    <a:gd name="T39" fmla="*/ 13 h 22"/>
                    <a:gd name="T40" fmla="*/ 2 w 17"/>
                    <a:gd name="T41" fmla="*/ 13 h 22"/>
                    <a:gd name="T42" fmla="*/ 2 w 17"/>
                    <a:gd name="T43" fmla="*/ 12 h 22"/>
                    <a:gd name="T44" fmla="*/ 2 w 17"/>
                    <a:gd name="T45" fmla="*/ 4 h 22"/>
                    <a:gd name="T46" fmla="*/ 0 w 17"/>
                    <a:gd name="T47" fmla="*/ 4 h 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"/>
                    <a:gd name="T73" fmla="*/ 0 h 22"/>
                    <a:gd name="T74" fmla="*/ 17 w 17"/>
                    <a:gd name="T75" fmla="*/ 22 h 2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" h="22">
                      <a:moveTo>
                        <a:pt x="0" y="6"/>
                      </a:moveTo>
                      <a:lnTo>
                        <a:pt x="3" y="6"/>
                      </a:lnTo>
                      <a:lnTo>
                        <a:pt x="3" y="2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12" y="4"/>
                      </a:lnTo>
                      <a:lnTo>
                        <a:pt x="9" y="4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6" y="16"/>
                      </a:lnTo>
                      <a:lnTo>
                        <a:pt x="16" y="12"/>
                      </a:lnTo>
                      <a:lnTo>
                        <a:pt x="16" y="16"/>
                      </a:lnTo>
                      <a:lnTo>
                        <a:pt x="16" y="18"/>
                      </a:lnTo>
                      <a:lnTo>
                        <a:pt x="12" y="19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6" y="21"/>
                      </a:lnTo>
                      <a:lnTo>
                        <a:pt x="6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36" name="Freeform 68"/>
                <p:cNvSpPr>
                  <a:spLocks/>
                </p:cNvSpPr>
                <p:nvPr/>
              </p:nvSpPr>
              <p:spPr bwMode="auto">
                <a:xfrm>
                  <a:off x="4175" y="2380"/>
                  <a:ext cx="14" cy="16"/>
                </a:xfrm>
                <a:custGeom>
                  <a:avLst/>
                  <a:gdLst>
                    <a:gd name="T0" fmla="*/ 11 w 17"/>
                    <a:gd name="T1" fmla="*/ 4 h 19"/>
                    <a:gd name="T2" fmla="*/ 9 w 17"/>
                    <a:gd name="T3" fmla="*/ 3 h 19"/>
                    <a:gd name="T4" fmla="*/ 9 w 17"/>
                    <a:gd name="T5" fmla="*/ 2 h 19"/>
                    <a:gd name="T6" fmla="*/ 9 w 17"/>
                    <a:gd name="T7" fmla="*/ 0 h 19"/>
                    <a:gd name="T8" fmla="*/ 7 w 17"/>
                    <a:gd name="T9" fmla="*/ 0 h 19"/>
                    <a:gd name="T10" fmla="*/ 5 w 17"/>
                    <a:gd name="T11" fmla="*/ 0 h 19"/>
                    <a:gd name="T12" fmla="*/ 5 w 17"/>
                    <a:gd name="T13" fmla="*/ 2 h 19"/>
                    <a:gd name="T14" fmla="*/ 2 w 17"/>
                    <a:gd name="T15" fmla="*/ 3 h 19"/>
                    <a:gd name="T16" fmla="*/ 2 w 17"/>
                    <a:gd name="T17" fmla="*/ 4 h 19"/>
                    <a:gd name="T18" fmla="*/ 2 w 17"/>
                    <a:gd name="T19" fmla="*/ 6 h 19"/>
                    <a:gd name="T20" fmla="*/ 2 w 17"/>
                    <a:gd name="T21" fmla="*/ 7 h 19"/>
                    <a:gd name="T22" fmla="*/ 2 w 17"/>
                    <a:gd name="T23" fmla="*/ 8 h 19"/>
                    <a:gd name="T24" fmla="*/ 2 w 17"/>
                    <a:gd name="T25" fmla="*/ 10 h 19"/>
                    <a:gd name="T26" fmla="*/ 2 w 17"/>
                    <a:gd name="T27" fmla="*/ 11 h 19"/>
                    <a:gd name="T28" fmla="*/ 5 w 17"/>
                    <a:gd name="T29" fmla="*/ 11 h 19"/>
                    <a:gd name="T30" fmla="*/ 7 w 17"/>
                    <a:gd name="T31" fmla="*/ 11 h 19"/>
                    <a:gd name="T32" fmla="*/ 9 w 17"/>
                    <a:gd name="T33" fmla="*/ 11 h 19"/>
                    <a:gd name="T34" fmla="*/ 9 w 17"/>
                    <a:gd name="T35" fmla="*/ 10 h 19"/>
                    <a:gd name="T36" fmla="*/ 11 w 17"/>
                    <a:gd name="T37" fmla="*/ 8 h 19"/>
                    <a:gd name="T38" fmla="*/ 11 w 17"/>
                    <a:gd name="T39" fmla="*/ 7 h 19"/>
                    <a:gd name="T40" fmla="*/ 11 w 17"/>
                    <a:gd name="T41" fmla="*/ 6 h 19"/>
                    <a:gd name="T42" fmla="*/ 11 w 17"/>
                    <a:gd name="T43" fmla="*/ 7 h 19"/>
                    <a:gd name="T44" fmla="*/ 11 w 17"/>
                    <a:gd name="T45" fmla="*/ 8 h 19"/>
                    <a:gd name="T46" fmla="*/ 11 w 17"/>
                    <a:gd name="T47" fmla="*/ 10 h 19"/>
                    <a:gd name="T48" fmla="*/ 9 w 17"/>
                    <a:gd name="T49" fmla="*/ 11 h 19"/>
                    <a:gd name="T50" fmla="*/ 7 w 17"/>
                    <a:gd name="T51" fmla="*/ 11 h 19"/>
                    <a:gd name="T52" fmla="*/ 7 w 17"/>
                    <a:gd name="T53" fmla="*/ 13 h 19"/>
                    <a:gd name="T54" fmla="*/ 5 w 17"/>
                    <a:gd name="T55" fmla="*/ 13 h 19"/>
                    <a:gd name="T56" fmla="*/ 2 w 17"/>
                    <a:gd name="T57" fmla="*/ 13 h 19"/>
                    <a:gd name="T58" fmla="*/ 2 w 17"/>
                    <a:gd name="T59" fmla="*/ 11 h 19"/>
                    <a:gd name="T60" fmla="*/ 0 w 17"/>
                    <a:gd name="T61" fmla="*/ 10 h 19"/>
                    <a:gd name="T62" fmla="*/ 0 w 17"/>
                    <a:gd name="T63" fmla="*/ 8 h 19"/>
                    <a:gd name="T64" fmla="*/ 0 w 17"/>
                    <a:gd name="T65" fmla="*/ 7 h 19"/>
                    <a:gd name="T66" fmla="*/ 0 w 17"/>
                    <a:gd name="T67" fmla="*/ 6 h 19"/>
                    <a:gd name="T68" fmla="*/ 2 w 17"/>
                    <a:gd name="T69" fmla="*/ 4 h 19"/>
                    <a:gd name="T70" fmla="*/ 2 w 17"/>
                    <a:gd name="T71" fmla="*/ 3 h 19"/>
                    <a:gd name="T72" fmla="*/ 2 w 17"/>
                    <a:gd name="T73" fmla="*/ 2 h 19"/>
                    <a:gd name="T74" fmla="*/ 5 w 17"/>
                    <a:gd name="T75" fmla="*/ 0 h 19"/>
                    <a:gd name="T76" fmla="*/ 7 w 17"/>
                    <a:gd name="T77" fmla="*/ 0 h 19"/>
                    <a:gd name="T78" fmla="*/ 9 w 17"/>
                    <a:gd name="T79" fmla="*/ 0 h 19"/>
                    <a:gd name="T80" fmla="*/ 11 w 17"/>
                    <a:gd name="T81" fmla="*/ 0 h 19"/>
                    <a:gd name="T82" fmla="*/ 11 w 17"/>
                    <a:gd name="T83" fmla="*/ 4 h 1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7"/>
                    <a:gd name="T127" fmla="*/ 0 h 19"/>
                    <a:gd name="T128" fmla="*/ 17 w 17"/>
                    <a:gd name="T129" fmla="*/ 19 h 1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7" h="19">
                      <a:moveTo>
                        <a:pt x="16" y="6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7" y="16"/>
                      </a:lnTo>
                      <a:lnTo>
                        <a:pt x="10" y="16"/>
                      </a:lnTo>
                      <a:lnTo>
                        <a:pt x="13" y="16"/>
                      </a:lnTo>
                      <a:lnTo>
                        <a:pt x="13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10" y="18"/>
                      </a:lnTo>
                      <a:lnTo>
                        <a:pt x="7" y="18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37" name="Freeform 69"/>
                <p:cNvSpPr>
                  <a:spLocks/>
                </p:cNvSpPr>
                <p:nvPr/>
              </p:nvSpPr>
              <p:spPr bwMode="auto">
                <a:xfrm>
                  <a:off x="4186" y="2373"/>
                  <a:ext cx="13" cy="19"/>
                </a:xfrm>
                <a:custGeom>
                  <a:avLst/>
                  <a:gdLst>
                    <a:gd name="T0" fmla="*/ 0 w 17"/>
                    <a:gd name="T1" fmla="*/ 2 h 24"/>
                    <a:gd name="T2" fmla="*/ 2 w 17"/>
                    <a:gd name="T3" fmla="*/ 0 h 24"/>
                    <a:gd name="T4" fmla="*/ 2 w 17"/>
                    <a:gd name="T5" fmla="*/ 5 h 24"/>
                    <a:gd name="T6" fmla="*/ 4 w 17"/>
                    <a:gd name="T7" fmla="*/ 5 h 24"/>
                    <a:gd name="T8" fmla="*/ 4 w 17"/>
                    <a:gd name="T9" fmla="*/ 3 h 24"/>
                    <a:gd name="T10" fmla="*/ 5 w 17"/>
                    <a:gd name="T11" fmla="*/ 3 h 24"/>
                    <a:gd name="T12" fmla="*/ 5 w 17"/>
                    <a:gd name="T13" fmla="*/ 2 h 24"/>
                    <a:gd name="T14" fmla="*/ 7 w 17"/>
                    <a:gd name="T15" fmla="*/ 2 h 24"/>
                    <a:gd name="T16" fmla="*/ 8 w 17"/>
                    <a:gd name="T17" fmla="*/ 2 h 24"/>
                    <a:gd name="T18" fmla="*/ 8 w 17"/>
                    <a:gd name="T19" fmla="*/ 3 h 24"/>
                    <a:gd name="T20" fmla="*/ 9 w 17"/>
                    <a:gd name="T21" fmla="*/ 3 h 24"/>
                    <a:gd name="T22" fmla="*/ 9 w 17"/>
                    <a:gd name="T23" fmla="*/ 5 h 24"/>
                    <a:gd name="T24" fmla="*/ 9 w 17"/>
                    <a:gd name="T25" fmla="*/ 12 h 24"/>
                    <a:gd name="T26" fmla="*/ 5 w 17"/>
                    <a:gd name="T27" fmla="*/ 13 h 24"/>
                    <a:gd name="T28" fmla="*/ 7 w 17"/>
                    <a:gd name="T29" fmla="*/ 12 h 24"/>
                    <a:gd name="T30" fmla="*/ 7 w 17"/>
                    <a:gd name="T31" fmla="*/ 5 h 24"/>
                    <a:gd name="T32" fmla="*/ 7 w 17"/>
                    <a:gd name="T33" fmla="*/ 3 h 24"/>
                    <a:gd name="T34" fmla="*/ 5 w 17"/>
                    <a:gd name="T35" fmla="*/ 3 h 24"/>
                    <a:gd name="T36" fmla="*/ 4 w 17"/>
                    <a:gd name="T37" fmla="*/ 3 h 24"/>
                    <a:gd name="T38" fmla="*/ 4 w 17"/>
                    <a:gd name="T39" fmla="*/ 5 h 24"/>
                    <a:gd name="T40" fmla="*/ 4 w 17"/>
                    <a:gd name="T41" fmla="*/ 6 h 24"/>
                    <a:gd name="T42" fmla="*/ 2 w 17"/>
                    <a:gd name="T43" fmla="*/ 6 h 24"/>
                    <a:gd name="T44" fmla="*/ 2 w 17"/>
                    <a:gd name="T45" fmla="*/ 7 h 24"/>
                    <a:gd name="T46" fmla="*/ 2 w 17"/>
                    <a:gd name="T47" fmla="*/ 13 h 24"/>
                    <a:gd name="T48" fmla="*/ 4 w 17"/>
                    <a:gd name="T49" fmla="*/ 13 h 24"/>
                    <a:gd name="T50" fmla="*/ 0 w 17"/>
                    <a:gd name="T51" fmla="*/ 14 h 24"/>
                    <a:gd name="T52" fmla="*/ 2 w 17"/>
                    <a:gd name="T53" fmla="*/ 14 h 24"/>
                    <a:gd name="T54" fmla="*/ 2 w 17"/>
                    <a:gd name="T55" fmla="*/ 2 h 24"/>
                    <a:gd name="T56" fmla="*/ 0 w 17"/>
                    <a:gd name="T57" fmla="*/ 2 h 24"/>
                    <a:gd name="T58" fmla="*/ 0 w 17"/>
                    <a:gd name="T59" fmla="*/ 2 h 2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24"/>
                    <a:gd name="T92" fmla="*/ 17 w 17"/>
                    <a:gd name="T93" fmla="*/ 24 h 2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24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7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9" y="4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3" y="5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6" y="19"/>
                      </a:lnTo>
                      <a:lnTo>
                        <a:pt x="9" y="21"/>
                      </a:lnTo>
                      <a:lnTo>
                        <a:pt x="12" y="1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4" y="11"/>
                      </a:lnTo>
                      <a:lnTo>
                        <a:pt x="4" y="21"/>
                      </a:lnTo>
                      <a:lnTo>
                        <a:pt x="7" y="21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38" name="Freeform 70"/>
                <p:cNvSpPr>
                  <a:spLocks/>
                </p:cNvSpPr>
                <p:nvPr/>
              </p:nvSpPr>
              <p:spPr bwMode="auto">
                <a:xfrm>
                  <a:off x="4209" y="2365"/>
                  <a:ext cx="13" cy="19"/>
                </a:xfrm>
                <a:custGeom>
                  <a:avLst/>
                  <a:gdLst>
                    <a:gd name="T0" fmla="*/ 0 w 17"/>
                    <a:gd name="T1" fmla="*/ 5 h 24"/>
                    <a:gd name="T2" fmla="*/ 2 w 17"/>
                    <a:gd name="T3" fmla="*/ 4 h 24"/>
                    <a:gd name="T4" fmla="*/ 2 w 17"/>
                    <a:gd name="T5" fmla="*/ 2 h 24"/>
                    <a:gd name="T6" fmla="*/ 4 w 17"/>
                    <a:gd name="T7" fmla="*/ 2 h 24"/>
                    <a:gd name="T8" fmla="*/ 4 w 17"/>
                    <a:gd name="T9" fmla="*/ 2 h 24"/>
                    <a:gd name="T10" fmla="*/ 5 w 17"/>
                    <a:gd name="T11" fmla="*/ 2 h 24"/>
                    <a:gd name="T12" fmla="*/ 5 w 17"/>
                    <a:gd name="T13" fmla="*/ 0 h 24"/>
                    <a:gd name="T14" fmla="*/ 7 w 17"/>
                    <a:gd name="T15" fmla="*/ 0 h 24"/>
                    <a:gd name="T16" fmla="*/ 7 w 17"/>
                    <a:gd name="T17" fmla="*/ 13 h 24"/>
                    <a:gd name="T18" fmla="*/ 9 w 17"/>
                    <a:gd name="T19" fmla="*/ 13 h 24"/>
                    <a:gd name="T20" fmla="*/ 2 w 17"/>
                    <a:gd name="T21" fmla="*/ 14 h 24"/>
                    <a:gd name="T22" fmla="*/ 4 w 17"/>
                    <a:gd name="T23" fmla="*/ 13 h 24"/>
                    <a:gd name="T24" fmla="*/ 4 w 17"/>
                    <a:gd name="T25" fmla="*/ 2 h 24"/>
                    <a:gd name="T26" fmla="*/ 2 w 17"/>
                    <a:gd name="T27" fmla="*/ 4 h 24"/>
                    <a:gd name="T28" fmla="*/ 0 w 17"/>
                    <a:gd name="T29" fmla="*/ 5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24"/>
                    <a:gd name="T47" fmla="*/ 17 w 17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24">
                      <a:moveTo>
                        <a:pt x="0" y="8"/>
                      </a:move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2" y="21"/>
                      </a:lnTo>
                      <a:lnTo>
                        <a:pt x="16" y="21"/>
                      </a:lnTo>
                      <a:lnTo>
                        <a:pt x="3" y="23"/>
                      </a:lnTo>
                      <a:lnTo>
                        <a:pt x="7" y="21"/>
                      </a:lnTo>
                      <a:lnTo>
                        <a:pt x="7" y="4"/>
                      </a:lnTo>
                      <a:lnTo>
                        <a:pt x="3" y="6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39" name="Freeform 71"/>
                <p:cNvSpPr>
                  <a:spLocks/>
                </p:cNvSpPr>
                <p:nvPr/>
              </p:nvSpPr>
              <p:spPr bwMode="auto">
                <a:xfrm>
                  <a:off x="4216" y="2362"/>
                  <a:ext cx="14" cy="19"/>
                </a:xfrm>
                <a:custGeom>
                  <a:avLst/>
                  <a:gdLst>
                    <a:gd name="T0" fmla="*/ 7 w 17"/>
                    <a:gd name="T1" fmla="*/ 8 h 24"/>
                    <a:gd name="T2" fmla="*/ 8 w 17"/>
                    <a:gd name="T3" fmla="*/ 9 h 24"/>
                    <a:gd name="T4" fmla="*/ 8 w 17"/>
                    <a:gd name="T5" fmla="*/ 11 h 24"/>
                    <a:gd name="T6" fmla="*/ 7 w 17"/>
                    <a:gd name="T7" fmla="*/ 13 h 24"/>
                    <a:gd name="T8" fmla="*/ 4 w 17"/>
                    <a:gd name="T9" fmla="*/ 13 h 24"/>
                    <a:gd name="T10" fmla="*/ 2 w 17"/>
                    <a:gd name="T11" fmla="*/ 12 h 24"/>
                    <a:gd name="T12" fmla="*/ 2 w 17"/>
                    <a:gd name="T13" fmla="*/ 10 h 24"/>
                    <a:gd name="T14" fmla="*/ 4 w 17"/>
                    <a:gd name="T15" fmla="*/ 9 h 24"/>
                    <a:gd name="T16" fmla="*/ 6 w 17"/>
                    <a:gd name="T17" fmla="*/ 8 h 24"/>
                    <a:gd name="T18" fmla="*/ 4 w 17"/>
                    <a:gd name="T19" fmla="*/ 0 h 24"/>
                    <a:gd name="T20" fmla="*/ 2 w 17"/>
                    <a:gd name="T21" fmla="*/ 2 h 24"/>
                    <a:gd name="T22" fmla="*/ 2 w 17"/>
                    <a:gd name="T23" fmla="*/ 2 h 24"/>
                    <a:gd name="T24" fmla="*/ 2 w 17"/>
                    <a:gd name="T25" fmla="*/ 5 h 24"/>
                    <a:gd name="T26" fmla="*/ 2 w 17"/>
                    <a:gd name="T27" fmla="*/ 8 h 24"/>
                    <a:gd name="T28" fmla="*/ 4 w 17"/>
                    <a:gd name="T29" fmla="*/ 8 h 24"/>
                    <a:gd name="T30" fmla="*/ 2 w 17"/>
                    <a:gd name="T31" fmla="*/ 9 h 24"/>
                    <a:gd name="T32" fmla="*/ 2 w 17"/>
                    <a:gd name="T33" fmla="*/ 10 h 24"/>
                    <a:gd name="T34" fmla="*/ 0 w 17"/>
                    <a:gd name="T35" fmla="*/ 12 h 24"/>
                    <a:gd name="T36" fmla="*/ 2 w 17"/>
                    <a:gd name="T37" fmla="*/ 14 h 24"/>
                    <a:gd name="T38" fmla="*/ 4 w 17"/>
                    <a:gd name="T39" fmla="*/ 14 h 24"/>
                    <a:gd name="T40" fmla="*/ 7 w 17"/>
                    <a:gd name="T41" fmla="*/ 13 h 24"/>
                    <a:gd name="T42" fmla="*/ 10 w 17"/>
                    <a:gd name="T43" fmla="*/ 12 h 24"/>
                    <a:gd name="T44" fmla="*/ 11 w 17"/>
                    <a:gd name="T45" fmla="*/ 11 h 24"/>
                    <a:gd name="T46" fmla="*/ 11 w 17"/>
                    <a:gd name="T47" fmla="*/ 9 h 24"/>
                    <a:gd name="T48" fmla="*/ 10 w 17"/>
                    <a:gd name="T49" fmla="*/ 8 h 24"/>
                    <a:gd name="T50" fmla="*/ 8 w 17"/>
                    <a:gd name="T51" fmla="*/ 6 h 24"/>
                    <a:gd name="T52" fmla="*/ 8 w 17"/>
                    <a:gd name="T53" fmla="*/ 6 h 24"/>
                    <a:gd name="T54" fmla="*/ 10 w 17"/>
                    <a:gd name="T55" fmla="*/ 5 h 24"/>
                    <a:gd name="T56" fmla="*/ 11 w 17"/>
                    <a:gd name="T57" fmla="*/ 2 h 24"/>
                    <a:gd name="T58" fmla="*/ 10 w 17"/>
                    <a:gd name="T59" fmla="*/ 2 h 24"/>
                    <a:gd name="T60" fmla="*/ 8 w 17"/>
                    <a:gd name="T61" fmla="*/ 0 h 24"/>
                    <a:gd name="T62" fmla="*/ 6 w 17"/>
                    <a:gd name="T63" fmla="*/ 0 h 24"/>
                    <a:gd name="T64" fmla="*/ 7 w 17"/>
                    <a:gd name="T65" fmla="*/ 2 h 24"/>
                    <a:gd name="T66" fmla="*/ 8 w 17"/>
                    <a:gd name="T67" fmla="*/ 2 h 24"/>
                    <a:gd name="T68" fmla="*/ 8 w 17"/>
                    <a:gd name="T69" fmla="*/ 5 h 24"/>
                    <a:gd name="T70" fmla="*/ 7 w 17"/>
                    <a:gd name="T71" fmla="*/ 6 h 24"/>
                    <a:gd name="T72" fmla="*/ 4 w 17"/>
                    <a:gd name="T73" fmla="*/ 8 h 24"/>
                    <a:gd name="T74" fmla="*/ 2 w 17"/>
                    <a:gd name="T75" fmla="*/ 6 h 24"/>
                    <a:gd name="T76" fmla="*/ 2 w 17"/>
                    <a:gd name="T77" fmla="*/ 4 h 24"/>
                    <a:gd name="T78" fmla="*/ 4 w 17"/>
                    <a:gd name="T79" fmla="*/ 2 h 24"/>
                    <a:gd name="T80" fmla="*/ 6 w 17"/>
                    <a:gd name="T81" fmla="*/ 2 h 24"/>
                    <a:gd name="T82" fmla="*/ 6 w 17"/>
                    <a:gd name="T83" fmla="*/ 8 h 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7"/>
                    <a:gd name="T127" fmla="*/ 0 h 24"/>
                    <a:gd name="T128" fmla="*/ 17 w 17"/>
                    <a:gd name="T129" fmla="*/ 24 h 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7" h="24">
                      <a:moveTo>
                        <a:pt x="8" y="12"/>
                      </a:move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2" y="14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9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6" y="21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4" y="18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6" y="12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1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40" name="Freeform 72"/>
                <p:cNvSpPr>
                  <a:spLocks/>
                </p:cNvSpPr>
                <p:nvPr/>
              </p:nvSpPr>
              <p:spPr bwMode="auto">
                <a:xfrm>
                  <a:off x="4230" y="2358"/>
                  <a:ext cx="14" cy="19"/>
                </a:xfrm>
                <a:custGeom>
                  <a:avLst/>
                  <a:gdLst>
                    <a:gd name="T0" fmla="*/ 4 w 17"/>
                    <a:gd name="T1" fmla="*/ 1 h 24"/>
                    <a:gd name="T2" fmla="*/ 6 w 17"/>
                    <a:gd name="T3" fmla="*/ 1 h 24"/>
                    <a:gd name="T4" fmla="*/ 7 w 17"/>
                    <a:gd name="T5" fmla="*/ 1 h 24"/>
                    <a:gd name="T6" fmla="*/ 7 w 17"/>
                    <a:gd name="T7" fmla="*/ 2 h 24"/>
                    <a:gd name="T8" fmla="*/ 7 w 17"/>
                    <a:gd name="T9" fmla="*/ 3 h 24"/>
                    <a:gd name="T10" fmla="*/ 7 w 17"/>
                    <a:gd name="T11" fmla="*/ 5 h 24"/>
                    <a:gd name="T12" fmla="*/ 7 w 17"/>
                    <a:gd name="T13" fmla="*/ 7 h 24"/>
                    <a:gd name="T14" fmla="*/ 7 w 17"/>
                    <a:gd name="T15" fmla="*/ 8 h 24"/>
                    <a:gd name="T16" fmla="*/ 7 w 17"/>
                    <a:gd name="T17" fmla="*/ 10 h 24"/>
                    <a:gd name="T18" fmla="*/ 7 w 17"/>
                    <a:gd name="T19" fmla="*/ 10 h 24"/>
                    <a:gd name="T20" fmla="*/ 7 w 17"/>
                    <a:gd name="T21" fmla="*/ 12 h 24"/>
                    <a:gd name="T22" fmla="*/ 6 w 17"/>
                    <a:gd name="T23" fmla="*/ 13 h 24"/>
                    <a:gd name="T24" fmla="*/ 6 w 17"/>
                    <a:gd name="T25" fmla="*/ 14 h 24"/>
                    <a:gd name="T26" fmla="*/ 4 w 17"/>
                    <a:gd name="T27" fmla="*/ 14 h 24"/>
                    <a:gd name="T28" fmla="*/ 2 w 17"/>
                    <a:gd name="T29" fmla="*/ 14 h 24"/>
                    <a:gd name="T30" fmla="*/ 2 w 17"/>
                    <a:gd name="T31" fmla="*/ 13 h 24"/>
                    <a:gd name="T32" fmla="*/ 2 w 17"/>
                    <a:gd name="T33" fmla="*/ 12 h 24"/>
                    <a:gd name="T34" fmla="*/ 1 w 17"/>
                    <a:gd name="T35" fmla="*/ 10 h 24"/>
                    <a:gd name="T36" fmla="*/ 1 w 17"/>
                    <a:gd name="T37" fmla="*/ 8 h 24"/>
                    <a:gd name="T38" fmla="*/ 1 w 17"/>
                    <a:gd name="T39" fmla="*/ 6 h 24"/>
                    <a:gd name="T40" fmla="*/ 2 w 17"/>
                    <a:gd name="T41" fmla="*/ 5 h 24"/>
                    <a:gd name="T42" fmla="*/ 2 w 17"/>
                    <a:gd name="T43" fmla="*/ 3 h 24"/>
                    <a:gd name="T44" fmla="*/ 2 w 17"/>
                    <a:gd name="T45" fmla="*/ 2 h 24"/>
                    <a:gd name="T46" fmla="*/ 2 w 17"/>
                    <a:gd name="T47" fmla="*/ 1 h 24"/>
                    <a:gd name="T48" fmla="*/ 4 w 17"/>
                    <a:gd name="T49" fmla="*/ 1 h 24"/>
                    <a:gd name="T50" fmla="*/ 4 w 17"/>
                    <a:gd name="T51" fmla="*/ 0 h 24"/>
                    <a:gd name="T52" fmla="*/ 2 w 17"/>
                    <a:gd name="T53" fmla="*/ 1 h 24"/>
                    <a:gd name="T54" fmla="*/ 1 w 17"/>
                    <a:gd name="T55" fmla="*/ 2 h 24"/>
                    <a:gd name="T56" fmla="*/ 1 w 17"/>
                    <a:gd name="T57" fmla="*/ 3 h 24"/>
                    <a:gd name="T58" fmla="*/ 0 w 17"/>
                    <a:gd name="T59" fmla="*/ 5 h 24"/>
                    <a:gd name="T60" fmla="*/ 0 w 17"/>
                    <a:gd name="T61" fmla="*/ 6 h 24"/>
                    <a:gd name="T62" fmla="*/ 0 w 17"/>
                    <a:gd name="T63" fmla="*/ 7 h 24"/>
                    <a:gd name="T64" fmla="*/ 0 w 17"/>
                    <a:gd name="T65" fmla="*/ 8 h 24"/>
                    <a:gd name="T66" fmla="*/ 0 w 17"/>
                    <a:gd name="T67" fmla="*/ 10 h 24"/>
                    <a:gd name="T68" fmla="*/ 0 w 17"/>
                    <a:gd name="T69" fmla="*/ 12 h 24"/>
                    <a:gd name="T70" fmla="*/ 0 w 17"/>
                    <a:gd name="T71" fmla="*/ 13 h 24"/>
                    <a:gd name="T72" fmla="*/ 1 w 17"/>
                    <a:gd name="T73" fmla="*/ 13 h 24"/>
                    <a:gd name="T74" fmla="*/ 1 w 17"/>
                    <a:gd name="T75" fmla="*/ 14 h 24"/>
                    <a:gd name="T76" fmla="*/ 2 w 17"/>
                    <a:gd name="T77" fmla="*/ 14 h 24"/>
                    <a:gd name="T78" fmla="*/ 4 w 17"/>
                    <a:gd name="T79" fmla="*/ 14 h 24"/>
                    <a:gd name="T80" fmla="*/ 6 w 17"/>
                    <a:gd name="T81" fmla="*/ 14 h 24"/>
                    <a:gd name="T82" fmla="*/ 7 w 17"/>
                    <a:gd name="T83" fmla="*/ 13 h 24"/>
                    <a:gd name="T84" fmla="*/ 7 w 17"/>
                    <a:gd name="T85" fmla="*/ 12 h 24"/>
                    <a:gd name="T86" fmla="*/ 9 w 17"/>
                    <a:gd name="T87" fmla="*/ 12 h 24"/>
                    <a:gd name="T88" fmla="*/ 9 w 17"/>
                    <a:gd name="T89" fmla="*/ 10 h 24"/>
                    <a:gd name="T90" fmla="*/ 11 w 17"/>
                    <a:gd name="T91" fmla="*/ 10 h 24"/>
                    <a:gd name="T92" fmla="*/ 11 w 17"/>
                    <a:gd name="T93" fmla="*/ 7 h 24"/>
                    <a:gd name="T94" fmla="*/ 11 w 17"/>
                    <a:gd name="T95" fmla="*/ 6 h 24"/>
                    <a:gd name="T96" fmla="*/ 11 w 17"/>
                    <a:gd name="T97" fmla="*/ 5 h 24"/>
                    <a:gd name="T98" fmla="*/ 11 w 17"/>
                    <a:gd name="T99" fmla="*/ 3 h 24"/>
                    <a:gd name="T100" fmla="*/ 9 w 17"/>
                    <a:gd name="T101" fmla="*/ 2 h 24"/>
                    <a:gd name="T102" fmla="*/ 9 w 17"/>
                    <a:gd name="T103" fmla="*/ 1 h 24"/>
                    <a:gd name="T104" fmla="*/ 7 w 17"/>
                    <a:gd name="T105" fmla="*/ 1 h 24"/>
                    <a:gd name="T106" fmla="*/ 7 w 17"/>
                    <a:gd name="T107" fmla="*/ 0 h 24"/>
                    <a:gd name="T108" fmla="*/ 6 w 17"/>
                    <a:gd name="T109" fmla="*/ 0 h 24"/>
                    <a:gd name="T110" fmla="*/ 4 w 17"/>
                    <a:gd name="T111" fmla="*/ 0 h 24"/>
                    <a:gd name="T112" fmla="*/ 4 w 17"/>
                    <a:gd name="T113" fmla="*/ 1 h 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"/>
                    <a:gd name="T172" fmla="*/ 0 h 24"/>
                    <a:gd name="T173" fmla="*/ 17 w 17"/>
                    <a:gd name="T174" fmla="*/ 24 h 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" h="24">
                      <a:moveTo>
                        <a:pt x="6" y="1"/>
                      </a:move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1" y="19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6" y="23"/>
                      </a:lnTo>
                      <a:lnTo>
                        <a:pt x="3" y="23"/>
                      </a:lnTo>
                      <a:lnTo>
                        <a:pt x="3" y="21"/>
                      </a:lnTo>
                      <a:lnTo>
                        <a:pt x="3" y="19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3" y="23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1" y="21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3" y="17"/>
                      </a:lnTo>
                      <a:lnTo>
                        <a:pt x="16" y="15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41" name="Freeform 73"/>
                <p:cNvSpPr>
                  <a:spLocks/>
                </p:cNvSpPr>
                <p:nvPr/>
              </p:nvSpPr>
              <p:spPr bwMode="auto">
                <a:xfrm>
                  <a:off x="4016" y="2464"/>
                  <a:ext cx="18" cy="19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5 h 24"/>
                    <a:gd name="T4" fmla="*/ 0 w 22"/>
                    <a:gd name="T5" fmla="*/ 14 h 24"/>
                    <a:gd name="T6" fmla="*/ 2 w 22"/>
                    <a:gd name="T7" fmla="*/ 14 h 24"/>
                    <a:gd name="T8" fmla="*/ 5 w 22"/>
                    <a:gd name="T9" fmla="*/ 14 h 24"/>
                    <a:gd name="T10" fmla="*/ 10 w 22"/>
                    <a:gd name="T11" fmla="*/ 13 h 24"/>
                    <a:gd name="T12" fmla="*/ 10 w 22"/>
                    <a:gd name="T13" fmla="*/ 12 h 24"/>
                    <a:gd name="T14" fmla="*/ 13 w 22"/>
                    <a:gd name="T15" fmla="*/ 12 h 24"/>
                    <a:gd name="T16" fmla="*/ 13 w 22"/>
                    <a:gd name="T17" fmla="*/ 10 h 24"/>
                    <a:gd name="T18" fmla="*/ 14 w 22"/>
                    <a:gd name="T19" fmla="*/ 10 h 24"/>
                    <a:gd name="T20" fmla="*/ 14 w 22"/>
                    <a:gd name="T21" fmla="*/ 0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24"/>
                    <a:gd name="T35" fmla="*/ 22 w 22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24">
                      <a:moveTo>
                        <a:pt x="21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3" y="23"/>
                      </a:lnTo>
                      <a:lnTo>
                        <a:pt x="7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42" name="Freeform 74"/>
                <p:cNvSpPr>
                  <a:spLocks/>
                </p:cNvSpPr>
                <p:nvPr/>
              </p:nvSpPr>
              <p:spPr bwMode="auto">
                <a:xfrm>
                  <a:off x="4055" y="2451"/>
                  <a:ext cx="18" cy="19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5 h 24"/>
                    <a:gd name="T4" fmla="*/ 0 w 22"/>
                    <a:gd name="T5" fmla="*/ 14 h 24"/>
                    <a:gd name="T6" fmla="*/ 2 w 22"/>
                    <a:gd name="T7" fmla="*/ 13 h 24"/>
                    <a:gd name="T8" fmla="*/ 2 w 22"/>
                    <a:gd name="T9" fmla="*/ 14 h 24"/>
                    <a:gd name="T10" fmla="*/ 4 w 22"/>
                    <a:gd name="T11" fmla="*/ 13 h 24"/>
                    <a:gd name="T12" fmla="*/ 4 w 22"/>
                    <a:gd name="T13" fmla="*/ 14 h 24"/>
                    <a:gd name="T14" fmla="*/ 9 w 22"/>
                    <a:gd name="T15" fmla="*/ 13 h 24"/>
                    <a:gd name="T16" fmla="*/ 9 w 22"/>
                    <a:gd name="T17" fmla="*/ 12 h 24"/>
                    <a:gd name="T18" fmla="*/ 12 w 22"/>
                    <a:gd name="T19" fmla="*/ 12 h 24"/>
                    <a:gd name="T20" fmla="*/ 12 w 22"/>
                    <a:gd name="T21" fmla="*/ 11 h 24"/>
                    <a:gd name="T22" fmla="*/ 14 w 22"/>
                    <a:gd name="T23" fmla="*/ 10 h 24"/>
                    <a:gd name="T24" fmla="*/ 14 w 22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"/>
                    <a:gd name="T40" fmla="*/ 0 h 24"/>
                    <a:gd name="T41" fmla="*/ 22 w 22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" h="24">
                      <a:moveTo>
                        <a:pt x="21" y="0"/>
                      </a:moveTo>
                      <a:lnTo>
                        <a:pt x="0" y="8"/>
                      </a:lnTo>
                      <a:lnTo>
                        <a:pt x="0" y="23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8" y="19"/>
                      </a:lnTo>
                      <a:lnTo>
                        <a:pt x="18" y="18"/>
                      </a:lnTo>
                      <a:lnTo>
                        <a:pt x="21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43" name="Freeform 75"/>
                <p:cNvSpPr>
                  <a:spLocks/>
                </p:cNvSpPr>
                <p:nvPr/>
              </p:nvSpPr>
              <p:spPr bwMode="auto">
                <a:xfrm>
                  <a:off x="4094" y="2439"/>
                  <a:ext cx="17" cy="19"/>
                </a:xfrm>
                <a:custGeom>
                  <a:avLst/>
                  <a:gdLst>
                    <a:gd name="T0" fmla="*/ 12 w 22"/>
                    <a:gd name="T1" fmla="*/ 0 h 24"/>
                    <a:gd name="T2" fmla="*/ 0 w 22"/>
                    <a:gd name="T3" fmla="*/ 4 h 24"/>
                    <a:gd name="T4" fmla="*/ 0 w 22"/>
                    <a:gd name="T5" fmla="*/ 14 h 24"/>
                    <a:gd name="T6" fmla="*/ 2 w 22"/>
                    <a:gd name="T7" fmla="*/ 13 h 24"/>
                    <a:gd name="T8" fmla="*/ 2 w 22"/>
                    <a:gd name="T9" fmla="*/ 14 h 24"/>
                    <a:gd name="T10" fmla="*/ 5 w 22"/>
                    <a:gd name="T11" fmla="*/ 13 h 24"/>
                    <a:gd name="T12" fmla="*/ 5 w 22"/>
                    <a:gd name="T13" fmla="*/ 14 h 24"/>
                    <a:gd name="T14" fmla="*/ 9 w 22"/>
                    <a:gd name="T15" fmla="*/ 13 h 24"/>
                    <a:gd name="T16" fmla="*/ 9 w 22"/>
                    <a:gd name="T17" fmla="*/ 12 h 24"/>
                    <a:gd name="T18" fmla="*/ 10 w 22"/>
                    <a:gd name="T19" fmla="*/ 10 h 24"/>
                    <a:gd name="T20" fmla="*/ 12 w 22"/>
                    <a:gd name="T21" fmla="*/ 10 h 24"/>
                    <a:gd name="T22" fmla="*/ 12 w 22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24"/>
                    <a:gd name="T38" fmla="*/ 22 w 2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24">
                      <a:moveTo>
                        <a:pt x="21" y="0"/>
                      </a:move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7" y="17"/>
                      </a:lnTo>
                      <a:lnTo>
                        <a:pt x="21" y="15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44" name="Freeform 76"/>
                <p:cNvSpPr>
                  <a:spLocks/>
                </p:cNvSpPr>
                <p:nvPr/>
              </p:nvSpPr>
              <p:spPr bwMode="auto">
                <a:xfrm>
                  <a:off x="4134" y="2425"/>
                  <a:ext cx="17" cy="21"/>
                </a:xfrm>
                <a:custGeom>
                  <a:avLst/>
                  <a:gdLst>
                    <a:gd name="T0" fmla="*/ 12 w 22"/>
                    <a:gd name="T1" fmla="*/ 0 h 26"/>
                    <a:gd name="T2" fmla="*/ 0 w 22"/>
                    <a:gd name="T3" fmla="*/ 5 h 26"/>
                    <a:gd name="T4" fmla="*/ 0 w 22"/>
                    <a:gd name="T5" fmla="*/ 15 h 26"/>
                    <a:gd name="T6" fmla="*/ 2 w 22"/>
                    <a:gd name="T7" fmla="*/ 15 h 26"/>
                    <a:gd name="T8" fmla="*/ 4 w 22"/>
                    <a:gd name="T9" fmla="*/ 15 h 26"/>
                    <a:gd name="T10" fmla="*/ 4 w 22"/>
                    <a:gd name="T11" fmla="*/ 16 h 26"/>
                    <a:gd name="T12" fmla="*/ 8 w 22"/>
                    <a:gd name="T13" fmla="*/ 14 h 26"/>
                    <a:gd name="T14" fmla="*/ 10 w 22"/>
                    <a:gd name="T15" fmla="*/ 12 h 26"/>
                    <a:gd name="T16" fmla="*/ 10 w 22"/>
                    <a:gd name="T17" fmla="*/ 11 h 26"/>
                    <a:gd name="T18" fmla="*/ 12 w 22"/>
                    <a:gd name="T19" fmla="*/ 11 h 26"/>
                    <a:gd name="T20" fmla="*/ 12 w 22"/>
                    <a:gd name="T21" fmla="*/ 0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26"/>
                    <a:gd name="T35" fmla="*/ 22 w 22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26">
                      <a:moveTo>
                        <a:pt x="21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13" y="21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45" name="Freeform 77"/>
                <p:cNvSpPr>
                  <a:spLocks/>
                </p:cNvSpPr>
                <p:nvPr/>
              </p:nvSpPr>
              <p:spPr bwMode="auto">
                <a:xfrm>
                  <a:off x="4172" y="2412"/>
                  <a:ext cx="18" cy="20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6 h 24"/>
                    <a:gd name="T4" fmla="*/ 0 w 22"/>
                    <a:gd name="T5" fmla="*/ 16 h 24"/>
                    <a:gd name="T6" fmla="*/ 2 w 22"/>
                    <a:gd name="T7" fmla="*/ 15 h 24"/>
                    <a:gd name="T8" fmla="*/ 2 w 22"/>
                    <a:gd name="T9" fmla="*/ 16 h 24"/>
                    <a:gd name="T10" fmla="*/ 5 w 22"/>
                    <a:gd name="T11" fmla="*/ 16 h 24"/>
                    <a:gd name="T12" fmla="*/ 10 w 22"/>
                    <a:gd name="T13" fmla="*/ 15 h 24"/>
                    <a:gd name="T14" fmla="*/ 10 w 22"/>
                    <a:gd name="T15" fmla="*/ 14 h 24"/>
                    <a:gd name="T16" fmla="*/ 11 w 22"/>
                    <a:gd name="T17" fmla="*/ 14 h 24"/>
                    <a:gd name="T18" fmla="*/ 11 w 22"/>
                    <a:gd name="T19" fmla="*/ 13 h 24"/>
                    <a:gd name="T20" fmla="*/ 14 w 22"/>
                    <a:gd name="T21" fmla="*/ 13 h 24"/>
                    <a:gd name="T22" fmla="*/ 14 w 22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24"/>
                    <a:gd name="T38" fmla="*/ 22 w 2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24">
                      <a:moveTo>
                        <a:pt x="21" y="0"/>
                      </a:moveTo>
                      <a:lnTo>
                        <a:pt x="0" y="8"/>
                      </a:lnTo>
                      <a:lnTo>
                        <a:pt x="0" y="23"/>
                      </a:lnTo>
                      <a:lnTo>
                        <a:pt x="4" y="22"/>
                      </a:lnTo>
                      <a:lnTo>
                        <a:pt x="4" y="23"/>
                      </a:lnTo>
                      <a:lnTo>
                        <a:pt x="7" y="23"/>
                      </a:lnTo>
                      <a:lnTo>
                        <a:pt x="15" y="22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7" y="18"/>
                      </a:lnTo>
                      <a:lnTo>
                        <a:pt x="21" y="18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46" name="Freeform 78"/>
                <p:cNvSpPr>
                  <a:spLocks/>
                </p:cNvSpPr>
                <p:nvPr/>
              </p:nvSpPr>
              <p:spPr bwMode="auto">
                <a:xfrm>
                  <a:off x="4212" y="2400"/>
                  <a:ext cx="18" cy="20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6 h 24"/>
                    <a:gd name="T4" fmla="*/ 0 w 22"/>
                    <a:gd name="T5" fmla="*/ 16 h 24"/>
                    <a:gd name="T6" fmla="*/ 1 w 22"/>
                    <a:gd name="T7" fmla="*/ 15 h 24"/>
                    <a:gd name="T8" fmla="*/ 1 w 22"/>
                    <a:gd name="T9" fmla="*/ 16 h 24"/>
                    <a:gd name="T10" fmla="*/ 3 w 22"/>
                    <a:gd name="T11" fmla="*/ 15 h 24"/>
                    <a:gd name="T12" fmla="*/ 3 w 22"/>
                    <a:gd name="T13" fmla="*/ 16 h 24"/>
                    <a:gd name="T14" fmla="*/ 9 w 22"/>
                    <a:gd name="T15" fmla="*/ 15 h 24"/>
                    <a:gd name="T16" fmla="*/ 9 w 22"/>
                    <a:gd name="T17" fmla="*/ 13 h 24"/>
                    <a:gd name="T18" fmla="*/ 11 w 22"/>
                    <a:gd name="T19" fmla="*/ 13 h 24"/>
                    <a:gd name="T20" fmla="*/ 11 w 22"/>
                    <a:gd name="T21" fmla="*/ 12 h 24"/>
                    <a:gd name="T22" fmla="*/ 14 w 22"/>
                    <a:gd name="T23" fmla="*/ 11 h 24"/>
                    <a:gd name="T24" fmla="*/ 14 w 22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"/>
                    <a:gd name="T40" fmla="*/ 0 h 24"/>
                    <a:gd name="T41" fmla="*/ 22 w 22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" h="24">
                      <a:moveTo>
                        <a:pt x="21" y="0"/>
                      </a:moveTo>
                      <a:lnTo>
                        <a:pt x="0" y="8"/>
                      </a:lnTo>
                      <a:lnTo>
                        <a:pt x="0" y="23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5" y="21"/>
                      </a:lnTo>
                      <a:lnTo>
                        <a:pt x="5" y="23"/>
                      </a:lnTo>
                      <a:lnTo>
                        <a:pt x="13" y="21"/>
                      </a:lnTo>
                      <a:lnTo>
                        <a:pt x="13" y="19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21" y="15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47" name="Freeform 79"/>
                <p:cNvSpPr>
                  <a:spLocks/>
                </p:cNvSpPr>
                <p:nvPr/>
              </p:nvSpPr>
              <p:spPr bwMode="auto">
                <a:xfrm>
                  <a:off x="4250" y="2388"/>
                  <a:ext cx="17" cy="20"/>
                </a:xfrm>
                <a:custGeom>
                  <a:avLst/>
                  <a:gdLst>
                    <a:gd name="T0" fmla="*/ 12 w 22"/>
                    <a:gd name="T1" fmla="*/ 0 h 24"/>
                    <a:gd name="T2" fmla="*/ 0 w 22"/>
                    <a:gd name="T3" fmla="*/ 4 h 24"/>
                    <a:gd name="T4" fmla="*/ 0 w 22"/>
                    <a:gd name="T5" fmla="*/ 16 h 24"/>
                    <a:gd name="T6" fmla="*/ 2 w 22"/>
                    <a:gd name="T7" fmla="*/ 15 h 24"/>
                    <a:gd name="T8" fmla="*/ 2 w 22"/>
                    <a:gd name="T9" fmla="*/ 16 h 24"/>
                    <a:gd name="T10" fmla="*/ 5 w 22"/>
                    <a:gd name="T11" fmla="*/ 15 h 24"/>
                    <a:gd name="T12" fmla="*/ 5 w 22"/>
                    <a:gd name="T13" fmla="*/ 16 h 24"/>
                    <a:gd name="T14" fmla="*/ 9 w 22"/>
                    <a:gd name="T15" fmla="*/ 15 h 24"/>
                    <a:gd name="T16" fmla="*/ 9 w 22"/>
                    <a:gd name="T17" fmla="*/ 13 h 24"/>
                    <a:gd name="T18" fmla="*/ 11 w 22"/>
                    <a:gd name="T19" fmla="*/ 12 h 24"/>
                    <a:gd name="T20" fmla="*/ 12 w 22"/>
                    <a:gd name="T21" fmla="*/ 11 h 24"/>
                    <a:gd name="T22" fmla="*/ 12 w 22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24"/>
                    <a:gd name="T38" fmla="*/ 22 w 2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24">
                      <a:moveTo>
                        <a:pt x="21" y="0"/>
                      </a:move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8" y="17"/>
                      </a:lnTo>
                      <a:lnTo>
                        <a:pt x="21" y="15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48" name="Freeform 80"/>
                <p:cNvSpPr>
                  <a:spLocks/>
                </p:cNvSpPr>
                <p:nvPr/>
              </p:nvSpPr>
              <p:spPr bwMode="auto">
                <a:xfrm>
                  <a:off x="4288" y="2375"/>
                  <a:ext cx="18" cy="21"/>
                </a:xfrm>
                <a:custGeom>
                  <a:avLst/>
                  <a:gdLst>
                    <a:gd name="T0" fmla="*/ 14 w 22"/>
                    <a:gd name="T1" fmla="*/ 0 h 26"/>
                    <a:gd name="T2" fmla="*/ 0 w 22"/>
                    <a:gd name="T3" fmla="*/ 5 h 26"/>
                    <a:gd name="T4" fmla="*/ 0 w 22"/>
                    <a:gd name="T5" fmla="*/ 15 h 26"/>
                    <a:gd name="T6" fmla="*/ 2 w 22"/>
                    <a:gd name="T7" fmla="*/ 15 h 26"/>
                    <a:gd name="T8" fmla="*/ 6 w 22"/>
                    <a:gd name="T9" fmla="*/ 15 h 26"/>
                    <a:gd name="T10" fmla="*/ 6 w 22"/>
                    <a:gd name="T11" fmla="*/ 16 h 26"/>
                    <a:gd name="T12" fmla="*/ 11 w 22"/>
                    <a:gd name="T13" fmla="*/ 14 h 26"/>
                    <a:gd name="T14" fmla="*/ 13 w 22"/>
                    <a:gd name="T15" fmla="*/ 12 h 26"/>
                    <a:gd name="T16" fmla="*/ 13 w 22"/>
                    <a:gd name="T17" fmla="*/ 11 h 26"/>
                    <a:gd name="T18" fmla="*/ 14 w 22"/>
                    <a:gd name="T19" fmla="*/ 11 h 26"/>
                    <a:gd name="T20" fmla="*/ 14 w 22"/>
                    <a:gd name="T21" fmla="*/ 0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26"/>
                    <a:gd name="T35" fmla="*/ 22 w 22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26">
                      <a:moveTo>
                        <a:pt x="21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4" y="23"/>
                      </a:lnTo>
                      <a:lnTo>
                        <a:pt x="8" y="23"/>
                      </a:lnTo>
                      <a:lnTo>
                        <a:pt x="8" y="25"/>
                      </a:lnTo>
                      <a:lnTo>
                        <a:pt x="16" y="21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49" name="Freeform 81"/>
                <p:cNvSpPr>
                  <a:spLocks/>
                </p:cNvSpPr>
                <p:nvPr/>
              </p:nvSpPr>
              <p:spPr bwMode="auto">
                <a:xfrm>
                  <a:off x="4016" y="2496"/>
                  <a:ext cx="14" cy="19"/>
                </a:xfrm>
                <a:custGeom>
                  <a:avLst/>
                  <a:gdLst>
                    <a:gd name="T0" fmla="*/ 10 w 18"/>
                    <a:gd name="T1" fmla="*/ 10 h 24"/>
                    <a:gd name="T2" fmla="*/ 10 w 18"/>
                    <a:gd name="T3" fmla="*/ 0 h 24"/>
                    <a:gd name="T4" fmla="*/ 0 w 18"/>
                    <a:gd name="T5" fmla="*/ 4 h 24"/>
                    <a:gd name="T6" fmla="*/ 0 w 18"/>
                    <a:gd name="T7" fmla="*/ 14 h 24"/>
                    <a:gd name="T8" fmla="*/ 10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50" name="Freeform 82"/>
                <p:cNvSpPr>
                  <a:spLocks/>
                </p:cNvSpPr>
                <p:nvPr/>
              </p:nvSpPr>
              <p:spPr bwMode="auto">
                <a:xfrm>
                  <a:off x="4031" y="2491"/>
                  <a:ext cx="15" cy="19"/>
                </a:xfrm>
                <a:custGeom>
                  <a:avLst/>
                  <a:gdLst>
                    <a:gd name="T0" fmla="*/ 12 w 18"/>
                    <a:gd name="T1" fmla="*/ 10 h 24"/>
                    <a:gd name="T2" fmla="*/ 12 w 18"/>
                    <a:gd name="T3" fmla="*/ 0 h 24"/>
                    <a:gd name="T4" fmla="*/ 0 w 18"/>
                    <a:gd name="T5" fmla="*/ 4 h 24"/>
                    <a:gd name="T6" fmla="*/ 0 w 18"/>
                    <a:gd name="T7" fmla="*/ 14 h 24"/>
                    <a:gd name="T8" fmla="*/ 12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51" name="Freeform 83"/>
                <p:cNvSpPr>
                  <a:spLocks/>
                </p:cNvSpPr>
                <p:nvPr/>
              </p:nvSpPr>
              <p:spPr bwMode="auto">
                <a:xfrm>
                  <a:off x="4020" y="2503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7 w 17"/>
                    <a:gd name="T3" fmla="*/ 9 h 17"/>
                    <a:gd name="T4" fmla="*/ 7 w 17"/>
                    <a:gd name="T5" fmla="*/ 5 h 17"/>
                    <a:gd name="T6" fmla="*/ 11 w 17"/>
                    <a:gd name="T7" fmla="*/ 5 h 17"/>
                    <a:gd name="T8" fmla="*/ 7 w 17"/>
                    <a:gd name="T9" fmla="*/ 0 h 17"/>
                    <a:gd name="T10" fmla="*/ 3 w 17"/>
                    <a:gd name="T11" fmla="*/ 0 h 17"/>
                    <a:gd name="T12" fmla="*/ 3 w 17"/>
                    <a:gd name="T13" fmla="*/ 5 h 17"/>
                    <a:gd name="T14" fmla="*/ 0 w 17"/>
                    <a:gd name="T15" fmla="*/ 5 h 17"/>
                    <a:gd name="T16" fmla="*/ 0 w 17"/>
                    <a:gd name="T17" fmla="*/ 9 h 17"/>
                    <a:gd name="T18" fmla="*/ 3 w 17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8"/>
                      </a:lnTo>
                      <a:lnTo>
                        <a:pt x="16" y="8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52" name="Freeform 84"/>
                <p:cNvSpPr>
                  <a:spLocks/>
                </p:cNvSpPr>
                <p:nvPr/>
              </p:nvSpPr>
              <p:spPr bwMode="auto">
                <a:xfrm>
                  <a:off x="4035" y="2499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7 w 17"/>
                    <a:gd name="T3" fmla="*/ 9 h 17"/>
                    <a:gd name="T4" fmla="*/ 7 w 17"/>
                    <a:gd name="T5" fmla="*/ 6 h 17"/>
                    <a:gd name="T6" fmla="*/ 11 w 17"/>
                    <a:gd name="T7" fmla="*/ 6 h 17"/>
                    <a:gd name="T8" fmla="*/ 11 w 17"/>
                    <a:gd name="T9" fmla="*/ 0 h 17"/>
                    <a:gd name="T10" fmla="*/ 7 w 17"/>
                    <a:gd name="T11" fmla="*/ 0 h 17"/>
                    <a:gd name="T12" fmla="*/ 3 w 17"/>
                    <a:gd name="T13" fmla="*/ 0 h 17"/>
                    <a:gd name="T14" fmla="*/ 0 w 17"/>
                    <a:gd name="T15" fmla="*/ 6 h 17"/>
                    <a:gd name="T16" fmla="*/ 0 w 17"/>
                    <a:gd name="T17" fmla="*/ 9 h 17"/>
                    <a:gd name="T18" fmla="*/ 3 w 17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53" name="Freeform 85"/>
                <p:cNvSpPr>
                  <a:spLocks/>
                </p:cNvSpPr>
                <p:nvPr/>
              </p:nvSpPr>
              <p:spPr bwMode="auto">
                <a:xfrm>
                  <a:off x="4054" y="2484"/>
                  <a:ext cx="15" cy="18"/>
                </a:xfrm>
                <a:custGeom>
                  <a:avLst/>
                  <a:gdLst>
                    <a:gd name="T0" fmla="*/ 11 w 19"/>
                    <a:gd name="T1" fmla="*/ 10 h 23"/>
                    <a:gd name="T2" fmla="*/ 11 w 19"/>
                    <a:gd name="T3" fmla="*/ 0 h 23"/>
                    <a:gd name="T4" fmla="*/ 0 w 19"/>
                    <a:gd name="T5" fmla="*/ 3 h 23"/>
                    <a:gd name="T6" fmla="*/ 0 w 19"/>
                    <a:gd name="T7" fmla="*/ 13 h 23"/>
                    <a:gd name="T8" fmla="*/ 11 w 19"/>
                    <a:gd name="T9" fmla="*/ 1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3"/>
                    <a:gd name="T17" fmla="*/ 19 w 19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3">
                      <a:moveTo>
                        <a:pt x="18" y="17"/>
                      </a:moveTo>
                      <a:lnTo>
                        <a:pt x="18" y="0"/>
                      </a:lnTo>
                      <a:lnTo>
                        <a:pt x="0" y="5"/>
                      </a:lnTo>
                      <a:lnTo>
                        <a:pt x="0" y="22"/>
                      </a:lnTo>
                      <a:lnTo>
                        <a:pt x="18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54" name="Freeform 86"/>
                <p:cNvSpPr>
                  <a:spLocks/>
                </p:cNvSpPr>
                <p:nvPr/>
              </p:nvSpPr>
              <p:spPr bwMode="auto">
                <a:xfrm>
                  <a:off x="4070" y="2479"/>
                  <a:ext cx="14" cy="17"/>
                </a:xfrm>
                <a:custGeom>
                  <a:avLst/>
                  <a:gdLst>
                    <a:gd name="T0" fmla="*/ 10 w 18"/>
                    <a:gd name="T1" fmla="*/ 9 h 22"/>
                    <a:gd name="T2" fmla="*/ 10 w 18"/>
                    <a:gd name="T3" fmla="*/ 0 h 22"/>
                    <a:gd name="T4" fmla="*/ 0 w 18"/>
                    <a:gd name="T5" fmla="*/ 4 h 22"/>
                    <a:gd name="T6" fmla="*/ 0 w 18"/>
                    <a:gd name="T7" fmla="*/ 12 h 22"/>
                    <a:gd name="T8" fmla="*/ 10 w 18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2"/>
                    <a:gd name="T17" fmla="*/ 18 w 1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2">
                      <a:moveTo>
                        <a:pt x="17" y="15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7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55" name="Freeform 87"/>
                <p:cNvSpPr>
                  <a:spLocks/>
                </p:cNvSpPr>
                <p:nvPr/>
              </p:nvSpPr>
              <p:spPr bwMode="auto">
                <a:xfrm>
                  <a:off x="4060" y="2491"/>
                  <a:ext cx="14" cy="13"/>
                </a:xfrm>
                <a:custGeom>
                  <a:avLst/>
                  <a:gdLst>
                    <a:gd name="T0" fmla="*/ 6 w 17"/>
                    <a:gd name="T1" fmla="*/ 9 h 17"/>
                    <a:gd name="T2" fmla="*/ 11 w 17"/>
                    <a:gd name="T3" fmla="*/ 5 h 17"/>
                    <a:gd name="T4" fmla="*/ 11 w 17"/>
                    <a:gd name="T5" fmla="*/ 0 h 17"/>
                    <a:gd name="T6" fmla="*/ 6 w 17"/>
                    <a:gd name="T7" fmla="*/ 0 h 17"/>
                    <a:gd name="T8" fmla="*/ 0 w 17"/>
                    <a:gd name="T9" fmla="*/ 0 h 17"/>
                    <a:gd name="T10" fmla="*/ 0 w 17"/>
                    <a:gd name="T11" fmla="*/ 5 h 17"/>
                    <a:gd name="T12" fmla="*/ 0 w 17"/>
                    <a:gd name="T13" fmla="*/ 9 h 17"/>
                    <a:gd name="T14" fmla="*/ 6 w 17"/>
                    <a:gd name="T15" fmla="*/ 9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8" y="16"/>
                      </a:move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56" name="Freeform 88"/>
                <p:cNvSpPr>
                  <a:spLocks/>
                </p:cNvSpPr>
                <p:nvPr/>
              </p:nvSpPr>
              <p:spPr bwMode="auto">
                <a:xfrm>
                  <a:off x="4075" y="2484"/>
                  <a:ext cx="14" cy="14"/>
                </a:xfrm>
                <a:custGeom>
                  <a:avLst/>
                  <a:gdLst>
                    <a:gd name="T0" fmla="*/ 6 w 17"/>
                    <a:gd name="T1" fmla="*/ 11 h 17"/>
                    <a:gd name="T2" fmla="*/ 6 w 17"/>
                    <a:gd name="T3" fmla="*/ 7 h 17"/>
                    <a:gd name="T4" fmla="*/ 11 w 17"/>
                    <a:gd name="T5" fmla="*/ 7 h 17"/>
                    <a:gd name="T6" fmla="*/ 11 w 17"/>
                    <a:gd name="T7" fmla="*/ 3 h 17"/>
                    <a:gd name="T8" fmla="*/ 6 w 17"/>
                    <a:gd name="T9" fmla="*/ 0 h 17"/>
                    <a:gd name="T10" fmla="*/ 6 w 17"/>
                    <a:gd name="T11" fmla="*/ 3 h 17"/>
                    <a:gd name="T12" fmla="*/ 0 w 17"/>
                    <a:gd name="T13" fmla="*/ 3 h 17"/>
                    <a:gd name="T14" fmla="*/ 0 w 17"/>
                    <a:gd name="T15" fmla="*/ 7 h 17"/>
                    <a:gd name="T16" fmla="*/ 0 w 17"/>
                    <a:gd name="T17" fmla="*/ 11 h 17"/>
                    <a:gd name="T18" fmla="*/ 6 w 17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8" y="0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57" name="Freeform 89"/>
                <p:cNvSpPr>
                  <a:spLocks/>
                </p:cNvSpPr>
                <p:nvPr/>
              </p:nvSpPr>
              <p:spPr bwMode="auto">
                <a:xfrm>
                  <a:off x="4092" y="2471"/>
                  <a:ext cx="16" cy="17"/>
                </a:xfrm>
                <a:custGeom>
                  <a:avLst/>
                  <a:gdLst>
                    <a:gd name="T0" fmla="*/ 12 w 20"/>
                    <a:gd name="T1" fmla="*/ 10 h 22"/>
                    <a:gd name="T2" fmla="*/ 12 w 20"/>
                    <a:gd name="T3" fmla="*/ 0 h 22"/>
                    <a:gd name="T4" fmla="*/ 0 w 20"/>
                    <a:gd name="T5" fmla="*/ 4 h 22"/>
                    <a:gd name="T6" fmla="*/ 0 w 20"/>
                    <a:gd name="T7" fmla="*/ 12 h 22"/>
                    <a:gd name="T8" fmla="*/ 12 w 20"/>
                    <a:gd name="T9" fmla="*/ 1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2"/>
                    <a:gd name="T17" fmla="*/ 20 w 20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2">
                      <a:moveTo>
                        <a:pt x="19" y="17"/>
                      </a:moveTo>
                      <a:lnTo>
                        <a:pt x="19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9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58" name="Freeform 90"/>
                <p:cNvSpPr>
                  <a:spLocks/>
                </p:cNvSpPr>
                <p:nvPr/>
              </p:nvSpPr>
              <p:spPr bwMode="auto">
                <a:xfrm>
                  <a:off x="4109" y="2466"/>
                  <a:ext cx="15" cy="18"/>
                </a:xfrm>
                <a:custGeom>
                  <a:avLst/>
                  <a:gdLst>
                    <a:gd name="T0" fmla="*/ 11 w 19"/>
                    <a:gd name="T1" fmla="*/ 10 h 23"/>
                    <a:gd name="T2" fmla="*/ 11 w 19"/>
                    <a:gd name="T3" fmla="*/ 0 h 23"/>
                    <a:gd name="T4" fmla="*/ 0 w 19"/>
                    <a:gd name="T5" fmla="*/ 4 h 23"/>
                    <a:gd name="T6" fmla="*/ 0 w 19"/>
                    <a:gd name="T7" fmla="*/ 13 h 23"/>
                    <a:gd name="T8" fmla="*/ 11 w 19"/>
                    <a:gd name="T9" fmla="*/ 1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3"/>
                    <a:gd name="T17" fmla="*/ 19 w 19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3">
                      <a:moveTo>
                        <a:pt x="18" y="16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22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59" name="Freeform 91"/>
                <p:cNvSpPr>
                  <a:spLocks/>
                </p:cNvSpPr>
                <p:nvPr/>
              </p:nvSpPr>
              <p:spPr bwMode="auto">
                <a:xfrm>
                  <a:off x="4098" y="2477"/>
                  <a:ext cx="14" cy="14"/>
                </a:xfrm>
                <a:custGeom>
                  <a:avLst/>
                  <a:gdLst>
                    <a:gd name="T0" fmla="*/ 6 w 17"/>
                    <a:gd name="T1" fmla="*/ 11 h 17"/>
                    <a:gd name="T2" fmla="*/ 11 w 17"/>
                    <a:gd name="T3" fmla="*/ 11 h 17"/>
                    <a:gd name="T4" fmla="*/ 11 w 17"/>
                    <a:gd name="T5" fmla="*/ 7 h 17"/>
                    <a:gd name="T6" fmla="*/ 11 w 17"/>
                    <a:gd name="T7" fmla="*/ 3 h 17"/>
                    <a:gd name="T8" fmla="*/ 11 w 17"/>
                    <a:gd name="T9" fmla="*/ 0 h 17"/>
                    <a:gd name="T10" fmla="*/ 6 w 17"/>
                    <a:gd name="T11" fmla="*/ 0 h 17"/>
                    <a:gd name="T12" fmla="*/ 6 w 17"/>
                    <a:gd name="T13" fmla="*/ 3 h 17"/>
                    <a:gd name="T14" fmla="*/ 0 w 17"/>
                    <a:gd name="T15" fmla="*/ 3 h 17"/>
                    <a:gd name="T16" fmla="*/ 0 w 17"/>
                    <a:gd name="T17" fmla="*/ 7 h 17"/>
                    <a:gd name="T18" fmla="*/ 0 w 17"/>
                    <a:gd name="T19" fmla="*/ 11 h 17"/>
                    <a:gd name="T20" fmla="*/ 6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8" y="16"/>
                      </a:moveTo>
                      <a:lnTo>
                        <a:pt x="16" y="16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60" name="Freeform 92"/>
                <p:cNvSpPr>
                  <a:spLocks/>
                </p:cNvSpPr>
                <p:nvPr/>
              </p:nvSpPr>
              <p:spPr bwMode="auto">
                <a:xfrm>
                  <a:off x="4114" y="2472"/>
                  <a:ext cx="13" cy="14"/>
                </a:xfrm>
                <a:custGeom>
                  <a:avLst/>
                  <a:gdLst>
                    <a:gd name="T0" fmla="*/ 5 w 17"/>
                    <a:gd name="T1" fmla="*/ 11 h 17"/>
                    <a:gd name="T2" fmla="*/ 5 w 17"/>
                    <a:gd name="T3" fmla="*/ 7 h 17"/>
                    <a:gd name="T4" fmla="*/ 9 w 17"/>
                    <a:gd name="T5" fmla="*/ 7 h 17"/>
                    <a:gd name="T6" fmla="*/ 9 w 17"/>
                    <a:gd name="T7" fmla="*/ 3 h 17"/>
                    <a:gd name="T8" fmla="*/ 9 w 17"/>
                    <a:gd name="T9" fmla="*/ 0 h 17"/>
                    <a:gd name="T10" fmla="*/ 5 w 17"/>
                    <a:gd name="T11" fmla="*/ 0 h 17"/>
                    <a:gd name="T12" fmla="*/ 5 w 17"/>
                    <a:gd name="T13" fmla="*/ 3 h 17"/>
                    <a:gd name="T14" fmla="*/ 0 w 17"/>
                    <a:gd name="T15" fmla="*/ 3 h 17"/>
                    <a:gd name="T16" fmla="*/ 0 w 17"/>
                    <a:gd name="T17" fmla="*/ 7 h 17"/>
                    <a:gd name="T18" fmla="*/ 0 w 17"/>
                    <a:gd name="T19" fmla="*/ 11 h 17"/>
                    <a:gd name="T20" fmla="*/ 5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61" name="Freeform 93"/>
                <p:cNvSpPr>
                  <a:spLocks/>
                </p:cNvSpPr>
                <p:nvPr/>
              </p:nvSpPr>
              <p:spPr bwMode="auto">
                <a:xfrm>
                  <a:off x="4132" y="2459"/>
                  <a:ext cx="14" cy="17"/>
                </a:xfrm>
                <a:custGeom>
                  <a:avLst/>
                  <a:gdLst>
                    <a:gd name="T0" fmla="*/ 10 w 18"/>
                    <a:gd name="T1" fmla="*/ 9 h 22"/>
                    <a:gd name="T2" fmla="*/ 10 w 18"/>
                    <a:gd name="T3" fmla="*/ 0 h 22"/>
                    <a:gd name="T4" fmla="*/ 0 w 18"/>
                    <a:gd name="T5" fmla="*/ 4 h 22"/>
                    <a:gd name="T6" fmla="*/ 0 w 18"/>
                    <a:gd name="T7" fmla="*/ 12 h 22"/>
                    <a:gd name="T8" fmla="*/ 10 w 18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2"/>
                    <a:gd name="T17" fmla="*/ 18 w 1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2">
                      <a:moveTo>
                        <a:pt x="17" y="15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7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62" name="Freeform 94"/>
                <p:cNvSpPr>
                  <a:spLocks/>
                </p:cNvSpPr>
                <p:nvPr/>
              </p:nvSpPr>
              <p:spPr bwMode="auto">
                <a:xfrm>
                  <a:off x="4147" y="2452"/>
                  <a:ext cx="15" cy="20"/>
                </a:xfrm>
                <a:custGeom>
                  <a:avLst/>
                  <a:gdLst>
                    <a:gd name="T0" fmla="*/ 12 w 18"/>
                    <a:gd name="T1" fmla="*/ 12 h 24"/>
                    <a:gd name="T2" fmla="*/ 12 w 18"/>
                    <a:gd name="T3" fmla="*/ 0 h 24"/>
                    <a:gd name="T4" fmla="*/ 0 w 18"/>
                    <a:gd name="T5" fmla="*/ 4 h 24"/>
                    <a:gd name="T6" fmla="*/ 0 w 18"/>
                    <a:gd name="T7" fmla="*/ 16 h 24"/>
                    <a:gd name="T8" fmla="*/ 12 w 18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63" name="Freeform 95"/>
                <p:cNvSpPr>
                  <a:spLocks/>
                </p:cNvSpPr>
                <p:nvPr/>
              </p:nvSpPr>
              <p:spPr bwMode="auto">
                <a:xfrm>
                  <a:off x="4137" y="2465"/>
                  <a:ext cx="13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6 w 17"/>
                    <a:gd name="T3" fmla="*/ 11 h 17"/>
                    <a:gd name="T4" fmla="*/ 6 w 17"/>
                    <a:gd name="T5" fmla="*/ 6 h 17"/>
                    <a:gd name="T6" fmla="*/ 9 w 17"/>
                    <a:gd name="T7" fmla="*/ 2 h 17"/>
                    <a:gd name="T8" fmla="*/ 6 w 17"/>
                    <a:gd name="T9" fmla="*/ 2 h 17"/>
                    <a:gd name="T10" fmla="*/ 6 w 17"/>
                    <a:gd name="T11" fmla="*/ 0 h 17"/>
                    <a:gd name="T12" fmla="*/ 3 w 17"/>
                    <a:gd name="T13" fmla="*/ 0 h 17"/>
                    <a:gd name="T14" fmla="*/ 3 w 17"/>
                    <a:gd name="T15" fmla="*/ 2 h 17"/>
                    <a:gd name="T16" fmla="*/ 0 w 17"/>
                    <a:gd name="T17" fmla="*/ 2 h 17"/>
                    <a:gd name="T18" fmla="*/ 0 w 17"/>
                    <a:gd name="T19" fmla="*/ 6 h 17"/>
                    <a:gd name="T20" fmla="*/ 3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9"/>
                      </a:lnTo>
                      <a:lnTo>
                        <a:pt x="16" y="3"/>
                      </a:lnTo>
                      <a:lnTo>
                        <a:pt x="10" y="3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64" name="Freeform 96"/>
                <p:cNvSpPr>
                  <a:spLocks/>
                </p:cNvSpPr>
                <p:nvPr/>
              </p:nvSpPr>
              <p:spPr bwMode="auto">
                <a:xfrm>
                  <a:off x="4152" y="2460"/>
                  <a:ext cx="14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7 w 17"/>
                    <a:gd name="T3" fmla="*/ 11 h 17"/>
                    <a:gd name="T4" fmla="*/ 7 w 17"/>
                    <a:gd name="T5" fmla="*/ 6 h 17"/>
                    <a:gd name="T6" fmla="*/ 11 w 17"/>
                    <a:gd name="T7" fmla="*/ 6 h 17"/>
                    <a:gd name="T8" fmla="*/ 7 w 17"/>
                    <a:gd name="T9" fmla="*/ 0 h 17"/>
                    <a:gd name="T10" fmla="*/ 3 w 17"/>
                    <a:gd name="T11" fmla="*/ 0 h 17"/>
                    <a:gd name="T12" fmla="*/ 3 w 17"/>
                    <a:gd name="T13" fmla="*/ 6 h 17"/>
                    <a:gd name="T14" fmla="*/ 0 w 17"/>
                    <a:gd name="T15" fmla="*/ 6 h 17"/>
                    <a:gd name="T16" fmla="*/ 0 w 17"/>
                    <a:gd name="T17" fmla="*/ 11 h 17"/>
                    <a:gd name="T18" fmla="*/ 3 w 17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8"/>
                      </a:lnTo>
                      <a:lnTo>
                        <a:pt x="16" y="8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65" name="Freeform 97"/>
                <p:cNvSpPr>
                  <a:spLocks/>
                </p:cNvSpPr>
                <p:nvPr/>
              </p:nvSpPr>
              <p:spPr bwMode="auto">
                <a:xfrm>
                  <a:off x="4170" y="2445"/>
                  <a:ext cx="15" cy="19"/>
                </a:xfrm>
                <a:custGeom>
                  <a:avLst/>
                  <a:gdLst>
                    <a:gd name="T0" fmla="*/ 12 w 18"/>
                    <a:gd name="T1" fmla="*/ 10 h 24"/>
                    <a:gd name="T2" fmla="*/ 12 w 18"/>
                    <a:gd name="T3" fmla="*/ 0 h 24"/>
                    <a:gd name="T4" fmla="*/ 0 w 18"/>
                    <a:gd name="T5" fmla="*/ 3 h 24"/>
                    <a:gd name="T6" fmla="*/ 0 w 18"/>
                    <a:gd name="T7" fmla="*/ 14 h 24"/>
                    <a:gd name="T8" fmla="*/ 12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66" name="Freeform 98"/>
                <p:cNvSpPr>
                  <a:spLocks/>
                </p:cNvSpPr>
                <p:nvPr/>
              </p:nvSpPr>
              <p:spPr bwMode="auto">
                <a:xfrm>
                  <a:off x="4186" y="2440"/>
                  <a:ext cx="14" cy="20"/>
                </a:xfrm>
                <a:custGeom>
                  <a:avLst/>
                  <a:gdLst>
                    <a:gd name="T0" fmla="*/ 10 w 18"/>
                    <a:gd name="T1" fmla="*/ 12 h 24"/>
                    <a:gd name="T2" fmla="*/ 10 w 18"/>
                    <a:gd name="T3" fmla="*/ 0 h 24"/>
                    <a:gd name="T4" fmla="*/ 0 w 18"/>
                    <a:gd name="T5" fmla="*/ 4 h 24"/>
                    <a:gd name="T6" fmla="*/ 0 w 18"/>
                    <a:gd name="T7" fmla="*/ 16 h 24"/>
                    <a:gd name="T8" fmla="*/ 10 w 18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67" name="Freeform 99"/>
                <p:cNvSpPr>
                  <a:spLocks/>
                </p:cNvSpPr>
                <p:nvPr/>
              </p:nvSpPr>
              <p:spPr bwMode="auto">
                <a:xfrm>
                  <a:off x="4177" y="2452"/>
                  <a:ext cx="13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9 w 17"/>
                    <a:gd name="T3" fmla="*/ 11 h 17"/>
                    <a:gd name="T4" fmla="*/ 9 w 17"/>
                    <a:gd name="T5" fmla="*/ 6 h 17"/>
                    <a:gd name="T6" fmla="*/ 9 w 17"/>
                    <a:gd name="T7" fmla="*/ 0 h 17"/>
                    <a:gd name="T8" fmla="*/ 3 w 17"/>
                    <a:gd name="T9" fmla="*/ 0 h 17"/>
                    <a:gd name="T10" fmla="*/ 0 w 17"/>
                    <a:gd name="T11" fmla="*/ 0 h 17"/>
                    <a:gd name="T12" fmla="*/ 0 w 17"/>
                    <a:gd name="T13" fmla="*/ 6 h 17"/>
                    <a:gd name="T14" fmla="*/ 0 w 17"/>
                    <a:gd name="T15" fmla="*/ 11 h 17"/>
                    <a:gd name="T16" fmla="*/ 3 w 17"/>
                    <a:gd name="T17" fmla="*/ 11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5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68" name="Freeform 100"/>
                <p:cNvSpPr>
                  <a:spLocks/>
                </p:cNvSpPr>
                <p:nvPr/>
              </p:nvSpPr>
              <p:spPr bwMode="auto">
                <a:xfrm>
                  <a:off x="4192" y="2448"/>
                  <a:ext cx="14" cy="14"/>
                </a:xfrm>
                <a:custGeom>
                  <a:avLst/>
                  <a:gdLst>
                    <a:gd name="T0" fmla="*/ 7 w 17"/>
                    <a:gd name="T1" fmla="*/ 11 h 17"/>
                    <a:gd name="T2" fmla="*/ 11 w 17"/>
                    <a:gd name="T3" fmla="*/ 11 h 17"/>
                    <a:gd name="T4" fmla="*/ 11 w 17"/>
                    <a:gd name="T5" fmla="*/ 3 h 17"/>
                    <a:gd name="T6" fmla="*/ 11 w 17"/>
                    <a:gd name="T7" fmla="*/ 0 h 17"/>
                    <a:gd name="T8" fmla="*/ 7 w 17"/>
                    <a:gd name="T9" fmla="*/ 0 h 17"/>
                    <a:gd name="T10" fmla="*/ 0 w 17"/>
                    <a:gd name="T11" fmla="*/ 0 h 17"/>
                    <a:gd name="T12" fmla="*/ 0 w 17"/>
                    <a:gd name="T13" fmla="*/ 3 h 17"/>
                    <a:gd name="T14" fmla="*/ 0 w 17"/>
                    <a:gd name="T15" fmla="*/ 11 h 17"/>
                    <a:gd name="T16" fmla="*/ 7 w 17"/>
                    <a:gd name="T17" fmla="*/ 11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10" y="16"/>
                      </a:moveTo>
                      <a:lnTo>
                        <a:pt x="16" y="16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69" name="Freeform 101"/>
                <p:cNvSpPr>
                  <a:spLocks/>
                </p:cNvSpPr>
                <p:nvPr/>
              </p:nvSpPr>
              <p:spPr bwMode="auto">
                <a:xfrm>
                  <a:off x="4210" y="2432"/>
                  <a:ext cx="15" cy="20"/>
                </a:xfrm>
                <a:custGeom>
                  <a:avLst/>
                  <a:gdLst>
                    <a:gd name="T0" fmla="*/ 12 w 18"/>
                    <a:gd name="T1" fmla="*/ 13 h 24"/>
                    <a:gd name="T2" fmla="*/ 12 w 18"/>
                    <a:gd name="T3" fmla="*/ 0 h 24"/>
                    <a:gd name="T4" fmla="*/ 0 w 18"/>
                    <a:gd name="T5" fmla="*/ 4 h 24"/>
                    <a:gd name="T6" fmla="*/ 0 w 18"/>
                    <a:gd name="T7" fmla="*/ 16 h 24"/>
                    <a:gd name="T8" fmla="*/ 12 w 18"/>
                    <a:gd name="T9" fmla="*/ 13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8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70" name="Freeform 102"/>
                <p:cNvSpPr>
                  <a:spLocks/>
                </p:cNvSpPr>
                <p:nvPr/>
              </p:nvSpPr>
              <p:spPr bwMode="auto">
                <a:xfrm>
                  <a:off x="4226" y="2428"/>
                  <a:ext cx="14" cy="20"/>
                </a:xfrm>
                <a:custGeom>
                  <a:avLst/>
                  <a:gdLst>
                    <a:gd name="T0" fmla="*/ 10 w 18"/>
                    <a:gd name="T1" fmla="*/ 12 h 24"/>
                    <a:gd name="T2" fmla="*/ 10 w 18"/>
                    <a:gd name="T3" fmla="*/ 0 h 24"/>
                    <a:gd name="T4" fmla="*/ 0 w 18"/>
                    <a:gd name="T5" fmla="*/ 3 h 24"/>
                    <a:gd name="T6" fmla="*/ 0 w 18"/>
                    <a:gd name="T7" fmla="*/ 16 h 24"/>
                    <a:gd name="T8" fmla="*/ 10 w 18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71" name="Freeform 103"/>
                <p:cNvSpPr>
                  <a:spLocks/>
                </p:cNvSpPr>
                <p:nvPr/>
              </p:nvSpPr>
              <p:spPr bwMode="auto">
                <a:xfrm>
                  <a:off x="4214" y="2440"/>
                  <a:ext cx="14" cy="14"/>
                </a:xfrm>
                <a:custGeom>
                  <a:avLst/>
                  <a:gdLst>
                    <a:gd name="T0" fmla="*/ 6 w 17"/>
                    <a:gd name="T1" fmla="*/ 11 h 17"/>
                    <a:gd name="T2" fmla="*/ 11 w 17"/>
                    <a:gd name="T3" fmla="*/ 11 h 17"/>
                    <a:gd name="T4" fmla="*/ 11 w 17"/>
                    <a:gd name="T5" fmla="*/ 6 h 17"/>
                    <a:gd name="T6" fmla="*/ 11 w 17"/>
                    <a:gd name="T7" fmla="*/ 0 h 17"/>
                    <a:gd name="T8" fmla="*/ 6 w 17"/>
                    <a:gd name="T9" fmla="*/ 0 h 17"/>
                    <a:gd name="T10" fmla="*/ 0 w 17"/>
                    <a:gd name="T11" fmla="*/ 0 h 17"/>
                    <a:gd name="T12" fmla="*/ 0 w 17"/>
                    <a:gd name="T13" fmla="*/ 6 h 17"/>
                    <a:gd name="T14" fmla="*/ 0 w 17"/>
                    <a:gd name="T15" fmla="*/ 11 h 17"/>
                    <a:gd name="T16" fmla="*/ 6 w 17"/>
                    <a:gd name="T17" fmla="*/ 11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8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72" name="Freeform 104"/>
                <p:cNvSpPr>
                  <a:spLocks/>
                </p:cNvSpPr>
                <p:nvPr/>
              </p:nvSpPr>
              <p:spPr bwMode="auto">
                <a:xfrm>
                  <a:off x="4230" y="2436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11 w 17"/>
                    <a:gd name="T3" fmla="*/ 9 h 17"/>
                    <a:gd name="T4" fmla="*/ 11 w 17"/>
                    <a:gd name="T5" fmla="*/ 5 h 17"/>
                    <a:gd name="T6" fmla="*/ 11 w 17"/>
                    <a:gd name="T7" fmla="*/ 0 h 17"/>
                    <a:gd name="T8" fmla="*/ 3 w 17"/>
                    <a:gd name="T9" fmla="*/ 0 h 17"/>
                    <a:gd name="T10" fmla="*/ 0 w 17"/>
                    <a:gd name="T11" fmla="*/ 0 h 17"/>
                    <a:gd name="T12" fmla="*/ 0 w 17"/>
                    <a:gd name="T13" fmla="*/ 5 h 17"/>
                    <a:gd name="T14" fmla="*/ 0 w 17"/>
                    <a:gd name="T15" fmla="*/ 9 h 17"/>
                    <a:gd name="T16" fmla="*/ 3 w 17"/>
                    <a:gd name="T17" fmla="*/ 9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5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73" name="Freeform 105"/>
                <p:cNvSpPr>
                  <a:spLocks/>
                </p:cNvSpPr>
                <p:nvPr/>
              </p:nvSpPr>
              <p:spPr bwMode="auto">
                <a:xfrm>
                  <a:off x="4248" y="2420"/>
                  <a:ext cx="15" cy="20"/>
                </a:xfrm>
                <a:custGeom>
                  <a:avLst/>
                  <a:gdLst>
                    <a:gd name="T0" fmla="*/ 11 w 19"/>
                    <a:gd name="T1" fmla="*/ 12 h 24"/>
                    <a:gd name="T2" fmla="*/ 11 w 19"/>
                    <a:gd name="T3" fmla="*/ 0 h 24"/>
                    <a:gd name="T4" fmla="*/ 0 w 19"/>
                    <a:gd name="T5" fmla="*/ 4 h 24"/>
                    <a:gd name="T6" fmla="*/ 0 w 19"/>
                    <a:gd name="T7" fmla="*/ 16 h 24"/>
                    <a:gd name="T8" fmla="*/ 11 w 19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4"/>
                    <a:gd name="T17" fmla="*/ 19 w 19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4">
                      <a:moveTo>
                        <a:pt x="18" y="17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8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74" name="Freeform 106"/>
                <p:cNvSpPr>
                  <a:spLocks/>
                </p:cNvSpPr>
                <p:nvPr/>
              </p:nvSpPr>
              <p:spPr bwMode="auto">
                <a:xfrm>
                  <a:off x="4264" y="2416"/>
                  <a:ext cx="14" cy="17"/>
                </a:xfrm>
                <a:custGeom>
                  <a:avLst/>
                  <a:gdLst>
                    <a:gd name="T0" fmla="*/ 10 w 18"/>
                    <a:gd name="T1" fmla="*/ 9 h 22"/>
                    <a:gd name="T2" fmla="*/ 10 w 18"/>
                    <a:gd name="T3" fmla="*/ 0 h 22"/>
                    <a:gd name="T4" fmla="*/ 0 w 18"/>
                    <a:gd name="T5" fmla="*/ 4 h 22"/>
                    <a:gd name="T6" fmla="*/ 0 w 18"/>
                    <a:gd name="T7" fmla="*/ 12 h 22"/>
                    <a:gd name="T8" fmla="*/ 10 w 18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2"/>
                    <a:gd name="T17" fmla="*/ 18 w 1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2">
                      <a:moveTo>
                        <a:pt x="17" y="16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75" name="Freeform 107"/>
                <p:cNvSpPr>
                  <a:spLocks/>
                </p:cNvSpPr>
                <p:nvPr/>
              </p:nvSpPr>
              <p:spPr bwMode="auto">
                <a:xfrm>
                  <a:off x="4253" y="2428"/>
                  <a:ext cx="13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6 w 17"/>
                    <a:gd name="T3" fmla="*/ 11 h 17"/>
                    <a:gd name="T4" fmla="*/ 6 w 17"/>
                    <a:gd name="T5" fmla="*/ 7 h 17"/>
                    <a:gd name="T6" fmla="*/ 9 w 17"/>
                    <a:gd name="T7" fmla="*/ 7 h 17"/>
                    <a:gd name="T8" fmla="*/ 9 w 17"/>
                    <a:gd name="T9" fmla="*/ 0 h 17"/>
                    <a:gd name="T10" fmla="*/ 6 w 17"/>
                    <a:gd name="T11" fmla="*/ 0 h 17"/>
                    <a:gd name="T12" fmla="*/ 3 w 17"/>
                    <a:gd name="T13" fmla="*/ 0 h 17"/>
                    <a:gd name="T14" fmla="*/ 0 w 17"/>
                    <a:gd name="T15" fmla="*/ 0 h 17"/>
                    <a:gd name="T16" fmla="*/ 0 w 17"/>
                    <a:gd name="T17" fmla="*/ 7 h 17"/>
                    <a:gd name="T18" fmla="*/ 0 w 17"/>
                    <a:gd name="T19" fmla="*/ 11 h 17"/>
                    <a:gd name="T20" fmla="*/ 3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76" name="Freeform 108"/>
                <p:cNvSpPr>
                  <a:spLocks/>
                </p:cNvSpPr>
                <p:nvPr/>
              </p:nvSpPr>
              <p:spPr bwMode="auto">
                <a:xfrm>
                  <a:off x="4268" y="2422"/>
                  <a:ext cx="14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7 w 17"/>
                    <a:gd name="T3" fmla="*/ 11 h 17"/>
                    <a:gd name="T4" fmla="*/ 7 w 17"/>
                    <a:gd name="T5" fmla="*/ 7 h 17"/>
                    <a:gd name="T6" fmla="*/ 11 w 17"/>
                    <a:gd name="T7" fmla="*/ 7 h 17"/>
                    <a:gd name="T8" fmla="*/ 11 w 17"/>
                    <a:gd name="T9" fmla="*/ 3 h 17"/>
                    <a:gd name="T10" fmla="*/ 7 w 17"/>
                    <a:gd name="T11" fmla="*/ 3 h 17"/>
                    <a:gd name="T12" fmla="*/ 7 w 17"/>
                    <a:gd name="T13" fmla="*/ 0 h 17"/>
                    <a:gd name="T14" fmla="*/ 3 w 17"/>
                    <a:gd name="T15" fmla="*/ 0 h 17"/>
                    <a:gd name="T16" fmla="*/ 3 w 17"/>
                    <a:gd name="T17" fmla="*/ 3 h 17"/>
                    <a:gd name="T18" fmla="*/ 0 w 17"/>
                    <a:gd name="T19" fmla="*/ 3 h 17"/>
                    <a:gd name="T20" fmla="*/ 0 w 17"/>
                    <a:gd name="T21" fmla="*/ 7 h 17"/>
                    <a:gd name="T22" fmla="*/ 3 w 17"/>
                    <a:gd name="T23" fmla="*/ 11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77" name="Freeform 109"/>
                <p:cNvSpPr>
                  <a:spLocks/>
                </p:cNvSpPr>
                <p:nvPr/>
              </p:nvSpPr>
              <p:spPr bwMode="auto">
                <a:xfrm>
                  <a:off x="4286" y="2408"/>
                  <a:ext cx="16" cy="18"/>
                </a:xfrm>
                <a:custGeom>
                  <a:avLst/>
                  <a:gdLst>
                    <a:gd name="T0" fmla="*/ 13 w 19"/>
                    <a:gd name="T1" fmla="*/ 10 h 22"/>
                    <a:gd name="T2" fmla="*/ 13 w 19"/>
                    <a:gd name="T3" fmla="*/ 0 h 22"/>
                    <a:gd name="T4" fmla="*/ 0 w 19"/>
                    <a:gd name="T5" fmla="*/ 3 h 22"/>
                    <a:gd name="T6" fmla="*/ 0 w 19"/>
                    <a:gd name="T7" fmla="*/ 14 h 22"/>
                    <a:gd name="T8" fmla="*/ 13 w 19"/>
                    <a:gd name="T9" fmla="*/ 1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2"/>
                    <a:gd name="T17" fmla="*/ 19 w 19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2">
                      <a:moveTo>
                        <a:pt x="18" y="15"/>
                      </a:moveTo>
                      <a:lnTo>
                        <a:pt x="18" y="0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18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78" name="Freeform 110"/>
                <p:cNvSpPr>
                  <a:spLocks/>
                </p:cNvSpPr>
                <p:nvPr/>
              </p:nvSpPr>
              <p:spPr bwMode="auto">
                <a:xfrm>
                  <a:off x="4302" y="2404"/>
                  <a:ext cx="15" cy="17"/>
                </a:xfrm>
                <a:custGeom>
                  <a:avLst/>
                  <a:gdLst>
                    <a:gd name="T0" fmla="*/ 11 w 19"/>
                    <a:gd name="T1" fmla="*/ 9 h 22"/>
                    <a:gd name="T2" fmla="*/ 11 w 19"/>
                    <a:gd name="T3" fmla="*/ 0 h 22"/>
                    <a:gd name="T4" fmla="*/ 0 w 19"/>
                    <a:gd name="T5" fmla="*/ 2 h 22"/>
                    <a:gd name="T6" fmla="*/ 0 w 19"/>
                    <a:gd name="T7" fmla="*/ 12 h 22"/>
                    <a:gd name="T8" fmla="*/ 11 w 19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2"/>
                    <a:gd name="T17" fmla="*/ 19 w 19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2">
                      <a:moveTo>
                        <a:pt x="18" y="15"/>
                      </a:move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18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79" name="Freeform 111"/>
                <p:cNvSpPr>
                  <a:spLocks/>
                </p:cNvSpPr>
                <p:nvPr/>
              </p:nvSpPr>
              <p:spPr bwMode="auto">
                <a:xfrm>
                  <a:off x="4293" y="2414"/>
                  <a:ext cx="13" cy="14"/>
                </a:xfrm>
                <a:custGeom>
                  <a:avLst/>
                  <a:gdLst>
                    <a:gd name="T0" fmla="*/ 5 w 17"/>
                    <a:gd name="T1" fmla="*/ 11 h 17"/>
                    <a:gd name="T2" fmla="*/ 5 w 17"/>
                    <a:gd name="T3" fmla="*/ 7 h 17"/>
                    <a:gd name="T4" fmla="*/ 9 w 17"/>
                    <a:gd name="T5" fmla="*/ 7 h 17"/>
                    <a:gd name="T6" fmla="*/ 9 w 17"/>
                    <a:gd name="T7" fmla="*/ 3 h 17"/>
                    <a:gd name="T8" fmla="*/ 9 w 17"/>
                    <a:gd name="T9" fmla="*/ 0 h 17"/>
                    <a:gd name="T10" fmla="*/ 5 w 17"/>
                    <a:gd name="T11" fmla="*/ 0 h 17"/>
                    <a:gd name="T12" fmla="*/ 0 w 17"/>
                    <a:gd name="T13" fmla="*/ 3 h 17"/>
                    <a:gd name="T14" fmla="*/ 0 w 17"/>
                    <a:gd name="T15" fmla="*/ 7 h 17"/>
                    <a:gd name="T16" fmla="*/ 0 w 17"/>
                    <a:gd name="T17" fmla="*/ 11 h 17"/>
                    <a:gd name="T18" fmla="*/ 5 w 17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80" name="Freeform 112"/>
                <p:cNvSpPr>
                  <a:spLocks/>
                </p:cNvSpPr>
                <p:nvPr/>
              </p:nvSpPr>
              <p:spPr bwMode="auto">
                <a:xfrm>
                  <a:off x="4308" y="2410"/>
                  <a:ext cx="14" cy="14"/>
                </a:xfrm>
                <a:custGeom>
                  <a:avLst/>
                  <a:gdLst>
                    <a:gd name="T0" fmla="*/ 6 w 17"/>
                    <a:gd name="T1" fmla="*/ 6 h 17"/>
                    <a:gd name="T2" fmla="*/ 11 w 17"/>
                    <a:gd name="T3" fmla="*/ 6 h 17"/>
                    <a:gd name="T4" fmla="*/ 11 w 17"/>
                    <a:gd name="T5" fmla="*/ 4 h 17"/>
                    <a:gd name="T6" fmla="*/ 11 w 17"/>
                    <a:gd name="T7" fmla="*/ 0 h 17"/>
                    <a:gd name="T8" fmla="*/ 6 w 17"/>
                    <a:gd name="T9" fmla="*/ 0 h 17"/>
                    <a:gd name="T10" fmla="*/ 0 w 17"/>
                    <a:gd name="T11" fmla="*/ 0 h 17"/>
                    <a:gd name="T12" fmla="*/ 0 w 17"/>
                    <a:gd name="T13" fmla="*/ 4 h 17"/>
                    <a:gd name="T14" fmla="*/ 0 w 17"/>
                    <a:gd name="T15" fmla="*/ 6 h 17"/>
                    <a:gd name="T16" fmla="*/ 0 w 17"/>
                    <a:gd name="T17" fmla="*/ 11 h 17"/>
                    <a:gd name="T18" fmla="*/ 6 w 17"/>
                    <a:gd name="T19" fmla="*/ 11 h 17"/>
                    <a:gd name="T20" fmla="*/ 6 w 17"/>
                    <a:gd name="T21" fmla="*/ 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8" y="9"/>
                      </a:moveTo>
                      <a:lnTo>
                        <a:pt x="16" y="9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8" y="9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81" name="Freeform 113"/>
                <p:cNvSpPr>
                  <a:spLocks/>
                </p:cNvSpPr>
                <p:nvPr/>
              </p:nvSpPr>
              <p:spPr bwMode="auto">
                <a:xfrm>
                  <a:off x="4360" y="2364"/>
                  <a:ext cx="14" cy="19"/>
                </a:xfrm>
                <a:custGeom>
                  <a:avLst/>
                  <a:gdLst>
                    <a:gd name="T0" fmla="*/ 10 w 18"/>
                    <a:gd name="T1" fmla="*/ 10 h 24"/>
                    <a:gd name="T2" fmla="*/ 10 w 18"/>
                    <a:gd name="T3" fmla="*/ 0 h 24"/>
                    <a:gd name="T4" fmla="*/ 0 w 18"/>
                    <a:gd name="T5" fmla="*/ 4 h 24"/>
                    <a:gd name="T6" fmla="*/ 0 w 18"/>
                    <a:gd name="T7" fmla="*/ 14 h 24"/>
                    <a:gd name="T8" fmla="*/ 10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82" name="Freeform 114"/>
                <p:cNvSpPr>
                  <a:spLocks/>
                </p:cNvSpPr>
                <p:nvPr/>
              </p:nvSpPr>
              <p:spPr bwMode="auto">
                <a:xfrm>
                  <a:off x="4375" y="2359"/>
                  <a:ext cx="15" cy="19"/>
                </a:xfrm>
                <a:custGeom>
                  <a:avLst/>
                  <a:gdLst>
                    <a:gd name="T0" fmla="*/ 11 w 19"/>
                    <a:gd name="T1" fmla="*/ 11 h 24"/>
                    <a:gd name="T2" fmla="*/ 11 w 19"/>
                    <a:gd name="T3" fmla="*/ 0 h 24"/>
                    <a:gd name="T4" fmla="*/ 0 w 19"/>
                    <a:gd name="T5" fmla="*/ 4 h 24"/>
                    <a:gd name="T6" fmla="*/ 0 w 19"/>
                    <a:gd name="T7" fmla="*/ 14 h 24"/>
                    <a:gd name="T8" fmla="*/ 11 w 19"/>
                    <a:gd name="T9" fmla="*/ 1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4"/>
                    <a:gd name="T17" fmla="*/ 19 w 19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4">
                      <a:moveTo>
                        <a:pt x="18" y="18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8" y="1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83" name="Freeform 115"/>
                <p:cNvSpPr>
                  <a:spLocks/>
                </p:cNvSpPr>
                <p:nvPr/>
              </p:nvSpPr>
              <p:spPr bwMode="auto">
                <a:xfrm>
                  <a:off x="4365" y="2372"/>
                  <a:ext cx="13" cy="13"/>
                </a:xfrm>
                <a:custGeom>
                  <a:avLst/>
                  <a:gdLst>
                    <a:gd name="T0" fmla="*/ 5 w 17"/>
                    <a:gd name="T1" fmla="*/ 9 h 17"/>
                    <a:gd name="T2" fmla="*/ 9 w 17"/>
                    <a:gd name="T3" fmla="*/ 9 h 17"/>
                    <a:gd name="T4" fmla="*/ 9 w 17"/>
                    <a:gd name="T5" fmla="*/ 5 h 17"/>
                    <a:gd name="T6" fmla="*/ 9 w 17"/>
                    <a:gd name="T7" fmla="*/ 0 h 17"/>
                    <a:gd name="T8" fmla="*/ 5 w 17"/>
                    <a:gd name="T9" fmla="*/ 0 h 17"/>
                    <a:gd name="T10" fmla="*/ 5 w 17"/>
                    <a:gd name="T11" fmla="*/ 5 h 17"/>
                    <a:gd name="T12" fmla="*/ 0 w 17"/>
                    <a:gd name="T13" fmla="*/ 5 h 17"/>
                    <a:gd name="T14" fmla="*/ 0 w 17"/>
                    <a:gd name="T15" fmla="*/ 9 h 17"/>
                    <a:gd name="T16" fmla="*/ 5 w 17"/>
                    <a:gd name="T17" fmla="*/ 9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8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84" name="Freeform 116"/>
                <p:cNvSpPr>
                  <a:spLocks/>
                </p:cNvSpPr>
                <p:nvPr/>
              </p:nvSpPr>
              <p:spPr bwMode="auto">
                <a:xfrm>
                  <a:off x="4380" y="2367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7 w 17"/>
                    <a:gd name="T3" fmla="*/ 9 h 17"/>
                    <a:gd name="T4" fmla="*/ 7 w 17"/>
                    <a:gd name="T5" fmla="*/ 5 h 17"/>
                    <a:gd name="T6" fmla="*/ 11 w 17"/>
                    <a:gd name="T7" fmla="*/ 5 h 17"/>
                    <a:gd name="T8" fmla="*/ 11 w 17"/>
                    <a:gd name="T9" fmla="*/ 0 h 17"/>
                    <a:gd name="T10" fmla="*/ 7 w 17"/>
                    <a:gd name="T11" fmla="*/ 0 h 17"/>
                    <a:gd name="T12" fmla="*/ 3 w 17"/>
                    <a:gd name="T13" fmla="*/ 0 h 17"/>
                    <a:gd name="T14" fmla="*/ 0 w 17"/>
                    <a:gd name="T15" fmla="*/ 5 h 17"/>
                    <a:gd name="T16" fmla="*/ 0 w 17"/>
                    <a:gd name="T17" fmla="*/ 9 h 17"/>
                    <a:gd name="T18" fmla="*/ 3 w 17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8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85" name="Freeform 117"/>
                <p:cNvSpPr>
                  <a:spLocks/>
                </p:cNvSpPr>
                <p:nvPr/>
              </p:nvSpPr>
              <p:spPr bwMode="auto">
                <a:xfrm>
                  <a:off x="3985" y="2278"/>
                  <a:ext cx="459" cy="264"/>
                </a:xfrm>
                <a:custGeom>
                  <a:avLst/>
                  <a:gdLst>
                    <a:gd name="T0" fmla="*/ 366 w 574"/>
                    <a:gd name="T1" fmla="*/ 0 h 330"/>
                    <a:gd name="T2" fmla="*/ 0 w 574"/>
                    <a:gd name="T3" fmla="*/ 119 h 330"/>
                    <a:gd name="T4" fmla="*/ 0 w 574"/>
                    <a:gd name="T5" fmla="*/ 210 h 330"/>
                    <a:gd name="T6" fmla="*/ 0 60000 65536"/>
                    <a:gd name="T7" fmla="*/ 0 60000 65536"/>
                    <a:gd name="T8" fmla="*/ 0 60000 65536"/>
                    <a:gd name="T9" fmla="*/ 0 w 574"/>
                    <a:gd name="T10" fmla="*/ 0 h 330"/>
                    <a:gd name="T11" fmla="*/ 574 w 574"/>
                    <a:gd name="T12" fmla="*/ 330 h 3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4" h="330">
                      <a:moveTo>
                        <a:pt x="573" y="0"/>
                      </a:moveTo>
                      <a:lnTo>
                        <a:pt x="0" y="186"/>
                      </a:lnTo>
                      <a:lnTo>
                        <a:pt x="0" y="32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</p:grpSp>
        <p:grpSp>
          <p:nvGrpSpPr>
            <p:cNvPr id="1663" name="Group 118"/>
            <p:cNvGrpSpPr>
              <a:grpSpLocks/>
            </p:cNvGrpSpPr>
            <p:nvPr/>
          </p:nvGrpSpPr>
          <p:grpSpPr bwMode="auto">
            <a:xfrm flipH="1">
              <a:off x="1127" y="2248"/>
              <a:ext cx="408" cy="153"/>
              <a:chOff x="3554" y="2183"/>
              <a:chExt cx="892" cy="363"/>
            </a:xfrm>
          </p:grpSpPr>
          <p:sp>
            <p:nvSpPr>
              <p:cNvPr id="1862" name="Freeform 119"/>
              <p:cNvSpPr>
                <a:spLocks/>
              </p:cNvSpPr>
              <p:nvPr/>
            </p:nvSpPr>
            <p:spPr bwMode="auto">
              <a:xfrm>
                <a:off x="3556" y="2183"/>
                <a:ext cx="888" cy="245"/>
              </a:xfrm>
              <a:custGeom>
                <a:avLst/>
                <a:gdLst>
                  <a:gd name="T0" fmla="*/ 710 w 1110"/>
                  <a:gd name="T1" fmla="*/ 76 h 306"/>
                  <a:gd name="T2" fmla="*/ 343 w 1110"/>
                  <a:gd name="T3" fmla="*/ 195 h 306"/>
                  <a:gd name="T4" fmla="*/ 0 w 1110"/>
                  <a:gd name="T5" fmla="*/ 119 h 306"/>
                  <a:gd name="T6" fmla="*/ 368 w 1110"/>
                  <a:gd name="T7" fmla="*/ 0 h 306"/>
                  <a:gd name="T8" fmla="*/ 710 w 1110"/>
                  <a:gd name="T9" fmla="*/ 76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0"/>
                  <a:gd name="T16" fmla="*/ 0 h 306"/>
                  <a:gd name="T17" fmla="*/ 1110 w 1110"/>
                  <a:gd name="T18" fmla="*/ 306 h 3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0" h="306">
                    <a:moveTo>
                      <a:pt x="1109" y="119"/>
                    </a:moveTo>
                    <a:lnTo>
                      <a:pt x="536" y="305"/>
                    </a:lnTo>
                    <a:lnTo>
                      <a:pt x="0" y="186"/>
                    </a:lnTo>
                    <a:lnTo>
                      <a:pt x="575" y="0"/>
                    </a:lnTo>
                    <a:lnTo>
                      <a:pt x="1109" y="119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08694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863" name="Freeform 120"/>
              <p:cNvSpPr>
                <a:spLocks/>
              </p:cNvSpPr>
              <p:nvPr/>
            </p:nvSpPr>
            <p:spPr bwMode="auto">
              <a:xfrm>
                <a:off x="3554" y="2334"/>
                <a:ext cx="430" cy="210"/>
              </a:xfrm>
              <a:custGeom>
                <a:avLst/>
                <a:gdLst>
                  <a:gd name="T0" fmla="*/ 344 w 537"/>
                  <a:gd name="T1" fmla="*/ 76 h 263"/>
                  <a:gd name="T2" fmla="*/ 344 w 537"/>
                  <a:gd name="T3" fmla="*/ 167 h 263"/>
                  <a:gd name="T4" fmla="*/ 0 w 537"/>
                  <a:gd name="T5" fmla="*/ 92 h 263"/>
                  <a:gd name="T6" fmla="*/ 0 w 537"/>
                  <a:gd name="T7" fmla="*/ 0 h 263"/>
                  <a:gd name="T8" fmla="*/ 344 w 537"/>
                  <a:gd name="T9" fmla="*/ 76 h 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263"/>
                  <a:gd name="T17" fmla="*/ 537 w 537"/>
                  <a:gd name="T18" fmla="*/ 263 h 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263">
                    <a:moveTo>
                      <a:pt x="536" y="119"/>
                    </a:moveTo>
                    <a:lnTo>
                      <a:pt x="536" y="262"/>
                    </a:lnTo>
                    <a:lnTo>
                      <a:pt x="0" y="144"/>
                    </a:lnTo>
                    <a:lnTo>
                      <a:pt x="0" y="0"/>
                    </a:lnTo>
                    <a:lnTo>
                      <a:pt x="536" y="119"/>
                    </a:lnTo>
                  </a:path>
                </a:pathLst>
              </a:custGeom>
              <a:solidFill>
                <a:srgbClr val="008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1864" name="Group 121"/>
              <p:cNvGrpSpPr>
                <a:grpSpLocks/>
              </p:cNvGrpSpPr>
              <p:nvPr/>
            </p:nvGrpSpPr>
            <p:grpSpPr bwMode="auto">
              <a:xfrm>
                <a:off x="3987" y="2282"/>
                <a:ext cx="459" cy="264"/>
                <a:chOff x="3985" y="2278"/>
                <a:chExt cx="459" cy="264"/>
              </a:xfrm>
            </p:grpSpPr>
            <p:sp>
              <p:nvSpPr>
                <p:cNvPr id="1865" name="Freeform 122"/>
                <p:cNvSpPr>
                  <a:spLocks/>
                </p:cNvSpPr>
                <p:nvPr/>
              </p:nvSpPr>
              <p:spPr bwMode="auto">
                <a:xfrm>
                  <a:off x="3985" y="2278"/>
                  <a:ext cx="459" cy="264"/>
                </a:xfrm>
                <a:custGeom>
                  <a:avLst/>
                  <a:gdLst>
                    <a:gd name="T0" fmla="*/ 366 w 574"/>
                    <a:gd name="T1" fmla="*/ 91 h 330"/>
                    <a:gd name="T2" fmla="*/ 366 w 574"/>
                    <a:gd name="T3" fmla="*/ 0 h 330"/>
                    <a:gd name="T4" fmla="*/ 0 w 574"/>
                    <a:gd name="T5" fmla="*/ 119 h 330"/>
                    <a:gd name="T6" fmla="*/ 0 w 574"/>
                    <a:gd name="T7" fmla="*/ 210 h 330"/>
                    <a:gd name="T8" fmla="*/ 366 w 574"/>
                    <a:gd name="T9" fmla="*/ 91 h 3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4"/>
                    <a:gd name="T16" fmla="*/ 0 h 330"/>
                    <a:gd name="T17" fmla="*/ 574 w 574"/>
                    <a:gd name="T18" fmla="*/ 330 h 3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4" h="330">
                      <a:moveTo>
                        <a:pt x="573" y="142"/>
                      </a:moveTo>
                      <a:lnTo>
                        <a:pt x="573" y="0"/>
                      </a:lnTo>
                      <a:lnTo>
                        <a:pt x="0" y="186"/>
                      </a:lnTo>
                      <a:lnTo>
                        <a:pt x="0" y="329"/>
                      </a:lnTo>
                      <a:lnTo>
                        <a:pt x="573" y="142"/>
                      </a:lnTo>
                    </a:path>
                  </a:pathLst>
                </a:custGeom>
                <a:solidFill>
                  <a:srgbClr val="0086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66" name="Freeform 123"/>
                <p:cNvSpPr>
                  <a:spLocks/>
                </p:cNvSpPr>
                <p:nvPr/>
              </p:nvSpPr>
              <p:spPr bwMode="auto">
                <a:xfrm>
                  <a:off x="4418" y="2370"/>
                  <a:ext cx="14" cy="14"/>
                </a:xfrm>
                <a:custGeom>
                  <a:avLst/>
                  <a:gdLst>
                    <a:gd name="T0" fmla="*/ 4 w 17"/>
                    <a:gd name="T1" fmla="*/ 9 h 17"/>
                    <a:gd name="T2" fmla="*/ 7 w 17"/>
                    <a:gd name="T3" fmla="*/ 9 h 17"/>
                    <a:gd name="T4" fmla="*/ 7 w 17"/>
                    <a:gd name="T5" fmla="*/ 7 h 17"/>
                    <a:gd name="T6" fmla="*/ 9 w 17"/>
                    <a:gd name="T7" fmla="*/ 7 h 17"/>
                    <a:gd name="T8" fmla="*/ 9 w 17"/>
                    <a:gd name="T9" fmla="*/ 6 h 17"/>
                    <a:gd name="T10" fmla="*/ 11 w 17"/>
                    <a:gd name="T11" fmla="*/ 6 h 17"/>
                    <a:gd name="T12" fmla="*/ 11 w 17"/>
                    <a:gd name="T13" fmla="*/ 2 h 17"/>
                    <a:gd name="T14" fmla="*/ 11 w 17"/>
                    <a:gd name="T15" fmla="*/ 2 h 17"/>
                    <a:gd name="T16" fmla="*/ 11 w 17"/>
                    <a:gd name="T17" fmla="*/ 0 h 17"/>
                    <a:gd name="T18" fmla="*/ 9 w 17"/>
                    <a:gd name="T19" fmla="*/ 0 h 17"/>
                    <a:gd name="T20" fmla="*/ 4 w 17"/>
                    <a:gd name="T21" fmla="*/ 2 h 17"/>
                    <a:gd name="T22" fmla="*/ 6 w 17"/>
                    <a:gd name="T23" fmla="*/ 2 h 17"/>
                    <a:gd name="T24" fmla="*/ 2 w 17"/>
                    <a:gd name="T25" fmla="*/ 2 h 17"/>
                    <a:gd name="T26" fmla="*/ 0 w 17"/>
                    <a:gd name="T27" fmla="*/ 2 h 17"/>
                    <a:gd name="T28" fmla="*/ 0 w 17"/>
                    <a:gd name="T29" fmla="*/ 5 h 17"/>
                    <a:gd name="T30" fmla="*/ 0 w 17"/>
                    <a:gd name="T31" fmla="*/ 6 h 17"/>
                    <a:gd name="T32" fmla="*/ 2 w 17"/>
                    <a:gd name="T33" fmla="*/ 9 h 17"/>
                    <a:gd name="T34" fmla="*/ 2 w 17"/>
                    <a:gd name="T35" fmla="*/ 11 h 17"/>
                    <a:gd name="T36" fmla="*/ 2 w 17"/>
                    <a:gd name="T37" fmla="*/ 11 h 17"/>
                    <a:gd name="T38" fmla="*/ 4 w 17"/>
                    <a:gd name="T39" fmla="*/ 11 h 17"/>
                    <a:gd name="T40" fmla="*/ 6 w 17"/>
                    <a:gd name="T41" fmla="*/ 9 h 17"/>
                    <a:gd name="T42" fmla="*/ 4 w 17"/>
                    <a:gd name="T43" fmla="*/ 9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6" y="13"/>
                      </a:moveTo>
                      <a:lnTo>
                        <a:pt x="11" y="13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3" y="9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3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6"/>
                      </a:lnTo>
                      <a:lnTo>
                        <a:pt x="9" y="13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67" name="Freeform 124"/>
                <p:cNvSpPr>
                  <a:spLocks/>
                </p:cNvSpPr>
                <p:nvPr/>
              </p:nvSpPr>
              <p:spPr bwMode="auto">
                <a:xfrm>
                  <a:off x="4095" y="2400"/>
                  <a:ext cx="16" cy="23"/>
                </a:xfrm>
                <a:custGeom>
                  <a:avLst/>
                  <a:gdLst>
                    <a:gd name="T0" fmla="*/ 5 w 20"/>
                    <a:gd name="T1" fmla="*/ 4 h 28"/>
                    <a:gd name="T2" fmla="*/ 5 w 20"/>
                    <a:gd name="T3" fmla="*/ 2 h 28"/>
                    <a:gd name="T4" fmla="*/ 8 w 20"/>
                    <a:gd name="T5" fmla="*/ 10 h 28"/>
                    <a:gd name="T6" fmla="*/ 4 w 20"/>
                    <a:gd name="T7" fmla="*/ 10 h 28"/>
                    <a:gd name="T8" fmla="*/ 5 w 20"/>
                    <a:gd name="T9" fmla="*/ 4 h 28"/>
                    <a:gd name="T10" fmla="*/ 4 w 20"/>
                    <a:gd name="T11" fmla="*/ 17 h 28"/>
                    <a:gd name="T12" fmla="*/ 4 w 20"/>
                    <a:gd name="T13" fmla="*/ 16 h 28"/>
                    <a:gd name="T14" fmla="*/ 2 w 20"/>
                    <a:gd name="T15" fmla="*/ 17 h 28"/>
                    <a:gd name="T16" fmla="*/ 2 w 20"/>
                    <a:gd name="T17" fmla="*/ 10 h 28"/>
                    <a:gd name="T18" fmla="*/ 8 w 20"/>
                    <a:gd name="T19" fmla="*/ 10 h 28"/>
                    <a:gd name="T20" fmla="*/ 8 w 20"/>
                    <a:gd name="T21" fmla="*/ 14 h 28"/>
                    <a:gd name="T22" fmla="*/ 8 w 20"/>
                    <a:gd name="T23" fmla="*/ 14 h 28"/>
                    <a:gd name="T24" fmla="*/ 12 w 20"/>
                    <a:gd name="T25" fmla="*/ 13 h 28"/>
                    <a:gd name="T26" fmla="*/ 11 w 20"/>
                    <a:gd name="T27" fmla="*/ 13 h 28"/>
                    <a:gd name="T28" fmla="*/ 6 w 20"/>
                    <a:gd name="T29" fmla="*/ 0 h 28"/>
                    <a:gd name="T30" fmla="*/ 5 w 20"/>
                    <a:gd name="T31" fmla="*/ 2 h 28"/>
                    <a:gd name="T32" fmla="*/ 2 w 20"/>
                    <a:gd name="T33" fmla="*/ 17 h 28"/>
                    <a:gd name="T34" fmla="*/ 0 w 20"/>
                    <a:gd name="T35" fmla="*/ 17 h 28"/>
                    <a:gd name="T36" fmla="*/ 0 w 20"/>
                    <a:gd name="T37" fmla="*/ 18 h 28"/>
                    <a:gd name="T38" fmla="*/ 4 w 20"/>
                    <a:gd name="T39" fmla="*/ 17 h 28"/>
                    <a:gd name="T40" fmla="*/ 5 w 20"/>
                    <a:gd name="T41" fmla="*/ 4 h 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0"/>
                    <a:gd name="T64" fmla="*/ 0 h 28"/>
                    <a:gd name="T65" fmla="*/ 20 w 20"/>
                    <a:gd name="T66" fmla="*/ 28 h 2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0" h="28">
                      <a:moveTo>
                        <a:pt x="8" y="6"/>
                      </a:moveTo>
                      <a:lnTo>
                        <a:pt x="8" y="4"/>
                      </a:lnTo>
                      <a:lnTo>
                        <a:pt x="12" y="14"/>
                      </a:lnTo>
                      <a:lnTo>
                        <a:pt x="6" y="15"/>
                      </a:lnTo>
                      <a:lnTo>
                        <a:pt x="8" y="6"/>
                      </a:lnTo>
                      <a:lnTo>
                        <a:pt x="6" y="25"/>
                      </a:lnTo>
                      <a:lnTo>
                        <a:pt x="6" y="23"/>
                      </a:lnTo>
                      <a:lnTo>
                        <a:pt x="2" y="25"/>
                      </a:lnTo>
                      <a:lnTo>
                        <a:pt x="4" y="15"/>
                      </a:lnTo>
                      <a:lnTo>
                        <a:pt x="12" y="14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9" y="19"/>
                      </a:lnTo>
                      <a:lnTo>
                        <a:pt x="17" y="19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6" y="25"/>
                      </a:lnTo>
                      <a:lnTo>
                        <a:pt x="8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68" name="Freeform 125"/>
                <p:cNvSpPr>
                  <a:spLocks/>
                </p:cNvSpPr>
                <p:nvPr/>
              </p:nvSpPr>
              <p:spPr bwMode="auto">
                <a:xfrm>
                  <a:off x="4109" y="2396"/>
                  <a:ext cx="13" cy="19"/>
                </a:xfrm>
                <a:custGeom>
                  <a:avLst/>
                  <a:gdLst>
                    <a:gd name="T0" fmla="*/ 9 w 17"/>
                    <a:gd name="T1" fmla="*/ 4 h 24"/>
                    <a:gd name="T2" fmla="*/ 8 w 17"/>
                    <a:gd name="T3" fmla="*/ 5 h 24"/>
                    <a:gd name="T4" fmla="*/ 8 w 17"/>
                    <a:gd name="T5" fmla="*/ 4 h 24"/>
                    <a:gd name="T6" fmla="*/ 8 w 17"/>
                    <a:gd name="T7" fmla="*/ 2 h 24"/>
                    <a:gd name="T8" fmla="*/ 7 w 17"/>
                    <a:gd name="T9" fmla="*/ 2 h 24"/>
                    <a:gd name="T10" fmla="*/ 6 w 17"/>
                    <a:gd name="T11" fmla="*/ 2 h 24"/>
                    <a:gd name="T12" fmla="*/ 5 w 17"/>
                    <a:gd name="T13" fmla="*/ 2 h 24"/>
                    <a:gd name="T14" fmla="*/ 5 w 17"/>
                    <a:gd name="T15" fmla="*/ 2 h 24"/>
                    <a:gd name="T16" fmla="*/ 4 w 17"/>
                    <a:gd name="T17" fmla="*/ 2 h 24"/>
                    <a:gd name="T18" fmla="*/ 4 w 17"/>
                    <a:gd name="T19" fmla="*/ 4 h 24"/>
                    <a:gd name="T20" fmla="*/ 2 w 17"/>
                    <a:gd name="T21" fmla="*/ 5 h 24"/>
                    <a:gd name="T22" fmla="*/ 2 w 17"/>
                    <a:gd name="T23" fmla="*/ 6 h 24"/>
                    <a:gd name="T24" fmla="*/ 2 w 17"/>
                    <a:gd name="T25" fmla="*/ 8 h 24"/>
                    <a:gd name="T26" fmla="*/ 2 w 17"/>
                    <a:gd name="T27" fmla="*/ 9 h 24"/>
                    <a:gd name="T28" fmla="*/ 2 w 17"/>
                    <a:gd name="T29" fmla="*/ 11 h 24"/>
                    <a:gd name="T30" fmla="*/ 2 w 17"/>
                    <a:gd name="T31" fmla="*/ 13 h 24"/>
                    <a:gd name="T32" fmla="*/ 2 w 17"/>
                    <a:gd name="T33" fmla="*/ 13 h 24"/>
                    <a:gd name="T34" fmla="*/ 4 w 17"/>
                    <a:gd name="T35" fmla="*/ 13 h 24"/>
                    <a:gd name="T36" fmla="*/ 4 w 17"/>
                    <a:gd name="T37" fmla="*/ 14 h 24"/>
                    <a:gd name="T38" fmla="*/ 5 w 17"/>
                    <a:gd name="T39" fmla="*/ 14 h 24"/>
                    <a:gd name="T40" fmla="*/ 6 w 17"/>
                    <a:gd name="T41" fmla="*/ 14 h 24"/>
                    <a:gd name="T42" fmla="*/ 7 w 17"/>
                    <a:gd name="T43" fmla="*/ 13 h 24"/>
                    <a:gd name="T44" fmla="*/ 7 w 17"/>
                    <a:gd name="T45" fmla="*/ 13 h 24"/>
                    <a:gd name="T46" fmla="*/ 8 w 17"/>
                    <a:gd name="T47" fmla="*/ 13 h 24"/>
                    <a:gd name="T48" fmla="*/ 8 w 17"/>
                    <a:gd name="T49" fmla="*/ 11 h 24"/>
                    <a:gd name="T50" fmla="*/ 8 w 17"/>
                    <a:gd name="T51" fmla="*/ 10 h 24"/>
                    <a:gd name="T52" fmla="*/ 8 w 17"/>
                    <a:gd name="T53" fmla="*/ 9 h 24"/>
                    <a:gd name="T54" fmla="*/ 9 w 17"/>
                    <a:gd name="T55" fmla="*/ 9 h 24"/>
                    <a:gd name="T56" fmla="*/ 9 w 17"/>
                    <a:gd name="T57" fmla="*/ 13 h 24"/>
                    <a:gd name="T58" fmla="*/ 8 w 17"/>
                    <a:gd name="T59" fmla="*/ 13 h 24"/>
                    <a:gd name="T60" fmla="*/ 7 w 17"/>
                    <a:gd name="T61" fmla="*/ 14 h 24"/>
                    <a:gd name="T62" fmla="*/ 6 w 17"/>
                    <a:gd name="T63" fmla="*/ 14 h 24"/>
                    <a:gd name="T64" fmla="*/ 5 w 17"/>
                    <a:gd name="T65" fmla="*/ 14 h 24"/>
                    <a:gd name="T66" fmla="*/ 4 w 17"/>
                    <a:gd name="T67" fmla="*/ 14 h 24"/>
                    <a:gd name="T68" fmla="*/ 2 w 17"/>
                    <a:gd name="T69" fmla="*/ 14 h 24"/>
                    <a:gd name="T70" fmla="*/ 2 w 17"/>
                    <a:gd name="T71" fmla="*/ 14 h 24"/>
                    <a:gd name="T72" fmla="*/ 2 w 17"/>
                    <a:gd name="T73" fmla="*/ 13 h 24"/>
                    <a:gd name="T74" fmla="*/ 0 w 17"/>
                    <a:gd name="T75" fmla="*/ 13 h 24"/>
                    <a:gd name="T76" fmla="*/ 0 w 17"/>
                    <a:gd name="T77" fmla="*/ 11 h 24"/>
                    <a:gd name="T78" fmla="*/ 0 w 17"/>
                    <a:gd name="T79" fmla="*/ 10 h 24"/>
                    <a:gd name="T80" fmla="*/ 0 w 17"/>
                    <a:gd name="T81" fmla="*/ 9 h 24"/>
                    <a:gd name="T82" fmla="*/ 0 w 17"/>
                    <a:gd name="T83" fmla="*/ 6 h 24"/>
                    <a:gd name="T84" fmla="*/ 2 w 17"/>
                    <a:gd name="T85" fmla="*/ 5 h 24"/>
                    <a:gd name="T86" fmla="*/ 2 w 17"/>
                    <a:gd name="T87" fmla="*/ 4 h 24"/>
                    <a:gd name="T88" fmla="*/ 2 w 17"/>
                    <a:gd name="T89" fmla="*/ 2 h 24"/>
                    <a:gd name="T90" fmla="*/ 4 w 17"/>
                    <a:gd name="T91" fmla="*/ 2 h 24"/>
                    <a:gd name="T92" fmla="*/ 5 w 17"/>
                    <a:gd name="T93" fmla="*/ 2 h 24"/>
                    <a:gd name="T94" fmla="*/ 6 w 17"/>
                    <a:gd name="T95" fmla="*/ 2 h 24"/>
                    <a:gd name="T96" fmla="*/ 6 w 17"/>
                    <a:gd name="T97" fmla="*/ 0 h 24"/>
                    <a:gd name="T98" fmla="*/ 7 w 17"/>
                    <a:gd name="T99" fmla="*/ 0 h 24"/>
                    <a:gd name="T100" fmla="*/ 8 w 17"/>
                    <a:gd name="T101" fmla="*/ 0 h 24"/>
                    <a:gd name="T102" fmla="*/ 9 w 17"/>
                    <a:gd name="T103" fmla="*/ 0 h 24"/>
                    <a:gd name="T104" fmla="*/ 9 w 17"/>
                    <a:gd name="T105" fmla="*/ 4 h 2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7"/>
                    <a:gd name="T160" fmla="*/ 0 h 24"/>
                    <a:gd name="T161" fmla="*/ 17 w 17"/>
                    <a:gd name="T162" fmla="*/ 24 h 2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7" h="24">
                      <a:moveTo>
                        <a:pt x="16" y="6"/>
                      </a:move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4" y="18"/>
                      </a:lnTo>
                      <a:lnTo>
                        <a:pt x="4" y="20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2" y="21"/>
                      </a:lnTo>
                      <a:lnTo>
                        <a:pt x="12" y="20"/>
                      </a:lnTo>
                      <a:lnTo>
                        <a:pt x="14" y="20"/>
                      </a:lnTo>
                      <a:lnTo>
                        <a:pt x="14" y="18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16" y="21"/>
                      </a:lnTo>
                      <a:lnTo>
                        <a:pt x="14" y="21"/>
                      </a:lnTo>
                      <a:lnTo>
                        <a:pt x="12" y="23"/>
                      </a:lnTo>
                      <a:lnTo>
                        <a:pt x="10" y="23"/>
                      </a:lnTo>
                      <a:lnTo>
                        <a:pt x="8" y="23"/>
                      </a:lnTo>
                      <a:lnTo>
                        <a:pt x="6" y="23"/>
                      </a:lnTo>
                      <a:lnTo>
                        <a:pt x="4" y="23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69" name="Freeform 126"/>
                <p:cNvSpPr>
                  <a:spLocks/>
                </p:cNvSpPr>
                <p:nvPr/>
              </p:nvSpPr>
              <p:spPr bwMode="auto">
                <a:xfrm>
                  <a:off x="4122" y="2392"/>
                  <a:ext cx="14" cy="21"/>
                </a:xfrm>
                <a:custGeom>
                  <a:avLst/>
                  <a:gdLst>
                    <a:gd name="T0" fmla="*/ 0 w 18"/>
                    <a:gd name="T1" fmla="*/ 16 h 27"/>
                    <a:gd name="T2" fmla="*/ 2 w 18"/>
                    <a:gd name="T3" fmla="*/ 15 h 27"/>
                    <a:gd name="T4" fmla="*/ 2 w 18"/>
                    <a:gd name="T5" fmla="*/ 3 h 27"/>
                    <a:gd name="T6" fmla="*/ 0 w 18"/>
                    <a:gd name="T7" fmla="*/ 3 h 27"/>
                    <a:gd name="T8" fmla="*/ 9 w 18"/>
                    <a:gd name="T9" fmla="*/ 0 h 27"/>
                    <a:gd name="T10" fmla="*/ 9 w 18"/>
                    <a:gd name="T11" fmla="*/ 4 h 27"/>
                    <a:gd name="T12" fmla="*/ 9 w 18"/>
                    <a:gd name="T13" fmla="*/ 3 h 27"/>
                    <a:gd name="T14" fmla="*/ 8 w 18"/>
                    <a:gd name="T15" fmla="*/ 2 h 27"/>
                    <a:gd name="T16" fmla="*/ 8 w 18"/>
                    <a:gd name="T17" fmla="*/ 2 h 27"/>
                    <a:gd name="T18" fmla="*/ 7 w 18"/>
                    <a:gd name="T19" fmla="*/ 2 h 27"/>
                    <a:gd name="T20" fmla="*/ 3 w 18"/>
                    <a:gd name="T21" fmla="*/ 2 h 27"/>
                    <a:gd name="T22" fmla="*/ 3 w 18"/>
                    <a:gd name="T23" fmla="*/ 8 h 27"/>
                    <a:gd name="T24" fmla="*/ 4 w 18"/>
                    <a:gd name="T25" fmla="*/ 8 h 27"/>
                    <a:gd name="T26" fmla="*/ 4 w 18"/>
                    <a:gd name="T27" fmla="*/ 7 h 27"/>
                    <a:gd name="T28" fmla="*/ 5 w 18"/>
                    <a:gd name="T29" fmla="*/ 7 h 27"/>
                    <a:gd name="T30" fmla="*/ 5 w 18"/>
                    <a:gd name="T31" fmla="*/ 5 h 27"/>
                    <a:gd name="T32" fmla="*/ 7 w 18"/>
                    <a:gd name="T33" fmla="*/ 5 h 27"/>
                    <a:gd name="T34" fmla="*/ 7 w 18"/>
                    <a:gd name="T35" fmla="*/ 4 h 27"/>
                    <a:gd name="T36" fmla="*/ 7 w 18"/>
                    <a:gd name="T37" fmla="*/ 10 h 27"/>
                    <a:gd name="T38" fmla="*/ 7 w 18"/>
                    <a:gd name="T39" fmla="*/ 9 h 27"/>
                    <a:gd name="T40" fmla="*/ 5 w 18"/>
                    <a:gd name="T41" fmla="*/ 9 h 27"/>
                    <a:gd name="T42" fmla="*/ 5 w 18"/>
                    <a:gd name="T43" fmla="*/ 8 h 27"/>
                    <a:gd name="T44" fmla="*/ 4 w 18"/>
                    <a:gd name="T45" fmla="*/ 8 h 27"/>
                    <a:gd name="T46" fmla="*/ 3 w 18"/>
                    <a:gd name="T47" fmla="*/ 8 h 27"/>
                    <a:gd name="T48" fmla="*/ 3 w 18"/>
                    <a:gd name="T49" fmla="*/ 15 h 27"/>
                    <a:gd name="T50" fmla="*/ 7 w 18"/>
                    <a:gd name="T51" fmla="*/ 14 h 27"/>
                    <a:gd name="T52" fmla="*/ 7 w 18"/>
                    <a:gd name="T53" fmla="*/ 12 h 27"/>
                    <a:gd name="T54" fmla="*/ 8 w 18"/>
                    <a:gd name="T55" fmla="*/ 12 h 27"/>
                    <a:gd name="T56" fmla="*/ 8 w 18"/>
                    <a:gd name="T57" fmla="*/ 12 h 27"/>
                    <a:gd name="T58" fmla="*/ 9 w 18"/>
                    <a:gd name="T59" fmla="*/ 10 h 27"/>
                    <a:gd name="T60" fmla="*/ 9 w 18"/>
                    <a:gd name="T61" fmla="*/ 9 h 27"/>
                    <a:gd name="T62" fmla="*/ 9 w 18"/>
                    <a:gd name="T63" fmla="*/ 8 h 27"/>
                    <a:gd name="T64" fmla="*/ 10 w 18"/>
                    <a:gd name="T65" fmla="*/ 8 h 27"/>
                    <a:gd name="T66" fmla="*/ 10 w 18"/>
                    <a:gd name="T67" fmla="*/ 12 h 27"/>
                    <a:gd name="T68" fmla="*/ 0 w 18"/>
                    <a:gd name="T69" fmla="*/ 16 h 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"/>
                    <a:gd name="T106" fmla="*/ 0 h 27"/>
                    <a:gd name="T107" fmla="*/ 18 w 18"/>
                    <a:gd name="T108" fmla="*/ 27 h 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" h="27">
                      <a:moveTo>
                        <a:pt x="0" y="26"/>
                      </a:moveTo>
                      <a:lnTo>
                        <a:pt x="2" y="2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15" y="5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5" y="4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9" y="9"/>
                      </a:lnTo>
                      <a:lnTo>
                        <a:pt x="11" y="9"/>
                      </a:lnTo>
                      <a:lnTo>
                        <a:pt x="11" y="7"/>
                      </a:lnTo>
                      <a:lnTo>
                        <a:pt x="11" y="17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9" y="13"/>
                      </a:lnTo>
                      <a:lnTo>
                        <a:pt x="7" y="13"/>
                      </a:lnTo>
                      <a:lnTo>
                        <a:pt x="5" y="13"/>
                      </a:lnTo>
                      <a:lnTo>
                        <a:pt x="5" y="25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3" y="19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3"/>
                      </a:lnTo>
                      <a:lnTo>
                        <a:pt x="17" y="13"/>
                      </a:lnTo>
                      <a:lnTo>
                        <a:pt x="17" y="21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70" name="Freeform 127"/>
                <p:cNvSpPr>
                  <a:spLocks/>
                </p:cNvSpPr>
                <p:nvPr/>
              </p:nvSpPr>
              <p:spPr bwMode="auto">
                <a:xfrm>
                  <a:off x="4135" y="2393"/>
                  <a:ext cx="14" cy="16"/>
                </a:xfrm>
                <a:custGeom>
                  <a:avLst/>
                  <a:gdLst>
                    <a:gd name="T0" fmla="*/ 2 w 17"/>
                    <a:gd name="T1" fmla="*/ 7 h 20"/>
                    <a:gd name="T2" fmla="*/ 2 w 17"/>
                    <a:gd name="T3" fmla="*/ 8 h 20"/>
                    <a:gd name="T4" fmla="*/ 2 w 17"/>
                    <a:gd name="T5" fmla="*/ 10 h 20"/>
                    <a:gd name="T6" fmla="*/ 3 w 17"/>
                    <a:gd name="T7" fmla="*/ 11 h 20"/>
                    <a:gd name="T8" fmla="*/ 6 w 17"/>
                    <a:gd name="T9" fmla="*/ 11 h 20"/>
                    <a:gd name="T10" fmla="*/ 7 w 17"/>
                    <a:gd name="T11" fmla="*/ 11 h 20"/>
                    <a:gd name="T12" fmla="*/ 7 w 17"/>
                    <a:gd name="T13" fmla="*/ 10 h 20"/>
                    <a:gd name="T14" fmla="*/ 9 w 17"/>
                    <a:gd name="T15" fmla="*/ 10 h 20"/>
                    <a:gd name="T16" fmla="*/ 9 w 17"/>
                    <a:gd name="T17" fmla="*/ 8 h 20"/>
                    <a:gd name="T18" fmla="*/ 9 w 17"/>
                    <a:gd name="T19" fmla="*/ 7 h 20"/>
                    <a:gd name="T20" fmla="*/ 7 w 17"/>
                    <a:gd name="T21" fmla="*/ 7 h 20"/>
                    <a:gd name="T22" fmla="*/ 6 w 17"/>
                    <a:gd name="T23" fmla="*/ 7 h 20"/>
                    <a:gd name="T24" fmla="*/ 3 w 17"/>
                    <a:gd name="T25" fmla="*/ 7 h 20"/>
                    <a:gd name="T26" fmla="*/ 2 w 17"/>
                    <a:gd name="T27" fmla="*/ 6 h 20"/>
                    <a:gd name="T28" fmla="*/ 0 w 17"/>
                    <a:gd name="T29" fmla="*/ 5 h 20"/>
                    <a:gd name="T30" fmla="*/ 0 w 17"/>
                    <a:gd name="T31" fmla="*/ 3 h 20"/>
                    <a:gd name="T32" fmla="*/ 2 w 17"/>
                    <a:gd name="T33" fmla="*/ 3 h 20"/>
                    <a:gd name="T34" fmla="*/ 2 w 17"/>
                    <a:gd name="T35" fmla="*/ 2 h 20"/>
                    <a:gd name="T36" fmla="*/ 3 w 17"/>
                    <a:gd name="T37" fmla="*/ 2 h 20"/>
                    <a:gd name="T38" fmla="*/ 6 w 17"/>
                    <a:gd name="T39" fmla="*/ 2 h 20"/>
                    <a:gd name="T40" fmla="*/ 6 w 17"/>
                    <a:gd name="T41" fmla="*/ 0 h 20"/>
                    <a:gd name="T42" fmla="*/ 7 w 17"/>
                    <a:gd name="T43" fmla="*/ 0 h 20"/>
                    <a:gd name="T44" fmla="*/ 9 w 17"/>
                    <a:gd name="T45" fmla="*/ 0 h 20"/>
                    <a:gd name="T46" fmla="*/ 11 w 17"/>
                    <a:gd name="T47" fmla="*/ 0 h 20"/>
                    <a:gd name="T48" fmla="*/ 11 w 17"/>
                    <a:gd name="T49" fmla="*/ 3 h 20"/>
                    <a:gd name="T50" fmla="*/ 9 w 17"/>
                    <a:gd name="T51" fmla="*/ 3 h 20"/>
                    <a:gd name="T52" fmla="*/ 9 w 17"/>
                    <a:gd name="T53" fmla="*/ 2 h 20"/>
                    <a:gd name="T54" fmla="*/ 9 w 17"/>
                    <a:gd name="T55" fmla="*/ 2 h 20"/>
                    <a:gd name="T56" fmla="*/ 7 w 17"/>
                    <a:gd name="T57" fmla="*/ 2 h 20"/>
                    <a:gd name="T58" fmla="*/ 6 w 17"/>
                    <a:gd name="T59" fmla="*/ 2 h 20"/>
                    <a:gd name="T60" fmla="*/ 3 w 17"/>
                    <a:gd name="T61" fmla="*/ 2 h 20"/>
                    <a:gd name="T62" fmla="*/ 3 w 17"/>
                    <a:gd name="T63" fmla="*/ 2 h 20"/>
                    <a:gd name="T64" fmla="*/ 2 w 17"/>
                    <a:gd name="T65" fmla="*/ 3 h 20"/>
                    <a:gd name="T66" fmla="*/ 3 w 17"/>
                    <a:gd name="T67" fmla="*/ 3 h 20"/>
                    <a:gd name="T68" fmla="*/ 3 w 17"/>
                    <a:gd name="T69" fmla="*/ 5 h 20"/>
                    <a:gd name="T70" fmla="*/ 6 w 17"/>
                    <a:gd name="T71" fmla="*/ 5 h 20"/>
                    <a:gd name="T72" fmla="*/ 7 w 17"/>
                    <a:gd name="T73" fmla="*/ 5 h 20"/>
                    <a:gd name="T74" fmla="*/ 9 w 17"/>
                    <a:gd name="T75" fmla="*/ 5 h 20"/>
                    <a:gd name="T76" fmla="*/ 11 w 17"/>
                    <a:gd name="T77" fmla="*/ 5 h 20"/>
                    <a:gd name="T78" fmla="*/ 11 w 17"/>
                    <a:gd name="T79" fmla="*/ 6 h 20"/>
                    <a:gd name="T80" fmla="*/ 11 w 17"/>
                    <a:gd name="T81" fmla="*/ 7 h 20"/>
                    <a:gd name="T82" fmla="*/ 11 w 17"/>
                    <a:gd name="T83" fmla="*/ 8 h 20"/>
                    <a:gd name="T84" fmla="*/ 9 w 17"/>
                    <a:gd name="T85" fmla="*/ 10 h 20"/>
                    <a:gd name="T86" fmla="*/ 7 w 17"/>
                    <a:gd name="T87" fmla="*/ 11 h 20"/>
                    <a:gd name="T88" fmla="*/ 6 w 17"/>
                    <a:gd name="T89" fmla="*/ 11 h 20"/>
                    <a:gd name="T90" fmla="*/ 3 w 17"/>
                    <a:gd name="T91" fmla="*/ 11 h 20"/>
                    <a:gd name="T92" fmla="*/ 3 w 17"/>
                    <a:gd name="T93" fmla="*/ 12 h 20"/>
                    <a:gd name="T94" fmla="*/ 2 w 17"/>
                    <a:gd name="T95" fmla="*/ 12 h 20"/>
                    <a:gd name="T96" fmla="*/ 2 w 17"/>
                    <a:gd name="T97" fmla="*/ 11 h 20"/>
                    <a:gd name="T98" fmla="*/ 0 w 17"/>
                    <a:gd name="T99" fmla="*/ 11 h 20"/>
                    <a:gd name="T100" fmla="*/ 0 w 17"/>
                    <a:gd name="T101" fmla="*/ 8 h 20"/>
                    <a:gd name="T102" fmla="*/ 2 w 17"/>
                    <a:gd name="T103" fmla="*/ 7 h 2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"/>
                    <a:gd name="T157" fmla="*/ 0 h 20"/>
                    <a:gd name="T158" fmla="*/ 17 w 17"/>
                    <a:gd name="T159" fmla="*/ 20 h 2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" h="20">
                      <a:moveTo>
                        <a:pt x="2" y="11"/>
                      </a:move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1" y="17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8" y="11"/>
                      </a:lnTo>
                      <a:lnTo>
                        <a:pt x="5" y="11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8" y="7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3" y="15"/>
                      </a:lnTo>
                      <a:lnTo>
                        <a:pt x="11" y="17"/>
                      </a:lnTo>
                      <a:lnTo>
                        <a:pt x="8" y="17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71" name="Freeform 128"/>
                <p:cNvSpPr>
                  <a:spLocks/>
                </p:cNvSpPr>
                <p:nvPr/>
              </p:nvSpPr>
              <p:spPr bwMode="auto">
                <a:xfrm>
                  <a:off x="4144" y="2387"/>
                  <a:ext cx="19" cy="17"/>
                </a:xfrm>
                <a:custGeom>
                  <a:avLst/>
                  <a:gdLst>
                    <a:gd name="T0" fmla="*/ 0 w 24"/>
                    <a:gd name="T1" fmla="*/ 5 h 22"/>
                    <a:gd name="T2" fmla="*/ 4 w 24"/>
                    <a:gd name="T3" fmla="*/ 4 h 22"/>
                    <a:gd name="T4" fmla="*/ 2 w 24"/>
                    <a:gd name="T5" fmla="*/ 4 h 22"/>
                    <a:gd name="T6" fmla="*/ 6 w 24"/>
                    <a:gd name="T7" fmla="*/ 10 h 22"/>
                    <a:gd name="T8" fmla="*/ 8 w 24"/>
                    <a:gd name="T9" fmla="*/ 6 h 22"/>
                    <a:gd name="T10" fmla="*/ 6 w 24"/>
                    <a:gd name="T11" fmla="*/ 4 h 22"/>
                    <a:gd name="T12" fmla="*/ 5 w 24"/>
                    <a:gd name="T13" fmla="*/ 4 h 22"/>
                    <a:gd name="T14" fmla="*/ 10 w 24"/>
                    <a:gd name="T15" fmla="*/ 2 h 22"/>
                    <a:gd name="T16" fmla="*/ 10 w 24"/>
                    <a:gd name="T17" fmla="*/ 2 h 22"/>
                    <a:gd name="T18" fmla="*/ 9 w 24"/>
                    <a:gd name="T19" fmla="*/ 2 h 22"/>
                    <a:gd name="T20" fmla="*/ 11 w 24"/>
                    <a:gd name="T21" fmla="*/ 9 h 22"/>
                    <a:gd name="T22" fmla="*/ 13 w 24"/>
                    <a:gd name="T23" fmla="*/ 2 h 22"/>
                    <a:gd name="T24" fmla="*/ 12 w 24"/>
                    <a:gd name="T25" fmla="*/ 2 h 22"/>
                    <a:gd name="T26" fmla="*/ 14 w 24"/>
                    <a:gd name="T27" fmla="*/ 0 h 22"/>
                    <a:gd name="T28" fmla="*/ 13 w 24"/>
                    <a:gd name="T29" fmla="*/ 0 h 22"/>
                    <a:gd name="T30" fmla="*/ 11 w 24"/>
                    <a:gd name="T31" fmla="*/ 10 h 22"/>
                    <a:gd name="T32" fmla="*/ 10 w 24"/>
                    <a:gd name="T33" fmla="*/ 12 h 22"/>
                    <a:gd name="T34" fmla="*/ 8 w 24"/>
                    <a:gd name="T35" fmla="*/ 6 h 22"/>
                    <a:gd name="T36" fmla="*/ 5 w 24"/>
                    <a:gd name="T37" fmla="*/ 12 h 22"/>
                    <a:gd name="T38" fmla="*/ 2 w 24"/>
                    <a:gd name="T39" fmla="*/ 5 h 22"/>
                    <a:gd name="T40" fmla="*/ 0 w 24"/>
                    <a:gd name="T41" fmla="*/ 5 h 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4"/>
                    <a:gd name="T64" fmla="*/ 0 h 22"/>
                    <a:gd name="T65" fmla="*/ 24 w 24"/>
                    <a:gd name="T66" fmla="*/ 22 h 2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4" h="22">
                      <a:moveTo>
                        <a:pt x="0" y="8"/>
                      </a:move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10" y="17"/>
                      </a:lnTo>
                      <a:lnTo>
                        <a:pt x="12" y="10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16" y="2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8" y="15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8" y="17"/>
                      </a:lnTo>
                      <a:lnTo>
                        <a:pt x="16" y="19"/>
                      </a:lnTo>
                      <a:lnTo>
                        <a:pt x="12" y="10"/>
                      </a:lnTo>
                      <a:lnTo>
                        <a:pt x="8" y="21"/>
                      </a:lnTo>
                      <a:lnTo>
                        <a:pt x="2" y="8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72" name="Freeform 129"/>
                <p:cNvSpPr>
                  <a:spLocks/>
                </p:cNvSpPr>
                <p:nvPr/>
              </p:nvSpPr>
              <p:spPr bwMode="auto">
                <a:xfrm>
                  <a:off x="4162" y="2382"/>
                  <a:ext cx="14" cy="18"/>
                </a:xfrm>
                <a:custGeom>
                  <a:avLst/>
                  <a:gdLst>
                    <a:gd name="T0" fmla="*/ 0 w 17"/>
                    <a:gd name="T1" fmla="*/ 2 h 22"/>
                    <a:gd name="T2" fmla="*/ 0 w 17"/>
                    <a:gd name="T3" fmla="*/ 2 h 22"/>
                    <a:gd name="T4" fmla="*/ 3 w 17"/>
                    <a:gd name="T5" fmla="*/ 2 h 22"/>
                    <a:gd name="T6" fmla="*/ 7 w 17"/>
                    <a:gd name="T7" fmla="*/ 2 h 22"/>
                    <a:gd name="T8" fmla="*/ 7 w 17"/>
                    <a:gd name="T9" fmla="*/ 0 h 22"/>
                    <a:gd name="T10" fmla="*/ 3 w 17"/>
                    <a:gd name="T11" fmla="*/ 0 h 22"/>
                    <a:gd name="T12" fmla="*/ 0 w 17"/>
                    <a:gd name="T13" fmla="*/ 0 h 22"/>
                    <a:gd name="T14" fmla="*/ 0 w 17"/>
                    <a:gd name="T15" fmla="*/ 2 h 22"/>
                    <a:gd name="T16" fmla="*/ 7 w 17"/>
                    <a:gd name="T17" fmla="*/ 2 h 22"/>
                    <a:gd name="T18" fmla="*/ 0 w 17"/>
                    <a:gd name="T19" fmla="*/ 4 h 22"/>
                    <a:gd name="T20" fmla="*/ 0 w 17"/>
                    <a:gd name="T21" fmla="*/ 14 h 22"/>
                    <a:gd name="T22" fmla="*/ 11 w 17"/>
                    <a:gd name="T23" fmla="*/ 13 h 22"/>
                    <a:gd name="T24" fmla="*/ 7 w 17"/>
                    <a:gd name="T25" fmla="*/ 13 h 22"/>
                    <a:gd name="T26" fmla="*/ 7 w 17"/>
                    <a:gd name="T27" fmla="*/ 2 h 22"/>
                    <a:gd name="T28" fmla="*/ 0 w 17"/>
                    <a:gd name="T29" fmla="*/ 2 h 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22"/>
                    <a:gd name="T47" fmla="*/ 17 w 17"/>
                    <a:gd name="T48" fmla="*/ 22 h 2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22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0" y="4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6" y="19"/>
                      </a:lnTo>
                      <a:lnTo>
                        <a:pt x="10" y="19"/>
                      </a:lnTo>
                      <a:lnTo>
                        <a:pt x="10" y="4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73" name="Freeform 130"/>
                <p:cNvSpPr>
                  <a:spLocks/>
                </p:cNvSpPr>
                <p:nvPr/>
              </p:nvSpPr>
              <p:spPr bwMode="auto">
                <a:xfrm>
                  <a:off x="4167" y="2380"/>
                  <a:ext cx="14" cy="18"/>
                </a:xfrm>
                <a:custGeom>
                  <a:avLst/>
                  <a:gdLst>
                    <a:gd name="T0" fmla="*/ 0 w 17"/>
                    <a:gd name="T1" fmla="*/ 4 h 22"/>
                    <a:gd name="T2" fmla="*/ 2 w 17"/>
                    <a:gd name="T3" fmla="*/ 4 h 22"/>
                    <a:gd name="T4" fmla="*/ 2 w 17"/>
                    <a:gd name="T5" fmla="*/ 2 h 22"/>
                    <a:gd name="T6" fmla="*/ 6 w 17"/>
                    <a:gd name="T7" fmla="*/ 0 h 22"/>
                    <a:gd name="T8" fmla="*/ 6 w 17"/>
                    <a:gd name="T9" fmla="*/ 2 h 22"/>
                    <a:gd name="T10" fmla="*/ 8 w 17"/>
                    <a:gd name="T11" fmla="*/ 2 h 22"/>
                    <a:gd name="T12" fmla="*/ 6 w 17"/>
                    <a:gd name="T13" fmla="*/ 2 h 22"/>
                    <a:gd name="T14" fmla="*/ 6 w 17"/>
                    <a:gd name="T15" fmla="*/ 12 h 22"/>
                    <a:gd name="T16" fmla="*/ 6 w 17"/>
                    <a:gd name="T17" fmla="*/ 13 h 22"/>
                    <a:gd name="T18" fmla="*/ 8 w 17"/>
                    <a:gd name="T19" fmla="*/ 13 h 22"/>
                    <a:gd name="T20" fmla="*/ 8 w 17"/>
                    <a:gd name="T21" fmla="*/ 12 h 22"/>
                    <a:gd name="T22" fmla="*/ 11 w 17"/>
                    <a:gd name="T23" fmla="*/ 11 h 22"/>
                    <a:gd name="T24" fmla="*/ 11 w 17"/>
                    <a:gd name="T25" fmla="*/ 8 h 22"/>
                    <a:gd name="T26" fmla="*/ 11 w 17"/>
                    <a:gd name="T27" fmla="*/ 11 h 22"/>
                    <a:gd name="T28" fmla="*/ 11 w 17"/>
                    <a:gd name="T29" fmla="*/ 12 h 22"/>
                    <a:gd name="T30" fmla="*/ 8 w 17"/>
                    <a:gd name="T31" fmla="*/ 13 h 22"/>
                    <a:gd name="T32" fmla="*/ 6 w 17"/>
                    <a:gd name="T33" fmla="*/ 13 h 22"/>
                    <a:gd name="T34" fmla="*/ 6 w 17"/>
                    <a:gd name="T35" fmla="*/ 14 h 22"/>
                    <a:gd name="T36" fmla="*/ 4 w 17"/>
                    <a:gd name="T37" fmla="*/ 14 h 22"/>
                    <a:gd name="T38" fmla="*/ 4 w 17"/>
                    <a:gd name="T39" fmla="*/ 13 h 22"/>
                    <a:gd name="T40" fmla="*/ 2 w 17"/>
                    <a:gd name="T41" fmla="*/ 13 h 22"/>
                    <a:gd name="T42" fmla="*/ 2 w 17"/>
                    <a:gd name="T43" fmla="*/ 12 h 22"/>
                    <a:gd name="T44" fmla="*/ 2 w 17"/>
                    <a:gd name="T45" fmla="*/ 4 h 22"/>
                    <a:gd name="T46" fmla="*/ 0 w 17"/>
                    <a:gd name="T47" fmla="*/ 4 h 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"/>
                    <a:gd name="T73" fmla="*/ 0 h 22"/>
                    <a:gd name="T74" fmla="*/ 17 w 17"/>
                    <a:gd name="T75" fmla="*/ 22 h 2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" h="22">
                      <a:moveTo>
                        <a:pt x="0" y="6"/>
                      </a:moveTo>
                      <a:lnTo>
                        <a:pt x="3" y="6"/>
                      </a:lnTo>
                      <a:lnTo>
                        <a:pt x="3" y="2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12" y="4"/>
                      </a:lnTo>
                      <a:lnTo>
                        <a:pt x="9" y="4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6" y="16"/>
                      </a:lnTo>
                      <a:lnTo>
                        <a:pt x="16" y="12"/>
                      </a:lnTo>
                      <a:lnTo>
                        <a:pt x="16" y="16"/>
                      </a:lnTo>
                      <a:lnTo>
                        <a:pt x="16" y="18"/>
                      </a:lnTo>
                      <a:lnTo>
                        <a:pt x="12" y="19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6" y="21"/>
                      </a:lnTo>
                      <a:lnTo>
                        <a:pt x="6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74" name="Freeform 131"/>
                <p:cNvSpPr>
                  <a:spLocks/>
                </p:cNvSpPr>
                <p:nvPr/>
              </p:nvSpPr>
              <p:spPr bwMode="auto">
                <a:xfrm>
                  <a:off x="4175" y="2380"/>
                  <a:ext cx="14" cy="16"/>
                </a:xfrm>
                <a:custGeom>
                  <a:avLst/>
                  <a:gdLst>
                    <a:gd name="T0" fmla="*/ 11 w 17"/>
                    <a:gd name="T1" fmla="*/ 4 h 19"/>
                    <a:gd name="T2" fmla="*/ 9 w 17"/>
                    <a:gd name="T3" fmla="*/ 3 h 19"/>
                    <a:gd name="T4" fmla="*/ 9 w 17"/>
                    <a:gd name="T5" fmla="*/ 2 h 19"/>
                    <a:gd name="T6" fmla="*/ 9 w 17"/>
                    <a:gd name="T7" fmla="*/ 0 h 19"/>
                    <a:gd name="T8" fmla="*/ 7 w 17"/>
                    <a:gd name="T9" fmla="*/ 0 h 19"/>
                    <a:gd name="T10" fmla="*/ 5 w 17"/>
                    <a:gd name="T11" fmla="*/ 0 h 19"/>
                    <a:gd name="T12" fmla="*/ 5 w 17"/>
                    <a:gd name="T13" fmla="*/ 2 h 19"/>
                    <a:gd name="T14" fmla="*/ 2 w 17"/>
                    <a:gd name="T15" fmla="*/ 3 h 19"/>
                    <a:gd name="T16" fmla="*/ 2 w 17"/>
                    <a:gd name="T17" fmla="*/ 4 h 19"/>
                    <a:gd name="T18" fmla="*/ 2 w 17"/>
                    <a:gd name="T19" fmla="*/ 6 h 19"/>
                    <a:gd name="T20" fmla="*/ 2 w 17"/>
                    <a:gd name="T21" fmla="*/ 7 h 19"/>
                    <a:gd name="T22" fmla="*/ 2 w 17"/>
                    <a:gd name="T23" fmla="*/ 8 h 19"/>
                    <a:gd name="T24" fmla="*/ 2 w 17"/>
                    <a:gd name="T25" fmla="*/ 10 h 19"/>
                    <a:gd name="T26" fmla="*/ 2 w 17"/>
                    <a:gd name="T27" fmla="*/ 11 h 19"/>
                    <a:gd name="T28" fmla="*/ 5 w 17"/>
                    <a:gd name="T29" fmla="*/ 11 h 19"/>
                    <a:gd name="T30" fmla="*/ 7 w 17"/>
                    <a:gd name="T31" fmla="*/ 11 h 19"/>
                    <a:gd name="T32" fmla="*/ 9 w 17"/>
                    <a:gd name="T33" fmla="*/ 11 h 19"/>
                    <a:gd name="T34" fmla="*/ 9 w 17"/>
                    <a:gd name="T35" fmla="*/ 10 h 19"/>
                    <a:gd name="T36" fmla="*/ 11 w 17"/>
                    <a:gd name="T37" fmla="*/ 8 h 19"/>
                    <a:gd name="T38" fmla="*/ 11 w 17"/>
                    <a:gd name="T39" fmla="*/ 7 h 19"/>
                    <a:gd name="T40" fmla="*/ 11 w 17"/>
                    <a:gd name="T41" fmla="*/ 6 h 19"/>
                    <a:gd name="T42" fmla="*/ 11 w 17"/>
                    <a:gd name="T43" fmla="*/ 7 h 19"/>
                    <a:gd name="T44" fmla="*/ 11 w 17"/>
                    <a:gd name="T45" fmla="*/ 8 h 19"/>
                    <a:gd name="T46" fmla="*/ 11 w 17"/>
                    <a:gd name="T47" fmla="*/ 10 h 19"/>
                    <a:gd name="T48" fmla="*/ 9 w 17"/>
                    <a:gd name="T49" fmla="*/ 11 h 19"/>
                    <a:gd name="T50" fmla="*/ 7 w 17"/>
                    <a:gd name="T51" fmla="*/ 11 h 19"/>
                    <a:gd name="T52" fmla="*/ 7 w 17"/>
                    <a:gd name="T53" fmla="*/ 13 h 19"/>
                    <a:gd name="T54" fmla="*/ 5 w 17"/>
                    <a:gd name="T55" fmla="*/ 13 h 19"/>
                    <a:gd name="T56" fmla="*/ 2 w 17"/>
                    <a:gd name="T57" fmla="*/ 13 h 19"/>
                    <a:gd name="T58" fmla="*/ 2 w 17"/>
                    <a:gd name="T59" fmla="*/ 11 h 19"/>
                    <a:gd name="T60" fmla="*/ 0 w 17"/>
                    <a:gd name="T61" fmla="*/ 10 h 19"/>
                    <a:gd name="T62" fmla="*/ 0 w 17"/>
                    <a:gd name="T63" fmla="*/ 8 h 19"/>
                    <a:gd name="T64" fmla="*/ 0 w 17"/>
                    <a:gd name="T65" fmla="*/ 7 h 19"/>
                    <a:gd name="T66" fmla="*/ 0 w 17"/>
                    <a:gd name="T67" fmla="*/ 6 h 19"/>
                    <a:gd name="T68" fmla="*/ 2 w 17"/>
                    <a:gd name="T69" fmla="*/ 4 h 19"/>
                    <a:gd name="T70" fmla="*/ 2 w 17"/>
                    <a:gd name="T71" fmla="*/ 3 h 19"/>
                    <a:gd name="T72" fmla="*/ 2 w 17"/>
                    <a:gd name="T73" fmla="*/ 2 h 19"/>
                    <a:gd name="T74" fmla="*/ 5 w 17"/>
                    <a:gd name="T75" fmla="*/ 0 h 19"/>
                    <a:gd name="T76" fmla="*/ 7 w 17"/>
                    <a:gd name="T77" fmla="*/ 0 h 19"/>
                    <a:gd name="T78" fmla="*/ 9 w 17"/>
                    <a:gd name="T79" fmla="*/ 0 h 19"/>
                    <a:gd name="T80" fmla="*/ 11 w 17"/>
                    <a:gd name="T81" fmla="*/ 0 h 19"/>
                    <a:gd name="T82" fmla="*/ 11 w 17"/>
                    <a:gd name="T83" fmla="*/ 4 h 1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7"/>
                    <a:gd name="T127" fmla="*/ 0 h 19"/>
                    <a:gd name="T128" fmla="*/ 17 w 17"/>
                    <a:gd name="T129" fmla="*/ 19 h 1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7" h="19">
                      <a:moveTo>
                        <a:pt x="16" y="6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7" y="16"/>
                      </a:lnTo>
                      <a:lnTo>
                        <a:pt x="10" y="16"/>
                      </a:lnTo>
                      <a:lnTo>
                        <a:pt x="13" y="16"/>
                      </a:lnTo>
                      <a:lnTo>
                        <a:pt x="13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10" y="18"/>
                      </a:lnTo>
                      <a:lnTo>
                        <a:pt x="7" y="18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75" name="Freeform 132"/>
                <p:cNvSpPr>
                  <a:spLocks/>
                </p:cNvSpPr>
                <p:nvPr/>
              </p:nvSpPr>
              <p:spPr bwMode="auto">
                <a:xfrm>
                  <a:off x="4186" y="2373"/>
                  <a:ext cx="13" cy="19"/>
                </a:xfrm>
                <a:custGeom>
                  <a:avLst/>
                  <a:gdLst>
                    <a:gd name="T0" fmla="*/ 0 w 17"/>
                    <a:gd name="T1" fmla="*/ 2 h 24"/>
                    <a:gd name="T2" fmla="*/ 2 w 17"/>
                    <a:gd name="T3" fmla="*/ 0 h 24"/>
                    <a:gd name="T4" fmla="*/ 2 w 17"/>
                    <a:gd name="T5" fmla="*/ 5 h 24"/>
                    <a:gd name="T6" fmla="*/ 4 w 17"/>
                    <a:gd name="T7" fmla="*/ 5 h 24"/>
                    <a:gd name="T8" fmla="*/ 4 w 17"/>
                    <a:gd name="T9" fmla="*/ 3 h 24"/>
                    <a:gd name="T10" fmla="*/ 5 w 17"/>
                    <a:gd name="T11" fmla="*/ 3 h 24"/>
                    <a:gd name="T12" fmla="*/ 5 w 17"/>
                    <a:gd name="T13" fmla="*/ 2 h 24"/>
                    <a:gd name="T14" fmla="*/ 7 w 17"/>
                    <a:gd name="T15" fmla="*/ 2 h 24"/>
                    <a:gd name="T16" fmla="*/ 8 w 17"/>
                    <a:gd name="T17" fmla="*/ 2 h 24"/>
                    <a:gd name="T18" fmla="*/ 8 w 17"/>
                    <a:gd name="T19" fmla="*/ 3 h 24"/>
                    <a:gd name="T20" fmla="*/ 9 w 17"/>
                    <a:gd name="T21" fmla="*/ 3 h 24"/>
                    <a:gd name="T22" fmla="*/ 9 w 17"/>
                    <a:gd name="T23" fmla="*/ 5 h 24"/>
                    <a:gd name="T24" fmla="*/ 9 w 17"/>
                    <a:gd name="T25" fmla="*/ 12 h 24"/>
                    <a:gd name="T26" fmla="*/ 5 w 17"/>
                    <a:gd name="T27" fmla="*/ 13 h 24"/>
                    <a:gd name="T28" fmla="*/ 7 w 17"/>
                    <a:gd name="T29" fmla="*/ 12 h 24"/>
                    <a:gd name="T30" fmla="*/ 7 w 17"/>
                    <a:gd name="T31" fmla="*/ 5 h 24"/>
                    <a:gd name="T32" fmla="*/ 7 w 17"/>
                    <a:gd name="T33" fmla="*/ 3 h 24"/>
                    <a:gd name="T34" fmla="*/ 5 w 17"/>
                    <a:gd name="T35" fmla="*/ 3 h 24"/>
                    <a:gd name="T36" fmla="*/ 4 w 17"/>
                    <a:gd name="T37" fmla="*/ 3 h 24"/>
                    <a:gd name="T38" fmla="*/ 4 w 17"/>
                    <a:gd name="T39" fmla="*/ 5 h 24"/>
                    <a:gd name="T40" fmla="*/ 4 w 17"/>
                    <a:gd name="T41" fmla="*/ 6 h 24"/>
                    <a:gd name="T42" fmla="*/ 2 w 17"/>
                    <a:gd name="T43" fmla="*/ 6 h 24"/>
                    <a:gd name="T44" fmla="*/ 2 w 17"/>
                    <a:gd name="T45" fmla="*/ 7 h 24"/>
                    <a:gd name="T46" fmla="*/ 2 w 17"/>
                    <a:gd name="T47" fmla="*/ 13 h 24"/>
                    <a:gd name="T48" fmla="*/ 4 w 17"/>
                    <a:gd name="T49" fmla="*/ 13 h 24"/>
                    <a:gd name="T50" fmla="*/ 0 w 17"/>
                    <a:gd name="T51" fmla="*/ 14 h 24"/>
                    <a:gd name="T52" fmla="*/ 2 w 17"/>
                    <a:gd name="T53" fmla="*/ 14 h 24"/>
                    <a:gd name="T54" fmla="*/ 2 w 17"/>
                    <a:gd name="T55" fmla="*/ 2 h 24"/>
                    <a:gd name="T56" fmla="*/ 0 w 17"/>
                    <a:gd name="T57" fmla="*/ 2 h 24"/>
                    <a:gd name="T58" fmla="*/ 0 w 17"/>
                    <a:gd name="T59" fmla="*/ 2 h 2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24"/>
                    <a:gd name="T92" fmla="*/ 17 w 17"/>
                    <a:gd name="T93" fmla="*/ 24 h 2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24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7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9" y="4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3" y="5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6" y="19"/>
                      </a:lnTo>
                      <a:lnTo>
                        <a:pt x="9" y="21"/>
                      </a:lnTo>
                      <a:lnTo>
                        <a:pt x="12" y="1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4" y="11"/>
                      </a:lnTo>
                      <a:lnTo>
                        <a:pt x="4" y="21"/>
                      </a:lnTo>
                      <a:lnTo>
                        <a:pt x="7" y="21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76" name="Freeform 133"/>
                <p:cNvSpPr>
                  <a:spLocks/>
                </p:cNvSpPr>
                <p:nvPr/>
              </p:nvSpPr>
              <p:spPr bwMode="auto">
                <a:xfrm>
                  <a:off x="4209" y="2365"/>
                  <a:ext cx="13" cy="19"/>
                </a:xfrm>
                <a:custGeom>
                  <a:avLst/>
                  <a:gdLst>
                    <a:gd name="T0" fmla="*/ 0 w 17"/>
                    <a:gd name="T1" fmla="*/ 5 h 24"/>
                    <a:gd name="T2" fmla="*/ 2 w 17"/>
                    <a:gd name="T3" fmla="*/ 4 h 24"/>
                    <a:gd name="T4" fmla="*/ 2 w 17"/>
                    <a:gd name="T5" fmla="*/ 2 h 24"/>
                    <a:gd name="T6" fmla="*/ 4 w 17"/>
                    <a:gd name="T7" fmla="*/ 2 h 24"/>
                    <a:gd name="T8" fmla="*/ 4 w 17"/>
                    <a:gd name="T9" fmla="*/ 2 h 24"/>
                    <a:gd name="T10" fmla="*/ 5 w 17"/>
                    <a:gd name="T11" fmla="*/ 2 h 24"/>
                    <a:gd name="T12" fmla="*/ 5 w 17"/>
                    <a:gd name="T13" fmla="*/ 0 h 24"/>
                    <a:gd name="T14" fmla="*/ 7 w 17"/>
                    <a:gd name="T15" fmla="*/ 0 h 24"/>
                    <a:gd name="T16" fmla="*/ 7 w 17"/>
                    <a:gd name="T17" fmla="*/ 13 h 24"/>
                    <a:gd name="T18" fmla="*/ 9 w 17"/>
                    <a:gd name="T19" fmla="*/ 13 h 24"/>
                    <a:gd name="T20" fmla="*/ 2 w 17"/>
                    <a:gd name="T21" fmla="*/ 14 h 24"/>
                    <a:gd name="T22" fmla="*/ 4 w 17"/>
                    <a:gd name="T23" fmla="*/ 13 h 24"/>
                    <a:gd name="T24" fmla="*/ 4 w 17"/>
                    <a:gd name="T25" fmla="*/ 2 h 24"/>
                    <a:gd name="T26" fmla="*/ 2 w 17"/>
                    <a:gd name="T27" fmla="*/ 4 h 24"/>
                    <a:gd name="T28" fmla="*/ 0 w 17"/>
                    <a:gd name="T29" fmla="*/ 5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24"/>
                    <a:gd name="T47" fmla="*/ 17 w 17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24">
                      <a:moveTo>
                        <a:pt x="0" y="8"/>
                      </a:move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2" y="21"/>
                      </a:lnTo>
                      <a:lnTo>
                        <a:pt x="16" y="21"/>
                      </a:lnTo>
                      <a:lnTo>
                        <a:pt x="3" y="23"/>
                      </a:lnTo>
                      <a:lnTo>
                        <a:pt x="7" y="21"/>
                      </a:lnTo>
                      <a:lnTo>
                        <a:pt x="7" y="4"/>
                      </a:lnTo>
                      <a:lnTo>
                        <a:pt x="3" y="6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77" name="Freeform 134"/>
                <p:cNvSpPr>
                  <a:spLocks/>
                </p:cNvSpPr>
                <p:nvPr/>
              </p:nvSpPr>
              <p:spPr bwMode="auto">
                <a:xfrm>
                  <a:off x="4216" y="2362"/>
                  <a:ext cx="14" cy="19"/>
                </a:xfrm>
                <a:custGeom>
                  <a:avLst/>
                  <a:gdLst>
                    <a:gd name="T0" fmla="*/ 7 w 17"/>
                    <a:gd name="T1" fmla="*/ 8 h 24"/>
                    <a:gd name="T2" fmla="*/ 8 w 17"/>
                    <a:gd name="T3" fmla="*/ 9 h 24"/>
                    <a:gd name="T4" fmla="*/ 8 w 17"/>
                    <a:gd name="T5" fmla="*/ 11 h 24"/>
                    <a:gd name="T6" fmla="*/ 7 w 17"/>
                    <a:gd name="T7" fmla="*/ 13 h 24"/>
                    <a:gd name="T8" fmla="*/ 4 w 17"/>
                    <a:gd name="T9" fmla="*/ 13 h 24"/>
                    <a:gd name="T10" fmla="*/ 2 w 17"/>
                    <a:gd name="T11" fmla="*/ 12 h 24"/>
                    <a:gd name="T12" fmla="*/ 2 w 17"/>
                    <a:gd name="T13" fmla="*/ 10 h 24"/>
                    <a:gd name="T14" fmla="*/ 4 w 17"/>
                    <a:gd name="T15" fmla="*/ 9 h 24"/>
                    <a:gd name="T16" fmla="*/ 6 w 17"/>
                    <a:gd name="T17" fmla="*/ 8 h 24"/>
                    <a:gd name="T18" fmla="*/ 4 w 17"/>
                    <a:gd name="T19" fmla="*/ 0 h 24"/>
                    <a:gd name="T20" fmla="*/ 2 w 17"/>
                    <a:gd name="T21" fmla="*/ 2 h 24"/>
                    <a:gd name="T22" fmla="*/ 2 w 17"/>
                    <a:gd name="T23" fmla="*/ 2 h 24"/>
                    <a:gd name="T24" fmla="*/ 2 w 17"/>
                    <a:gd name="T25" fmla="*/ 5 h 24"/>
                    <a:gd name="T26" fmla="*/ 2 w 17"/>
                    <a:gd name="T27" fmla="*/ 8 h 24"/>
                    <a:gd name="T28" fmla="*/ 4 w 17"/>
                    <a:gd name="T29" fmla="*/ 8 h 24"/>
                    <a:gd name="T30" fmla="*/ 2 w 17"/>
                    <a:gd name="T31" fmla="*/ 9 h 24"/>
                    <a:gd name="T32" fmla="*/ 2 w 17"/>
                    <a:gd name="T33" fmla="*/ 10 h 24"/>
                    <a:gd name="T34" fmla="*/ 0 w 17"/>
                    <a:gd name="T35" fmla="*/ 12 h 24"/>
                    <a:gd name="T36" fmla="*/ 2 w 17"/>
                    <a:gd name="T37" fmla="*/ 14 h 24"/>
                    <a:gd name="T38" fmla="*/ 4 w 17"/>
                    <a:gd name="T39" fmla="*/ 14 h 24"/>
                    <a:gd name="T40" fmla="*/ 7 w 17"/>
                    <a:gd name="T41" fmla="*/ 13 h 24"/>
                    <a:gd name="T42" fmla="*/ 10 w 17"/>
                    <a:gd name="T43" fmla="*/ 12 h 24"/>
                    <a:gd name="T44" fmla="*/ 11 w 17"/>
                    <a:gd name="T45" fmla="*/ 11 h 24"/>
                    <a:gd name="T46" fmla="*/ 11 w 17"/>
                    <a:gd name="T47" fmla="*/ 9 h 24"/>
                    <a:gd name="T48" fmla="*/ 10 w 17"/>
                    <a:gd name="T49" fmla="*/ 8 h 24"/>
                    <a:gd name="T50" fmla="*/ 8 w 17"/>
                    <a:gd name="T51" fmla="*/ 6 h 24"/>
                    <a:gd name="T52" fmla="*/ 8 w 17"/>
                    <a:gd name="T53" fmla="*/ 6 h 24"/>
                    <a:gd name="T54" fmla="*/ 10 w 17"/>
                    <a:gd name="T55" fmla="*/ 5 h 24"/>
                    <a:gd name="T56" fmla="*/ 11 w 17"/>
                    <a:gd name="T57" fmla="*/ 2 h 24"/>
                    <a:gd name="T58" fmla="*/ 10 w 17"/>
                    <a:gd name="T59" fmla="*/ 2 h 24"/>
                    <a:gd name="T60" fmla="*/ 8 w 17"/>
                    <a:gd name="T61" fmla="*/ 0 h 24"/>
                    <a:gd name="T62" fmla="*/ 6 w 17"/>
                    <a:gd name="T63" fmla="*/ 0 h 24"/>
                    <a:gd name="T64" fmla="*/ 7 w 17"/>
                    <a:gd name="T65" fmla="*/ 2 h 24"/>
                    <a:gd name="T66" fmla="*/ 8 w 17"/>
                    <a:gd name="T67" fmla="*/ 2 h 24"/>
                    <a:gd name="T68" fmla="*/ 8 w 17"/>
                    <a:gd name="T69" fmla="*/ 5 h 24"/>
                    <a:gd name="T70" fmla="*/ 7 w 17"/>
                    <a:gd name="T71" fmla="*/ 6 h 24"/>
                    <a:gd name="T72" fmla="*/ 4 w 17"/>
                    <a:gd name="T73" fmla="*/ 8 h 24"/>
                    <a:gd name="T74" fmla="*/ 2 w 17"/>
                    <a:gd name="T75" fmla="*/ 6 h 24"/>
                    <a:gd name="T76" fmla="*/ 2 w 17"/>
                    <a:gd name="T77" fmla="*/ 4 h 24"/>
                    <a:gd name="T78" fmla="*/ 4 w 17"/>
                    <a:gd name="T79" fmla="*/ 2 h 24"/>
                    <a:gd name="T80" fmla="*/ 6 w 17"/>
                    <a:gd name="T81" fmla="*/ 2 h 24"/>
                    <a:gd name="T82" fmla="*/ 6 w 17"/>
                    <a:gd name="T83" fmla="*/ 8 h 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7"/>
                    <a:gd name="T127" fmla="*/ 0 h 24"/>
                    <a:gd name="T128" fmla="*/ 17 w 17"/>
                    <a:gd name="T129" fmla="*/ 24 h 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7" h="24">
                      <a:moveTo>
                        <a:pt x="8" y="12"/>
                      </a:move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2" y="14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9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6" y="21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4" y="18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6" y="12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1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78" name="Freeform 135"/>
                <p:cNvSpPr>
                  <a:spLocks/>
                </p:cNvSpPr>
                <p:nvPr/>
              </p:nvSpPr>
              <p:spPr bwMode="auto">
                <a:xfrm>
                  <a:off x="4230" y="2358"/>
                  <a:ext cx="14" cy="19"/>
                </a:xfrm>
                <a:custGeom>
                  <a:avLst/>
                  <a:gdLst>
                    <a:gd name="T0" fmla="*/ 4 w 17"/>
                    <a:gd name="T1" fmla="*/ 1 h 24"/>
                    <a:gd name="T2" fmla="*/ 6 w 17"/>
                    <a:gd name="T3" fmla="*/ 1 h 24"/>
                    <a:gd name="T4" fmla="*/ 7 w 17"/>
                    <a:gd name="T5" fmla="*/ 1 h 24"/>
                    <a:gd name="T6" fmla="*/ 7 w 17"/>
                    <a:gd name="T7" fmla="*/ 2 h 24"/>
                    <a:gd name="T8" fmla="*/ 7 w 17"/>
                    <a:gd name="T9" fmla="*/ 3 h 24"/>
                    <a:gd name="T10" fmla="*/ 7 w 17"/>
                    <a:gd name="T11" fmla="*/ 5 h 24"/>
                    <a:gd name="T12" fmla="*/ 7 w 17"/>
                    <a:gd name="T13" fmla="*/ 7 h 24"/>
                    <a:gd name="T14" fmla="*/ 7 w 17"/>
                    <a:gd name="T15" fmla="*/ 8 h 24"/>
                    <a:gd name="T16" fmla="*/ 7 w 17"/>
                    <a:gd name="T17" fmla="*/ 10 h 24"/>
                    <a:gd name="T18" fmla="*/ 7 w 17"/>
                    <a:gd name="T19" fmla="*/ 10 h 24"/>
                    <a:gd name="T20" fmla="*/ 7 w 17"/>
                    <a:gd name="T21" fmla="*/ 12 h 24"/>
                    <a:gd name="T22" fmla="*/ 6 w 17"/>
                    <a:gd name="T23" fmla="*/ 13 h 24"/>
                    <a:gd name="T24" fmla="*/ 6 w 17"/>
                    <a:gd name="T25" fmla="*/ 14 h 24"/>
                    <a:gd name="T26" fmla="*/ 4 w 17"/>
                    <a:gd name="T27" fmla="*/ 14 h 24"/>
                    <a:gd name="T28" fmla="*/ 2 w 17"/>
                    <a:gd name="T29" fmla="*/ 14 h 24"/>
                    <a:gd name="T30" fmla="*/ 2 w 17"/>
                    <a:gd name="T31" fmla="*/ 13 h 24"/>
                    <a:gd name="T32" fmla="*/ 2 w 17"/>
                    <a:gd name="T33" fmla="*/ 12 h 24"/>
                    <a:gd name="T34" fmla="*/ 1 w 17"/>
                    <a:gd name="T35" fmla="*/ 10 h 24"/>
                    <a:gd name="T36" fmla="*/ 1 w 17"/>
                    <a:gd name="T37" fmla="*/ 8 h 24"/>
                    <a:gd name="T38" fmla="*/ 1 w 17"/>
                    <a:gd name="T39" fmla="*/ 6 h 24"/>
                    <a:gd name="T40" fmla="*/ 2 w 17"/>
                    <a:gd name="T41" fmla="*/ 5 h 24"/>
                    <a:gd name="T42" fmla="*/ 2 w 17"/>
                    <a:gd name="T43" fmla="*/ 3 h 24"/>
                    <a:gd name="T44" fmla="*/ 2 w 17"/>
                    <a:gd name="T45" fmla="*/ 2 h 24"/>
                    <a:gd name="T46" fmla="*/ 2 w 17"/>
                    <a:gd name="T47" fmla="*/ 1 h 24"/>
                    <a:gd name="T48" fmla="*/ 4 w 17"/>
                    <a:gd name="T49" fmla="*/ 1 h 24"/>
                    <a:gd name="T50" fmla="*/ 4 w 17"/>
                    <a:gd name="T51" fmla="*/ 0 h 24"/>
                    <a:gd name="T52" fmla="*/ 2 w 17"/>
                    <a:gd name="T53" fmla="*/ 1 h 24"/>
                    <a:gd name="T54" fmla="*/ 1 w 17"/>
                    <a:gd name="T55" fmla="*/ 2 h 24"/>
                    <a:gd name="T56" fmla="*/ 1 w 17"/>
                    <a:gd name="T57" fmla="*/ 3 h 24"/>
                    <a:gd name="T58" fmla="*/ 0 w 17"/>
                    <a:gd name="T59" fmla="*/ 5 h 24"/>
                    <a:gd name="T60" fmla="*/ 0 w 17"/>
                    <a:gd name="T61" fmla="*/ 6 h 24"/>
                    <a:gd name="T62" fmla="*/ 0 w 17"/>
                    <a:gd name="T63" fmla="*/ 7 h 24"/>
                    <a:gd name="T64" fmla="*/ 0 w 17"/>
                    <a:gd name="T65" fmla="*/ 8 h 24"/>
                    <a:gd name="T66" fmla="*/ 0 w 17"/>
                    <a:gd name="T67" fmla="*/ 10 h 24"/>
                    <a:gd name="T68" fmla="*/ 0 w 17"/>
                    <a:gd name="T69" fmla="*/ 12 h 24"/>
                    <a:gd name="T70" fmla="*/ 0 w 17"/>
                    <a:gd name="T71" fmla="*/ 13 h 24"/>
                    <a:gd name="T72" fmla="*/ 1 w 17"/>
                    <a:gd name="T73" fmla="*/ 13 h 24"/>
                    <a:gd name="T74" fmla="*/ 1 w 17"/>
                    <a:gd name="T75" fmla="*/ 14 h 24"/>
                    <a:gd name="T76" fmla="*/ 2 w 17"/>
                    <a:gd name="T77" fmla="*/ 14 h 24"/>
                    <a:gd name="T78" fmla="*/ 4 w 17"/>
                    <a:gd name="T79" fmla="*/ 14 h 24"/>
                    <a:gd name="T80" fmla="*/ 6 w 17"/>
                    <a:gd name="T81" fmla="*/ 14 h 24"/>
                    <a:gd name="T82" fmla="*/ 7 w 17"/>
                    <a:gd name="T83" fmla="*/ 13 h 24"/>
                    <a:gd name="T84" fmla="*/ 7 w 17"/>
                    <a:gd name="T85" fmla="*/ 12 h 24"/>
                    <a:gd name="T86" fmla="*/ 9 w 17"/>
                    <a:gd name="T87" fmla="*/ 12 h 24"/>
                    <a:gd name="T88" fmla="*/ 9 w 17"/>
                    <a:gd name="T89" fmla="*/ 10 h 24"/>
                    <a:gd name="T90" fmla="*/ 11 w 17"/>
                    <a:gd name="T91" fmla="*/ 10 h 24"/>
                    <a:gd name="T92" fmla="*/ 11 w 17"/>
                    <a:gd name="T93" fmla="*/ 7 h 24"/>
                    <a:gd name="T94" fmla="*/ 11 w 17"/>
                    <a:gd name="T95" fmla="*/ 6 h 24"/>
                    <a:gd name="T96" fmla="*/ 11 w 17"/>
                    <a:gd name="T97" fmla="*/ 5 h 24"/>
                    <a:gd name="T98" fmla="*/ 11 w 17"/>
                    <a:gd name="T99" fmla="*/ 3 h 24"/>
                    <a:gd name="T100" fmla="*/ 9 w 17"/>
                    <a:gd name="T101" fmla="*/ 2 h 24"/>
                    <a:gd name="T102" fmla="*/ 9 w 17"/>
                    <a:gd name="T103" fmla="*/ 1 h 24"/>
                    <a:gd name="T104" fmla="*/ 7 w 17"/>
                    <a:gd name="T105" fmla="*/ 1 h 24"/>
                    <a:gd name="T106" fmla="*/ 7 w 17"/>
                    <a:gd name="T107" fmla="*/ 0 h 24"/>
                    <a:gd name="T108" fmla="*/ 6 w 17"/>
                    <a:gd name="T109" fmla="*/ 0 h 24"/>
                    <a:gd name="T110" fmla="*/ 4 w 17"/>
                    <a:gd name="T111" fmla="*/ 0 h 24"/>
                    <a:gd name="T112" fmla="*/ 4 w 17"/>
                    <a:gd name="T113" fmla="*/ 1 h 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"/>
                    <a:gd name="T172" fmla="*/ 0 h 24"/>
                    <a:gd name="T173" fmla="*/ 17 w 17"/>
                    <a:gd name="T174" fmla="*/ 24 h 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" h="24">
                      <a:moveTo>
                        <a:pt x="6" y="1"/>
                      </a:move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1" y="19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6" y="23"/>
                      </a:lnTo>
                      <a:lnTo>
                        <a:pt x="3" y="23"/>
                      </a:lnTo>
                      <a:lnTo>
                        <a:pt x="3" y="21"/>
                      </a:lnTo>
                      <a:lnTo>
                        <a:pt x="3" y="19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3" y="23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1" y="21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3" y="17"/>
                      </a:lnTo>
                      <a:lnTo>
                        <a:pt x="16" y="15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79" name="Freeform 136"/>
                <p:cNvSpPr>
                  <a:spLocks/>
                </p:cNvSpPr>
                <p:nvPr/>
              </p:nvSpPr>
              <p:spPr bwMode="auto">
                <a:xfrm>
                  <a:off x="4016" y="2464"/>
                  <a:ext cx="18" cy="19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5 h 24"/>
                    <a:gd name="T4" fmla="*/ 0 w 22"/>
                    <a:gd name="T5" fmla="*/ 14 h 24"/>
                    <a:gd name="T6" fmla="*/ 2 w 22"/>
                    <a:gd name="T7" fmla="*/ 14 h 24"/>
                    <a:gd name="T8" fmla="*/ 5 w 22"/>
                    <a:gd name="T9" fmla="*/ 14 h 24"/>
                    <a:gd name="T10" fmla="*/ 10 w 22"/>
                    <a:gd name="T11" fmla="*/ 13 h 24"/>
                    <a:gd name="T12" fmla="*/ 10 w 22"/>
                    <a:gd name="T13" fmla="*/ 12 h 24"/>
                    <a:gd name="T14" fmla="*/ 13 w 22"/>
                    <a:gd name="T15" fmla="*/ 12 h 24"/>
                    <a:gd name="T16" fmla="*/ 13 w 22"/>
                    <a:gd name="T17" fmla="*/ 10 h 24"/>
                    <a:gd name="T18" fmla="*/ 14 w 22"/>
                    <a:gd name="T19" fmla="*/ 10 h 24"/>
                    <a:gd name="T20" fmla="*/ 14 w 22"/>
                    <a:gd name="T21" fmla="*/ 0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24"/>
                    <a:gd name="T35" fmla="*/ 22 w 22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24">
                      <a:moveTo>
                        <a:pt x="21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3" y="23"/>
                      </a:lnTo>
                      <a:lnTo>
                        <a:pt x="7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80" name="Freeform 137"/>
                <p:cNvSpPr>
                  <a:spLocks/>
                </p:cNvSpPr>
                <p:nvPr/>
              </p:nvSpPr>
              <p:spPr bwMode="auto">
                <a:xfrm>
                  <a:off x="4055" y="2451"/>
                  <a:ext cx="18" cy="19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5 h 24"/>
                    <a:gd name="T4" fmla="*/ 0 w 22"/>
                    <a:gd name="T5" fmla="*/ 14 h 24"/>
                    <a:gd name="T6" fmla="*/ 2 w 22"/>
                    <a:gd name="T7" fmla="*/ 13 h 24"/>
                    <a:gd name="T8" fmla="*/ 2 w 22"/>
                    <a:gd name="T9" fmla="*/ 14 h 24"/>
                    <a:gd name="T10" fmla="*/ 4 w 22"/>
                    <a:gd name="T11" fmla="*/ 13 h 24"/>
                    <a:gd name="T12" fmla="*/ 4 w 22"/>
                    <a:gd name="T13" fmla="*/ 14 h 24"/>
                    <a:gd name="T14" fmla="*/ 9 w 22"/>
                    <a:gd name="T15" fmla="*/ 13 h 24"/>
                    <a:gd name="T16" fmla="*/ 9 w 22"/>
                    <a:gd name="T17" fmla="*/ 12 h 24"/>
                    <a:gd name="T18" fmla="*/ 12 w 22"/>
                    <a:gd name="T19" fmla="*/ 12 h 24"/>
                    <a:gd name="T20" fmla="*/ 12 w 22"/>
                    <a:gd name="T21" fmla="*/ 11 h 24"/>
                    <a:gd name="T22" fmla="*/ 14 w 22"/>
                    <a:gd name="T23" fmla="*/ 10 h 24"/>
                    <a:gd name="T24" fmla="*/ 14 w 22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"/>
                    <a:gd name="T40" fmla="*/ 0 h 24"/>
                    <a:gd name="T41" fmla="*/ 22 w 22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" h="24">
                      <a:moveTo>
                        <a:pt x="21" y="0"/>
                      </a:moveTo>
                      <a:lnTo>
                        <a:pt x="0" y="8"/>
                      </a:lnTo>
                      <a:lnTo>
                        <a:pt x="0" y="23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8" y="19"/>
                      </a:lnTo>
                      <a:lnTo>
                        <a:pt x="18" y="18"/>
                      </a:lnTo>
                      <a:lnTo>
                        <a:pt x="21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81" name="Freeform 138"/>
                <p:cNvSpPr>
                  <a:spLocks/>
                </p:cNvSpPr>
                <p:nvPr/>
              </p:nvSpPr>
              <p:spPr bwMode="auto">
                <a:xfrm>
                  <a:off x="4094" y="2439"/>
                  <a:ext cx="17" cy="19"/>
                </a:xfrm>
                <a:custGeom>
                  <a:avLst/>
                  <a:gdLst>
                    <a:gd name="T0" fmla="*/ 12 w 22"/>
                    <a:gd name="T1" fmla="*/ 0 h 24"/>
                    <a:gd name="T2" fmla="*/ 0 w 22"/>
                    <a:gd name="T3" fmla="*/ 4 h 24"/>
                    <a:gd name="T4" fmla="*/ 0 w 22"/>
                    <a:gd name="T5" fmla="*/ 14 h 24"/>
                    <a:gd name="T6" fmla="*/ 2 w 22"/>
                    <a:gd name="T7" fmla="*/ 13 h 24"/>
                    <a:gd name="T8" fmla="*/ 2 w 22"/>
                    <a:gd name="T9" fmla="*/ 14 h 24"/>
                    <a:gd name="T10" fmla="*/ 5 w 22"/>
                    <a:gd name="T11" fmla="*/ 13 h 24"/>
                    <a:gd name="T12" fmla="*/ 5 w 22"/>
                    <a:gd name="T13" fmla="*/ 14 h 24"/>
                    <a:gd name="T14" fmla="*/ 9 w 22"/>
                    <a:gd name="T15" fmla="*/ 13 h 24"/>
                    <a:gd name="T16" fmla="*/ 9 w 22"/>
                    <a:gd name="T17" fmla="*/ 12 h 24"/>
                    <a:gd name="T18" fmla="*/ 10 w 22"/>
                    <a:gd name="T19" fmla="*/ 10 h 24"/>
                    <a:gd name="T20" fmla="*/ 12 w 22"/>
                    <a:gd name="T21" fmla="*/ 10 h 24"/>
                    <a:gd name="T22" fmla="*/ 12 w 22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24"/>
                    <a:gd name="T38" fmla="*/ 22 w 2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24">
                      <a:moveTo>
                        <a:pt x="21" y="0"/>
                      </a:move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7" y="17"/>
                      </a:lnTo>
                      <a:lnTo>
                        <a:pt x="21" y="15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82" name="Freeform 139"/>
                <p:cNvSpPr>
                  <a:spLocks/>
                </p:cNvSpPr>
                <p:nvPr/>
              </p:nvSpPr>
              <p:spPr bwMode="auto">
                <a:xfrm>
                  <a:off x="4134" y="2425"/>
                  <a:ext cx="17" cy="21"/>
                </a:xfrm>
                <a:custGeom>
                  <a:avLst/>
                  <a:gdLst>
                    <a:gd name="T0" fmla="*/ 12 w 22"/>
                    <a:gd name="T1" fmla="*/ 0 h 26"/>
                    <a:gd name="T2" fmla="*/ 0 w 22"/>
                    <a:gd name="T3" fmla="*/ 5 h 26"/>
                    <a:gd name="T4" fmla="*/ 0 w 22"/>
                    <a:gd name="T5" fmla="*/ 15 h 26"/>
                    <a:gd name="T6" fmla="*/ 2 w 22"/>
                    <a:gd name="T7" fmla="*/ 15 h 26"/>
                    <a:gd name="T8" fmla="*/ 4 w 22"/>
                    <a:gd name="T9" fmla="*/ 15 h 26"/>
                    <a:gd name="T10" fmla="*/ 4 w 22"/>
                    <a:gd name="T11" fmla="*/ 16 h 26"/>
                    <a:gd name="T12" fmla="*/ 8 w 22"/>
                    <a:gd name="T13" fmla="*/ 14 h 26"/>
                    <a:gd name="T14" fmla="*/ 10 w 22"/>
                    <a:gd name="T15" fmla="*/ 12 h 26"/>
                    <a:gd name="T16" fmla="*/ 10 w 22"/>
                    <a:gd name="T17" fmla="*/ 11 h 26"/>
                    <a:gd name="T18" fmla="*/ 12 w 22"/>
                    <a:gd name="T19" fmla="*/ 11 h 26"/>
                    <a:gd name="T20" fmla="*/ 12 w 22"/>
                    <a:gd name="T21" fmla="*/ 0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26"/>
                    <a:gd name="T35" fmla="*/ 22 w 22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26">
                      <a:moveTo>
                        <a:pt x="21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13" y="21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83" name="Freeform 140"/>
                <p:cNvSpPr>
                  <a:spLocks/>
                </p:cNvSpPr>
                <p:nvPr/>
              </p:nvSpPr>
              <p:spPr bwMode="auto">
                <a:xfrm>
                  <a:off x="4172" y="2412"/>
                  <a:ext cx="18" cy="20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6 h 24"/>
                    <a:gd name="T4" fmla="*/ 0 w 22"/>
                    <a:gd name="T5" fmla="*/ 16 h 24"/>
                    <a:gd name="T6" fmla="*/ 2 w 22"/>
                    <a:gd name="T7" fmla="*/ 15 h 24"/>
                    <a:gd name="T8" fmla="*/ 2 w 22"/>
                    <a:gd name="T9" fmla="*/ 16 h 24"/>
                    <a:gd name="T10" fmla="*/ 5 w 22"/>
                    <a:gd name="T11" fmla="*/ 16 h 24"/>
                    <a:gd name="T12" fmla="*/ 10 w 22"/>
                    <a:gd name="T13" fmla="*/ 15 h 24"/>
                    <a:gd name="T14" fmla="*/ 10 w 22"/>
                    <a:gd name="T15" fmla="*/ 14 h 24"/>
                    <a:gd name="T16" fmla="*/ 11 w 22"/>
                    <a:gd name="T17" fmla="*/ 14 h 24"/>
                    <a:gd name="T18" fmla="*/ 11 w 22"/>
                    <a:gd name="T19" fmla="*/ 13 h 24"/>
                    <a:gd name="T20" fmla="*/ 14 w 22"/>
                    <a:gd name="T21" fmla="*/ 13 h 24"/>
                    <a:gd name="T22" fmla="*/ 14 w 22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24"/>
                    <a:gd name="T38" fmla="*/ 22 w 2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24">
                      <a:moveTo>
                        <a:pt x="21" y="0"/>
                      </a:moveTo>
                      <a:lnTo>
                        <a:pt x="0" y="8"/>
                      </a:lnTo>
                      <a:lnTo>
                        <a:pt x="0" y="23"/>
                      </a:lnTo>
                      <a:lnTo>
                        <a:pt x="4" y="22"/>
                      </a:lnTo>
                      <a:lnTo>
                        <a:pt x="4" y="23"/>
                      </a:lnTo>
                      <a:lnTo>
                        <a:pt x="7" y="23"/>
                      </a:lnTo>
                      <a:lnTo>
                        <a:pt x="15" y="22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7" y="18"/>
                      </a:lnTo>
                      <a:lnTo>
                        <a:pt x="21" y="18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84" name="Freeform 141"/>
                <p:cNvSpPr>
                  <a:spLocks/>
                </p:cNvSpPr>
                <p:nvPr/>
              </p:nvSpPr>
              <p:spPr bwMode="auto">
                <a:xfrm>
                  <a:off x="4212" y="2400"/>
                  <a:ext cx="18" cy="20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6 h 24"/>
                    <a:gd name="T4" fmla="*/ 0 w 22"/>
                    <a:gd name="T5" fmla="*/ 16 h 24"/>
                    <a:gd name="T6" fmla="*/ 1 w 22"/>
                    <a:gd name="T7" fmla="*/ 15 h 24"/>
                    <a:gd name="T8" fmla="*/ 1 w 22"/>
                    <a:gd name="T9" fmla="*/ 16 h 24"/>
                    <a:gd name="T10" fmla="*/ 3 w 22"/>
                    <a:gd name="T11" fmla="*/ 15 h 24"/>
                    <a:gd name="T12" fmla="*/ 3 w 22"/>
                    <a:gd name="T13" fmla="*/ 16 h 24"/>
                    <a:gd name="T14" fmla="*/ 9 w 22"/>
                    <a:gd name="T15" fmla="*/ 15 h 24"/>
                    <a:gd name="T16" fmla="*/ 9 w 22"/>
                    <a:gd name="T17" fmla="*/ 13 h 24"/>
                    <a:gd name="T18" fmla="*/ 11 w 22"/>
                    <a:gd name="T19" fmla="*/ 13 h 24"/>
                    <a:gd name="T20" fmla="*/ 11 w 22"/>
                    <a:gd name="T21" fmla="*/ 12 h 24"/>
                    <a:gd name="T22" fmla="*/ 14 w 22"/>
                    <a:gd name="T23" fmla="*/ 11 h 24"/>
                    <a:gd name="T24" fmla="*/ 14 w 22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"/>
                    <a:gd name="T40" fmla="*/ 0 h 24"/>
                    <a:gd name="T41" fmla="*/ 22 w 22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" h="24">
                      <a:moveTo>
                        <a:pt x="21" y="0"/>
                      </a:moveTo>
                      <a:lnTo>
                        <a:pt x="0" y="8"/>
                      </a:lnTo>
                      <a:lnTo>
                        <a:pt x="0" y="23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5" y="21"/>
                      </a:lnTo>
                      <a:lnTo>
                        <a:pt x="5" y="23"/>
                      </a:lnTo>
                      <a:lnTo>
                        <a:pt x="13" y="21"/>
                      </a:lnTo>
                      <a:lnTo>
                        <a:pt x="13" y="19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21" y="15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85" name="Freeform 142"/>
                <p:cNvSpPr>
                  <a:spLocks/>
                </p:cNvSpPr>
                <p:nvPr/>
              </p:nvSpPr>
              <p:spPr bwMode="auto">
                <a:xfrm>
                  <a:off x="4250" y="2388"/>
                  <a:ext cx="17" cy="20"/>
                </a:xfrm>
                <a:custGeom>
                  <a:avLst/>
                  <a:gdLst>
                    <a:gd name="T0" fmla="*/ 12 w 22"/>
                    <a:gd name="T1" fmla="*/ 0 h 24"/>
                    <a:gd name="T2" fmla="*/ 0 w 22"/>
                    <a:gd name="T3" fmla="*/ 4 h 24"/>
                    <a:gd name="T4" fmla="*/ 0 w 22"/>
                    <a:gd name="T5" fmla="*/ 16 h 24"/>
                    <a:gd name="T6" fmla="*/ 2 w 22"/>
                    <a:gd name="T7" fmla="*/ 15 h 24"/>
                    <a:gd name="T8" fmla="*/ 2 w 22"/>
                    <a:gd name="T9" fmla="*/ 16 h 24"/>
                    <a:gd name="T10" fmla="*/ 5 w 22"/>
                    <a:gd name="T11" fmla="*/ 15 h 24"/>
                    <a:gd name="T12" fmla="*/ 5 w 22"/>
                    <a:gd name="T13" fmla="*/ 16 h 24"/>
                    <a:gd name="T14" fmla="*/ 9 w 22"/>
                    <a:gd name="T15" fmla="*/ 15 h 24"/>
                    <a:gd name="T16" fmla="*/ 9 w 22"/>
                    <a:gd name="T17" fmla="*/ 13 h 24"/>
                    <a:gd name="T18" fmla="*/ 11 w 22"/>
                    <a:gd name="T19" fmla="*/ 12 h 24"/>
                    <a:gd name="T20" fmla="*/ 12 w 22"/>
                    <a:gd name="T21" fmla="*/ 11 h 24"/>
                    <a:gd name="T22" fmla="*/ 12 w 22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24"/>
                    <a:gd name="T38" fmla="*/ 22 w 2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24">
                      <a:moveTo>
                        <a:pt x="21" y="0"/>
                      </a:move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8" y="17"/>
                      </a:lnTo>
                      <a:lnTo>
                        <a:pt x="21" y="15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86" name="Freeform 143"/>
                <p:cNvSpPr>
                  <a:spLocks/>
                </p:cNvSpPr>
                <p:nvPr/>
              </p:nvSpPr>
              <p:spPr bwMode="auto">
                <a:xfrm>
                  <a:off x="4288" y="2375"/>
                  <a:ext cx="18" cy="21"/>
                </a:xfrm>
                <a:custGeom>
                  <a:avLst/>
                  <a:gdLst>
                    <a:gd name="T0" fmla="*/ 14 w 22"/>
                    <a:gd name="T1" fmla="*/ 0 h 26"/>
                    <a:gd name="T2" fmla="*/ 0 w 22"/>
                    <a:gd name="T3" fmla="*/ 5 h 26"/>
                    <a:gd name="T4" fmla="*/ 0 w 22"/>
                    <a:gd name="T5" fmla="*/ 15 h 26"/>
                    <a:gd name="T6" fmla="*/ 2 w 22"/>
                    <a:gd name="T7" fmla="*/ 15 h 26"/>
                    <a:gd name="T8" fmla="*/ 6 w 22"/>
                    <a:gd name="T9" fmla="*/ 15 h 26"/>
                    <a:gd name="T10" fmla="*/ 6 w 22"/>
                    <a:gd name="T11" fmla="*/ 16 h 26"/>
                    <a:gd name="T12" fmla="*/ 11 w 22"/>
                    <a:gd name="T13" fmla="*/ 14 h 26"/>
                    <a:gd name="T14" fmla="*/ 13 w 22"/>
                    <a:gd name="T15" fmla="*/ 12 h 26"/>
                    <a:gd name="T16" fmla="*/ 13 w 22"/>
                    <a:gd name="T17" fmla="*/ 11 h 26"/>
                    <a:gd name="T18" fmla="*/ 14 w 22"/>
                    <a:gd name="T19" fmla="*/ 11 h 26"/>
                    <a:gd name="T20" fmla="*/ 14 w 22"/>
                    <a:gd name="T21" fmla="*/ 0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26"/>
                    <a:gd name="T35" fmla="*/ 22 w 22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26">
                      <a:moveTo>
                        <a:pt x="21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4" y="23"/>
                      </a:lnTo>
                      <a:lnTo>
                        <a:pt x="8" y="23"/>
                      </a:lnTo>
                      <a:lnTo>
                        <a:pt x="8" y="25"/>
                      </a:lnTo>
                      <a:lnTo>
                        <a:pt x="16" y="21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87" name="Freeform 144"/>
                <p:cNvSpPr>
                  <a:spLocks/>
                </p:cNvSpPr>
                <p:nvPr/>
              </p:nvSpPr>
              <p:spPr bwMode="auto">
                <a:xfrm>
                  <a:off x="4016" y="2496"/>
                  <a:ext cx="14" cy="19"/>
                </a:xfrm>
                <a:custGeom>
                  <a:avLst/>
                  <a:gdLst>
                    <a:gd name="T0" fmla="*/ 10 w 18"/>
                    <a:gd name="T1" fmla="*/ 10 h 24"/>
                    <a:gd name="T2" fmla="*/ 10 w 18"/>
                    <a:gd name="T3" fmla="*/ 0 h 24"/>
                    <a:gd name="T4" fmla="*/ 0 w 18"/>
                    <a:gd name="T5" fmla="*/ 4 h 24"/>
                    <a:gd name="T6" fmla="*/ 0 w 18"/>
                    <a:gd name="T7" fmla="*/ 14 h 24"/>
                    <a:gd name="T8" fmla="*/ 10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88" name="Freeform 145"/>
                <p:cNvSpPr>
                  <a:spLocks/>
                </p:cNvSpPr>
                <p:nvPr/>
              </p:nvSpPr>
              <p:spPr bwMode="auto">
                <a:xfrm>
                  <a:off x="4031" y="2491"/>
                  <a:ext cx="15" cy="19"/>
                </a:xfrm>
                <a:custGeom>
                  <a:avLst/>
                  <a:gdLst>
                    <a:gd name="T0" fmla="*/ 12 w 18"/>
                    <a:gd name="T1" fmla="*/ 10 h 24"/>
                    <a:gd name="T2" fmla="*/ 12 w 18"/>
                    <a:gd name="T3" fmla="*/ 0 h 24"/>
                    <a:gd name="T4" fmla="*/ 0 w 18"/>
                    <a:gd name="T5" fmla="*/ 4 h 24"/>
                    <a:gd name="T6" fmla="*/ 0 w 18"/>
                    <a:gd name="T7" fmla="*/ 14 h 24"/>
                    <a:gd name="T8" fmla="*/ 12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89" name="Freeform 146"/>
                <p:cNvSpPr>
                  <a:spLocks/>
                </p:cNvSpPr>
                <p:nvPr/>
              </p:nvSpPr>
              <p:spPr bwMode="auto">
                <a:xfrm>
                  <a:off x="4020" y="2503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7 w 17"/>
                    <a:gd name="T3" fmla="*/ 9 h 17"/>
                    <a:gd name="T4" fmla="*/ 7 w 17"/>
                    <a:gd name="T5" fmla="*/ 5 h 17"/>
                    <a:gd name="T6" fmla="*/ 11 w 17"/>
                    <a:gd name="T7" fmla="*/ 5 h 17"/>
                    <a:gd name="T8" fmla="*/ 7 w 17"/>
                    <a:gd name="T9" fmla="*/ 0 h 17"/>
                    <a:gd name="T10" fmla="*/ 3 w 17"/>
                    <a:gd name="T11" fmla="*/ 0 h 17"/>
                    <a:gd name="T12" fmla="*/ 3 w 17"/>
                    <a:gd name="T13" fmla="*/ 5 h 17"/>
                    <a:gd name="T14" fmla="*/ 0 w 17"/>
                    <a:gd name="T15" fmla="*/ 5 h 17"/>
                    <a:gd name="T16" fmla="*/ 0 w 17"/>
                    <a:gd name="T17" fmla="*/ 9 h 17"/>
                    <a:gd name="T18" fmla="*/ 3 w 17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8"/>
                      </a:lnTo>
                      <a:lnTo>
                        <a:pt x="16" y="8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90" name="Freeform 147"/>
                <p:cNvSpPr>
                  <a:spLocks/>
                </p:cNvSpPr>
                <p:nvPr/>
              </p:nvSpPr>
              <p:spPr bwMode="auto">
                <a:xfrm>
                  <a:off x="4035" y="2499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7 w 17"/>
                    <a:gd name="T3" fmla="*/ 9 h 17"/>
                    <a:gd name="T4" fmla="*/ 7 w 17"/>
                    <a:gd name="T5" fmla="*/ 6 h 17"/>
                    <a:gd name="T6" fmla="*/ 11 w 17"/>
                    <a:gd name="T7" fmla="*/ 6 h 17"/>
                    <a:gd name="T8" fmla="*/ 11 w 17"/>
                    <a:gd name="T9" fmla="*/ 0 h 17"/>
                    <a:gd name="T10" fmla="*/ 7 w 17"/>
                    <a:gd name="T11" fmla="*/ 0 h 17"/>
                    <a:gd name="T12" fmla="*/ 3 w 17"/>
                    <a:gd name="T13" fmla="*/ 0 h 17"/>
                    <a:gd name="T14" fmla="*/ 0 w 17"/>
                    <a:gd name="T15" fmla="*/ 6 h 17"/>
                    <a:gd name="T16" fmla="*/ 0 w 17"/>
                    <a:gd name="T17" fmla="*/ 9 h 17"/>
                    <a:gd name="T18" fmla="*/ 3 w 17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91" name="Freeform 148"/>
                <p:cNvSpPr>
                  <a:spLocks/>
                </p:cNvSpPr>
                <p:nvPr/>
              </p:nvSpPr>
              <p:spPr bwMode="auto">
                <a:xfrm>
                  <a:off x="4054" y="2484"/>
                  <a:ext cx="15" cy="18"/>
                </a:xfrm>
                <a:custGeom>
                  <a:avLst/>
                  <a:gdLst>
                    <a:gd name="T0" fmla="*/ 11 w 19"/>
                    <a:gd name="T1" fmla="*/ 10 h 23"/>
                    <a:gd name="T2" fmla="*/ 11 w 19"/>
                    <a:gd name="T3" fmla="*/ 0 h 23"/>
                    <a:gd name="T4" fmla="*/ 0 w 19"/>
                    <a:gd name="T5" fmla="*/ 3 h 23"/>
                    <a:gd name="T6" fmla="*/ 0 w 19"/>
                    <a:gd name="T7" fmla="*/ 13 h 23"/>
                    <a:gd name="T8" fmla="*/ 11 w 19"/>
                    <a:gd name="T9" fmla="*/ 1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3"/>
                    <a:gd name="T17" fmla="*/ 19 w 19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3">
                      <a:moveTo>
                        <a:pt x="18" y="17"/>
                      </a:moveTo>
                      <a:lnTo>
                        <a:pt x="18" y="0"/>
                      </a:lnTo>
                      <a:lnTo>
                        <a:pt x="0" y="5"/>
                      </a:lnTo>
                      <a:lnTo>
                        <a:pt x="0" y="22"/>
                      </a:lnTo>
                      <a:lnTo>
                        <a:pt x="18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92" name="Freeform 149"/>
                <p:cNvSpPr>
                  <a:spLocks/>
                </p:cNvSpPr>
                <p:nvPr/>
              </p:nvSpPr>
              <p:spPr bwMode="auto">
                <a:xfrm>
                  <a:off x="4070" y="2479"/>
                  <a:ext cx="14" cy="17"/>
                </a:xfrm>
                <a:custGeom>
                  <a:avLst/>
                  <a:gdLst>
                    <a:gd name="T0" fmla="*/ 10 w 18"/>
                    <a:gd name="T1" fmla="*/ 9 h 22"/>
                    <a:gd name="T2" fmla="*/ 10 w 18"/>
                    <a:gd name="T3" fmla="*/ 0 h 22"/>
                    <a:gd name="T4" fmla="*/ 0 w 18"/>
                    <a:gd name="T5" fmla="*/ 4 h 22"/>
                    <a:gd name="T6" fmla="*/ 0 w 18"/>
                    <a:gd name="T7" fmla="*/ 12 h 22"/>
                    <a:gd name="T8" fmla="*/ 10 w 18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2"/>
                    <a:gd name="T17" fmla="*/ 18 w 1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2">
                      <a:moveTo>
                        <a:pt x="17" y="15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7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93" name="Freeform 150"/>
                <p:cNvSpPr>
                  <a:spLocks/>
                </p:cNvSpPr>
                <p:nvPr/>
              </p:nvSpPr>
              <p:spPr bwMode="auto">
                <a:xfrm>
                  <a:off x="4060" y="2491"/>
                  <a:ext cx="14" cy="13"/>
                </a:xfrm>
                <a:custGeom>
                  <a:avLst/>
                  <a:gdLst>
                    <a:gd name="T0" fmla="*/ 6 w 17"/>
                    <a:gd name="T1" fmla="*/ 9 h 17"/>
                    <a:gd name="T2" fmla="*/ 11 w 17"/>
                    <a:gd name="T3" fmla="*/ 5 h 17"/>
                    <a:gd name="T4" fmla="*/ 11 w 17"/>
                    <a:gd name="T5" fmla="*/ 0 h 17"/>
                    <a:gd name="T6" fmla="*/ 6 w 17"/>
                    <a:gd name="T7" fmla="*/ 0 h 17"/>
                    <a:gd name="T8" fmla="*/ 0 w 17"/>
                    <a:gd name="T9" fmla="*/ 0 h 17"/>
                    <a:gd name="T10" fmla="*/ 0 w 17"/>
                    <a:gd name="T11" fmla="*/ 5 h 17"/>
                    <a:gd name="T12" fmla="*/ 0 w 17"/>
                    <a:gd name="T13" fmla="*/ 9 h 17"/>
                    <a:gd name="T14" fmla="*/ 6 w 17"/>
                    <a:gd name="T15" fmla="*/ 9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8" y="16"/>
                      </a:move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94" name="Freeform 151"/>
                <p:cNvSpPr>
                  <a:spLocks/>
                </p:cNvSpPr>
                <p:nvPr/>
              </p:nvSpPr>
              <p:spPr bwMode="auto">
                <a:xfrm>
                  <a:off x="4075" y="2484"/>
                  <a:ext cx="14" cy="14"/>
                </a:xfrm>
                <a:custGeom>
                  <a:avLst/>
                  <a:gdLst>
                    <a:gd name="T0" fmla="*/ 6 w 17"/>
                    <a:gd name="T1" fmla="*/ 11 h 17"/>
                    <a:gd name="T2" fmla="*/ 6 w 17"/>
                    <a:gd name="T3" fmla="*/ 7 h 17"/>
                    <a:gd name="T4" fmla="*/ 11 w 17"/>
                    <a:gd name="T5" fmla="*/ 7 h 17"/>
                    <a:gd name="T6" fmla="*/ 11 w 17"/>
                    <a:gd name="T7" fmla="*/ 3 h 17"/>
                    <a:gd name="T8" fmla="*/ 6 w 17"/>
                    <a:gd name="T9" fmla="*/ 0 h 17"/>
                    <a:gd name="T10" fmla="*/ 6 w 17"/>
                    <a:gd name="T11" fmla="*/ 3 h 17"/>
                    <a:gd name="T12" fmla="*/ 0 w 17"/>
                    <a:gd name="T13" fmla="*/ 3 h 17"/>
                    <a:gd name="T14" fmla="*/ 0 w 17"/>
                    <a:gd name="T15" fmla="*/ 7 h 17"/>
                    <a:gd name="T16" fmla="*/ 0 w 17"/>
                    <a:gd name="T17" fmla="*/ 11 h 17"/>
                    <a:gd name="T18" fmla="*/ 6 w 17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8" y="0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95" name="Freeform 152"/>
                <p:cNvSpPr>
                  <a:spLocks/>
                </p:cNvSpPr>
                <p:nvPr/>
              </p:nvSpPr>
              <p:spPr bwMode="auto">
                <a:xfrm>
                  <a:off x="4092" y="2471"/>
                  <a:ext cx="16" cy="17"/>
                </a:xfrm>
                <a:custGeom>
                  <a:avLst/>
                  <a:gdLst>
                    <a:gd name="T0" fmla="*/ 12 w 20"/>
                    <a:gd name="T1" fmla="*/ 10 h 22"/>
                    <a:gd name="T2" fmla="*/ 12 w 20"/>
                    <a:gd name="T3" fmla="*/ 0 h 22"/>
                    <a:gd name="T4" fmla="*/ 0 w 20"/>
                    <a:gd name="T5" fmla="*/ 4 h 22"/>
                    <a:gd name="T6" fmla="*/ 0 w 20"/>
                    <a:gd name="T7" fmla="*/ 12 h 22"/>
                    <a:gd name="T8" fmla="*/ 12 w 20"/>
                    <a:gd name="T9" fmla="*/ 1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2"/>
                    <a:gd name="T17" fmla="*/ 20 w 20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2">
                      <a:moveTo>
                        <a:pt x="19" y="17"/>
                      </a:moveTo>
                      <a:lnTo>
                        <a:pt x="19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9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96" name="Freeform 153"/>
                <p:cNvSpPr>
                  <a:spLocks/>
                </p:cNvSpPr>
                <p:nvPr/>
              </p:nvSpPr>
              <p:spPr bwMode="auto">
                <a:xfrm>
                  <a:off x="4109" y="2466"/>
                  <a:ext cx="15" cy="18"/>
                </a:xfrm>
                <a:custGeom>
                  <a:avLst/>
                  <a:gdLst>
                    <a:gd name="T0" fmla="*/ 11 w 19"/>
                    <a:gd name="T1" fmla="*/ 10 h 23"/>
                    <a:gd name="T2" fmla="*/ 11 w 19"/>
                    <a:gd name="T3" fmla="*/ 0 h 23"/>
                    <a:gd name="T4" fmla="*/ 0 w 19"/>
                    <a:gd name="T5" fmla="*/ 4 h 23"/>
                    <a:gd name="T6" fmla="*/ 0 w 19"/>
                    <a:gd name="T7" fmla="*/ 13 h 23"/>
                    <a:gd name="T8" fmla="*/ 11 w 19"/>
                    <a:gd name="T9" fmla="*/ 1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3"/>
                    <a:gd name="T17" fmla="*/ 19 w 19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3">
                      <a:moveTo>
                        <a:pt x="18" y="16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22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97" name="Freeform 154"/>
                <p:cNvSpPr>
                  <a:spLocks/>
                </p:cNvSpPr>
                <p:nvPr/>
              </p:nvSpPr>
              <p:spPr bwMode="auto">
                <a:xfrm>
                  <a:off x="4098" y="2477"/>
                  <a:ext cx="14" cy="14"/>
                </a:xfrm>
                <a:custGeom>
                  <a:avLst/>
                  <a:gdLst>
                    <a:gd name="T0" fmla="*/ 6 w 17"/>
                    <a:gd name="T1" fmla="*/ 11 h 17"/>
                    <a:gd name="T2" fmla="*/ 11 w 17"/>
                    <a:gd name="T3" fmla="*/ 11 h 17"/>
                    <a:gd name="T4" fmla="*/ 11 w 17"/>
                    <a:gd name="T5" fmla="*/ 7 h 17"/>
                    <a:gd name="T6" fmla="*/ 11 w 17"/>
                    <a:gd name="T7" fmla="*/ 3 h 17"/>
                    <a:gd name="T8" fmla="*/ 11 w 17"/>
                    <a:gd name="T9" fmla="*/ 0 h 17"/>
                    <a:gd name="T10" fmla="*/ 6 w 17"/>
                    <a:gd name="T11" fmla="*/ 0 h 17"/>
                    <a:gd name="T12" fmla="*/ 6 w 17"/>
                    <a:gd name="T13" fmla="*/ 3 h 17"/>
                    <a:gd name="T14" fmla="*/ 0 w 17"/>
                    <a:gd name="T15" fmla="*/ 3 h 17"/>
                    <a:gd name="T16" fmla="*/ 0 w 17"/>
                    <a:gd name="T17" fmla="*/ 7 h 17"/>
                    <a:gd name="T18" fmla="*/ 0 w 17"/>
                    <a:gd name="T19" fmla="*/ 11 h 17"/>
                    <a:gd name="T20" fmla="*/ 6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8" y="16"/>
                      </a:moveTo>
                      <a:lnTo>
                        <a:pt x="16" y="16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98" name="Freeform 155"/>
                <p:cNvSpPr>
                  <a:spLocks/>
                </p:cNvSpPr>
                <p:nvPr/>
              </p:nvSpPr>
              <p:spPr bwMode="auto">
                <a:xfrm>
                  <a:off x="4114" y="2472"/>
                  <a:ext cx="13" cy="14"/>
                </a:xfrm>
                <a:custGeom>
                  <a:avLst/>
                  <a:gdLst>
                    <a:gd name="T0" fmla="*/ 5 w 17"/>
                    <a:gd name="T1" fmla="*/ 11 h 17"/>
                    <a:gd name="T2" fmla="*/ 5 w 17"/>
                    <a:gd name="T3" fmla="*/ 7 h 17"/>
                    <a:gd name="T4" fmla="*/ 9 w 17"/>
                    <a:gd name="T5" fmla="*/ 7 h 17"/>
                    <a:gd name="T6" fmla="*/ 9 w 17"/>
                    <a:gd name="T7" fmla="*/ 3 h 17"/>
                    <a:gd name="T8" fmla="*/ 9 w 17"/>
                    <a:gd name="T9" fmla="*/ 0 h 17"/>
                    <a:gd name="T10" fmla="*/ 5 w 17"/>
                    <a:gd name="T11" fmla="*/ 0 h 17"/>
                    <a:gd name="T12" fmla="*/ 5 w 17"/>
                    <a:gd name="T13" fmla="*/ 3 h 17"/>
                    <a:gd name="T14" fmla="*/ 0 w 17"/>
                    <a:gd name="T15" fmla="*/ 3 h 17"/>
                    <a:gd name="T16" fmla="*/ 0 w 17"/>
                    <a:gd name="T17" fmla="*/ 7 h 17"/>
                    <a:gd name="T18" fmla="*/ 0 w 17"/>
                    <a:gd name="T19" fmla="*/ 11 h 17"/>
                    <a:gd name="T20" fmla="*/ 5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99" name="Freeform 156"/>
                <p:cNvSpPr>
                  <a:spLocks/>
                </p:cNvSpPr>
                <p:nvPr/>
              </p:nvSpPr>
              <p:spPr bwMode="auto">
                <a:xfrm>
                  <a:off x="4132" y="2459"/>
                  <a:ext cx="14" cy="17"/>
                </a:xfrm>
                <a:custGeom>
                  <a:avLst/>
                  <a:gdLst>
                    <a:gd name="T0" fmla="*/ 10 w 18"/>
                    <a:gd name="T1" fmla="*/ 9 h 22"/>
                    <a:gd name="T2" fmla="*/ 10 w 18"/>
                    <a:gd name="T3" fmla="*/ 0 h 22"/>
                    <a:gd name="T4" fmla="*/ 0 w 18"/>
                    <a:gd name="T5" fmla="*/ 4 h 22"/>
                    <a:gd name="T6" fmla="*/ 0 w 18"/>
                    <a:gd name="T7" fmla="*/ 12 h 22"/>
                    <a:gd name="T8" fmla="*/ 10 w 18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2"/>
                    <a:gd name="T17" fmla="*/ 18 w 1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2">
                      <a:moveTo>
                        <a:pt x="17" y="15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7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00" name="Freeform 157"/>
                <p:cNvSpPr>
                  <a:spLocks/>
                </p:cNvSpPr>
                <p:nvPr/>
              </p:nvSpPr>
              <p:spPr bwMode="auto">
                <a:xfrm>
                  <a:off x="4147" y="2452"/>
                  <a:ext cx="15" cy="20"/>
                </a:xfrm>
                <a:custGeom>
                  <a:avLst/>
                  <a:gdLst>
                    <a:gd name="T0" fmla="*/ 12 w 18"/>
                    <a:gd name="T1" fmla="*/ 12 h 24"/>
                    <a:gd name="T2" fmla="*/ 12 w 18"/>
                    <a:gd name="T3" fmla="*/ 0 h 24"/>
                    <a:gd name="T4" fmla="*/ 0 w 18"/>
                    <a:gd name="T5" fmla="*/ 4 h 24"/>
                    <a:gd name="T6" fmla="*/ 0 w 18"/>
                    <a:gd name="T7" fmla="*/ 16 h 24"/>
                    <a:gd name="T8" fmla="*/ 12 w 18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01" name="Freeform 158"/>
                <p:cNvSpPr>
                  <a:spLocks/>
                </p:cNvSpPr>
                <p:nvPr/>
              </p:nvSpPr>
              <p:spPr bwMode="auto">
                <a:xfrm>
                  <a:off x="4137" y="2465"/>
                  <a:ext cx="13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6 w 17"/>
                    <a:gd name="T3" fmla="*/ 11 h 17"/>
                    <a:gd name="T4" fmla="*/ 6 w 17"/>
                    <a:gd name="T5" fmla="*/ 6 h 17"/>
                    <a:gd name="T6" fmla="*/ 9 w 17"/>
                    <a:gd name="T7" fmla="*/ 2 h 17"/>
                    <a:gd name="T8" fmla="*/ 6 w 17"/>
                    <a:gd name="T9" fmla="*/ 2 h 17"/>
                    <a:gd name="T10" fmla="*/ 6 w 17"/>
                    <a:gd name="T11" fmla="*/ 0 h 17"/>
                    <a:gd name="T12" fmla="*/ 3 w 17"/>
                    <a:gd name="T13" fmla="*/ 0 h 17"/>
                    <a:gd name="T14" fmla="*/ 3 w 17"/>
                    <a:gd name="T15" fmla="*/ 2 h 17"/>
                    <a:gd name="T16" fmla="*/ 0 w 17"/>
                    <a:gd name="T17" fmla="*/ 2 h 17"/>
                    <a:gd name="T18" fmla="*/ 0 w 17"/>
                    <a:gd name="T19" fmla="*/ 6 h 17"/>
                    <a:gd name="T20" fmla="*/ 3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9"/>
                      </a:lnTo>
                      <a:lnTo>
                        <a:pt x="16" y="3"/>
                      </a:lnTo>
                      <a:lnTo>
                        <a:pt x="10" y="3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02" name="Freeform 159"/>
                <p:cNvSpPr>
                  <a:spLocks/>
                </p:cNvSpPr>
                <p:nvPr/>
              </p:nvSpPr>
              <p:spPr bwMode="auto">
                <a:xfrm>
                  <a:off x="4152" y="2460"/>
                  <a:ext cx="14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7 w 17"/>
                    <a:gd name="T3" fmla="*/ 11 h 17"/>
                    <a:gd name="T4" fmla="*/ 7 w 17"/>
                    <a:gd name="T5" fmla="*/ 6 h 17"/>
                    <a:gd name="T6" fmla="*/ 11 w 17"/>
                    <a:gd name="T7" fmla="*/ 6 h 17"/>
                    <a:gd name="T8" fmla="*/ 7 w 17"/>
                    <a:gd name="T9" fmla="*/ 0 h 17"/>
                    <a:gd name="T10" fmla="*/ 3 w 17"/>
                    <a:gd name="T11" fmla="*/ 0 h 17"/>
                    <a:gd name="T12" fmla="*/ 3 w 17"/>
                    <a:gd name="T13" fmla="*/ 6 h 17"/>
                    <a:gd name="T14" fmla="*/ 0 w 17"/>
                    <a:gd name="T15" fmla="*/ 6 h 17"/>
                    <a:gd name="T16" fmla="*/ 0 w 17"/>
                    <a:gd name="T17" fmla="*/ 11 h 17"/>
                    <a:gd name="T18" fmla="*/ 3 w 17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8"/>
                      </a:lnTo>
                      <a:lnTo>
                        <a:pt x="16" y="8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03" name="Freeform 160"/>
                <p:cNvSpPr>
                  <a:spLocks/>
                </p:cNvSpPr>
                <p:nvPr/>
              </p:nvSpPr>
              <p:spPr bwMode="auto">
                <a:xfrm>
                  <a:off x="4170" y="2445"/>
                  <a:ext cx="15" cy="19"/>
                </a:xfrm>
                <a:custGeom>
                  <a:avLst/>
                  <a:gdLst>
                    <a:gd name="T0" fmla="*/ 12 w 18"/>
                    <a:gd name="T1" fmla="*/ 10 h 24"/>
                    <a:gd name="T2" fmla="*/ 12 w 18"/>
                    <a:gd name="T3" fmla="*/ 0 h 24"/>
                    <a:gd name="T4" fmla="*/ 0 w 18"/>
                    <a:gd name="T5" fmla="*/ 3 h 24"/>
                    <a:gd name="T6" fmla="*/ 0 w 18"/>
                    <a:gd name="T7" fmla="*/ 14 h 24"/>
                    <a:gd name="T8" fmla="*/ 12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04" name="Freeform 161"/>
                <p:cNvSpPr>
                  <a:spLocks/>
                </p:cNvSpPr>
                <p:nvPr/>
              </p:nvSpPr>
              <p:spPr bwMode="auto">
                <a:xfrm>
                  <a:off x="4186" y="2440"/>
                  <a:ext cx="14" cy="20"/>
                </a:xfrm>
                <a:custGeom>
                  <a:avLst/>
                  <a:gdLst>
                    <a:gd name="T0" fmla="*/ 10 w 18"/>
                    <a:gd name="T1" fmla="*/ 12 h 24"/>
                    <a:gd name="T2" fmla="*/ 10 w 18"/>
                    <a:gd name="T3" fmla="*/ 0 h 24"/>
                    <a:gd name="T4" fmla="*/ 0 w 18"/>
                    <a:gd name="T5" fmla="*/ 4 h 24"/>
                    <a:gd name="T6" fmla="*/ 0 w 18"/>
                    <a:gd name="T7" fmla="*/ 16 h 24"/>
                    <a:gd name="T8" fmla="*/ 10 w 18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05" name="Freeform 162"/>
                <p:cNvSpPr>
                  <a:spLocks/>
                </p:cNvSpPr>
                <p:nvPr/>
              </p:nvSpPr>
              <p:spPr bwMode="auto">
                <a:xfrm>
                  <a:off x="4177" y="2452"/>
                  <a:ext cx="13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9 w 17"/>
                    <a:gd name="T3" fmla="*/ 11 h 17"/>
                    <a:gd name="T4" fmla="*/ 9 w 17"/>
                    <a:gd name="T5" fmla="*/ 6 h 17"/>
                    <a:gd name="T6" fmla="*/ 9 w 17"/>
                    <a:gd name="T7" fmla="*/ 0 h 17"/>
                    <a:gd name="T8" fmla="*/ 3 w 17"/>
                    <a:gd name="T9" fmla="*/ 0 h 17"/>
                    <a:gd name="T10" fmla="*/ 0 w 17"/>
                    <a:gd name="T11" fmla="*/ 0 h 17"/>
                    <a:gd name="T12" fmla="*/ 0 w 17"/>
                    <a:gd name="T13" fmla="*/ 6 h 17"/>
                    <a:gd name="T14" fmla="*/ 0 w 17"/>
                    <a:gd name="T15" fmla="*/ 11 h 17"/>
                    <a:gd name="T16" fmla="*/ 3 w 17"/>
                    <a:gd name="T17" fmla="*/ 11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5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06" name="Freeform 163"/>
                <p:cNvSpPr>
                  <a:spLocks/>
                </p:cNvSpPr>
                <p:nvPr/>
              </p:nvSpPr>
              <p:spPr bwMode="auto">
                <a:xfrm>
                  <a:off x="4192" y="2448"/>
                  <a:ext cx="14" cy="14"/>
                </a:xfrm>
                <a:custGeom>
                  <a:avLst/>
                  <a:gdLst>
                    <a:gd name="T0" fmla="*/ 7 w 17"/>
                    <a:gd name="T1" fmla="*/ 11 h 17"/>
                    <a:gd name="T2" fmla="*/ 11 w 17"/>
                    <a:gd name="T3" fmla="*/ 11 h 17"/>
                    <a:gd name="T4" fmla="*/ 11 w 17"/>
                    <a:gd name="T5" fmla="*/ 3 h 17"/>
                    <a:gd name="T6" fmla="*/ 11 w 17"/>
                    <a:gd name="T7" fmla="*/ 0 h 17"/>
                    <a:gd name="T8" fmla="*/ 7 w 17"/>
                    <a:gd name="T9" fmla="*/ 0 h 17"/>
                    <a:gd name="T10" fmla="*/ 0 w 17"/>
                    <a:gd name="T11" fmla="*/ 0 h 17"/>
                    <a:gd name="T12" fmla="*/ 0 w 17"/>
                    <a:gd name="T13" fmla="*/ 3 h 17"/>
                    <a:gd name="T14" fmla="*/ 0 w 17"/>
                    <a:gd name="T15" fmla="*/ 11 h 17"/>
                    <a:gd name="T16" fmla="*/ 7 w 17"/>
                    <a:gd name="T17" fmla="*/ 11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10" y="16"/>
                      </a:moveTo>
                      <a:lnTo>
                        <a:pt x="16" y="16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07" name="Freeform 164"/>
                <p:cNvSpPr>
                  <a:spLocks/>
                </p:cNvSpPr>
                <p:nvPr/>
              </p:nvSpPr>
              <p:spPr bwMode="auto">
                <a:xfrm>
                  <a:off x="4210" y="2432"/>
                  <a:ext cx="15" cy="20"/>
                </a:xfrm>
                <a:custGeom>
                  <a:avLst/>
                  <a:gdLst>
                    <a:gd name="T0" fmla="*/ 12 w 18"/>
                    <a:gd name="T1" fmla="*/ 13 h 24"/>
                    <a:gd name="T2" fmla="*/ 12 w 18"/>
                    <a:gd name="T3" fmla="*/ 0 h 24"/>
                    <a:gd name="T4" fmla="*/ 0 w 18"/>
                    <a:gd name="T5" fmla="*/ 4 h 24"/>
                    <a:gd name="T6" fmla="*/ 0 w 18"/>
                    <a:gd name="T7" fmla="*/ 16 h 24"/>
                    <a:gd name="T8" fmla="*/ 12 w 18"/>
                    <a:gd name="T9" fmla="*/ 13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8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08" name="Freeform 165"/>
                <p:cNvSpPr>
                  <a:spLocks/>
                </p:cNvSpPr>
                <p:nvPr/>
              </p:nvSpPr>
              <p:spPr bwMode="auto">
                <a:xfrm>
                  <a:off x="4226" y="2428"/>
                  <a:ext cx="14" cy="20"/>
                </a:xfrm>
                <a:custGeom>
                  <a:avLst/>
                  <a:gdLst>
                    <a:gd name="T0" fmla="*/ 10 w 18"/>
                    <a:gd name="T1" fmla="*/ 12 h 24"/>
                    <a:gd name="T2" fmla="*/ 10 w 18"/>
                    <a:gd name="T3" fmla="*/ 0 h 24"/>
                    <a:gd name="T4" fmla="*/ 0 w 18"/>
                    <a:gd name="T5" fmla="*/ 3 h 24"/>
                    <a:gd name="T6" fmla="*/ 0 w 18"/>
                    <a:gd name="T7" fmla="*/ 16 h 24"/>
                    <a:gd name="T8" fmla="*/ 10 w 18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09" name="Freeform 166"/>
                <p:cNvSpPr>
                  <a:spLocks/>
                </p:cNvSpPr>
                <p:nvPr/>
              </p:nvSpPr>
              <p:spPr bwMode="auto">
                <a:xfrm>
                  <a:off x="4214" y="2440"/>
                  <a:ext cx="14" cy="14"/>
                </a:xfrm>
                <a:custGeom>
                  <a:avLst/>
                  <a:gdLst>
                    <a:gd name="T0" fmla="*/ 6 w 17"/>
                    <a:gd name="T1" fmla="*/ 11 h 17"/>
                    <a:gd name="T2" fmla="*/ 11 w 17"/>
                    <a:gd name="T3" fmla="*/ 11 h 17"/>
                    <a:gd name="T4" fmla="*/ 11 w 17"/>
                    <a:gd name="T5" fmla="*/ 6 h 17"/>
                    <a:gd name="T6" fmla="*/ 11 w 17"/>
                    <a:gd name="T7" fmla="*/ 0 h 17"/>
                    <a:gd name="T8" fmla="*/ 6 w 17"/>
                    <a:gd name="T9" fmla="*/ 0 h 17"/>
                    <a:gd name="T10" fmla="*/ 0 w 17"/>
                    <a:gd name="T11" fmla="*/ 0 h 17"/>
                    <a:gd name="T12" fmla="*/ 0 w 17"/>
                    <a:gd name="T13" fmla="*/ 6 h 17"/>
                    <a:gd name="T14" fmla="*/ 0 w 17"/>
                    <a:gd name="T15" fmla="*/ 11 h 17"/>
                    <a:gd name="T16" fmla="*/ 6 w 17"/>
                    <a:gd name="T17" fmla="*/ 11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8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10" name="Freeform 167"/>
                <p:cNvSpPr>
                  <a:spLocks/>
                </p:cNvSpPr>
                <p:nvPr/>
              </p:nvSpPr>
              <p:spPr bwMode="auto">
                <a:xfrm>
                  <a:off x="4230" y="2436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11 w 17"/>
                    <a:gd name="T3" fmla="*/ 9 h 17"/>
                    <a:gd name="T4" fmla="*/ 11 w 17"/>
                    <a:gd name="T5" fmla="*/ 5 h 17"/>
                    <a:gd name="T6" fmla="*/ 11 w 17"/>
                    <a:gd name="T7" fmla="*/ 0 h 17"/>
                    <a:gd name="T8" fmla="*/ 3 w 17"/>
                    <a:gd name="T9" fmla="*/ 0 h 17"/>
                    <a:gd name="T10" fmla="*/ 0 w 17"/>
                    <a:gd name="T11" fmla="*/ 0 h 17"/>
                    <a:gd name="T12" fmla="*/ 0 w 17"/>
                    <a:gd name="T13" fmla="*/ 5 h 17"/>
                    <a:gd name="T14" fmla="*/ 0 w 17"/>
                    <a:gd name="T15" fmla="*/ 9 h 17"/>
                    <a:gd name="T16" fmla="*/ 3 w 17"/>
                    <a:gd name="T17" fmla="*/ 9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5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11" name="Freeform 168"/>
                <p:cNvSpPr>
                  <a:spLocks/>
                </p:cNvSpPr>
                <p:nvPr/>
              </p:nvSpPr>
              <p:spPr bwMode="auto">
                <a:xfrm>
                  <a:off x="4248" y="2420"/>
                  <a:ext cx="15" cy="20"/>
                </a:xfrm>
                <a:custGeom>
                  <a:avLst/>
                  <a:gdLst>
                    <a:gd name="T0" fmla="*/ 11 w 19"/>
                    <a:gd name="T1" fmla="*/ 12 h 24"/>
                    <a:gd name="T2" fmla="*/ 11 w 19"/>
                    <a:gd name="T3" fmla="*/ 0 h 24"/>
                    <a:gd name="T4" fmla="*/ 0 w 19"/>
                    <a:gd name="T5" fmla="*/ 4 h 24"/>
                    <a:gd name="T6" fmla="*/ 0 w 19"/>
                    <a:gd name="T7" fmla="*/ 16 h 24"/>
                    <a:gd name="T8" fmla="*/ 11 w 19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4"/>
                    <a:gd name="T17" fmla="*/ 19 w 19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4">
                      <a:moveTo>
                        <a:pt x="18" y="17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8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12" name="Freeform 169"/>
                <p:cNvSpPr>
                  <a:spLocks/>
                </p:cNvSpPr>
                <p:nvPr/>
              </p:nvSpPr>
              <p:spPr bwMode="auto">
                <a:xfrm>
                  <a:off x="4264" y="2416"/>
                  <a:ext cx="14" cy="17"/>
                </a:xfrm>
                <a:custGeom>
                  <a:avLst/>
                  <a:gdLst>
                    <a:gd name="T0" fmla="*/ 10 w 18"/>
                    <a:gd name="T1" fmla="*/ 9 h 22"/>
                    <a:gd name="T2" fmla="*/ 10 w 18"/>
                    <a:gd name="T3" fmla="*/ 0 h 22"/>
                    <a:gd name="T4" fmla="*/ 0 w 18"/>
                    <a:gd name="T5" fmla="*/ 4 h 22"/>
                    <a:gd name="T6" fmla="*/ 0 w 18"/>
                    <a:gd name="T7" fmla="*/ 12 h 22"/>
                    <a:gd name="T8" fmla="*/ 10 w 18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2"/>
                    <a:gd name="T17" fmla="*/ 18 w 1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2">
                      <a:moveTo>
                        <a:pt x="17" y="16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13" name="Freeform 170"/>
                <p:cNvSpPr>
                  <a:spLocks/>
                </p:cNvSpPr>
                <p:nvPr/>
              </p:nvSpPr>
              <p:spPr bwMode="auto">
                <a:xfrm>
                  <a:off x="4253" y="2428"/>
                  <a:ext cx="13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6 w 17"/>
                    <a:gd name="T3" fmla="*/ 11 h 17"/>
                    <a:gd name="T4" fmla="*/ 6 w 17"/>
                    <a:gd name="T5" fmla="*/ 7 h 17"/>
                    <a:gd name="T6" fmla="*/ 9 w 17"/>
                    <a:gd name="T7" fmla="*/ 7 h 17"/>
                    <a:gd name="T8" fmla="*/ 9 w 17"/>
                    <a:gd name="T9" fmla="*/ 0 h 17"/>
                    <a:gd name="T10" fmla="*/ 6 w 17"/>
                    <a:gd name="T11" fmla="*/ 0 h 17"/>
                    <a:gd name="T12" fmla="*/ 3 w 17"/>
                    <a:gd name="T13" fmla="*/ 0 h 17"/>
                    <a:gd name="T14" fmla="*/ 0 w 17"/>
                    <a:gd name="T15" fmla="*/ 0 h 17"/>
                    <a:gd name="T16" fmla="*/ 0 w 17"/>
                    <a:gd name="T17" fmla="*/ 7 h 17"/>
                    <a:gd name="T18" fmla="*/ 0 w 17"/>
                    <a:gd name="T19" fmla="*/ 11 h 17"/>
                    <a:gd name="T20" fmla="*/ 3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14" name="Freeform 171"/>
                <p:cNvSpPr>
                  <a:spLocks/>
                </p:cNvSpPr>
                <p:nvPr/>
              </p:nvSpPr>
              <p:spPr bwMode="auto">
                <a:xfrm>
                  <a:off x="4268" y="2422"/>
                  <a:ext cx="14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7 w 17"/>
                    <a:gd name="T3" fmla="*/ 11 h 17"/>
                    <a:gd name="T4" fmla="*/ 7 w 17"/>
                    <a:gd name="T5" fmla="*/ 7 h 17"/>
                    <a:gd name="T6" fmla="*/ 11 w 17"/>
                    <a:gd name="T7" fmla="*/ 7 h 17"/>
                    <a:gd name="T8" fmla="*/ 11 w 17"/>
                    <a:gd name="T9" fmla="*/ 3 h 17"/>
                    <a:gd name="T10" fmla="*/ 7 w 17"/>
                    <a:gd name="T11" fmla="*/ 3 h 17"/>
                    <a:gd name="T12" fmla="*/ 7 w 17"/>
                    <a:gd name="T13" fmla="*/ 0 h 17"/>
                    <a:gd name="T14" fmla="*/ 3 w 17"/>
                    <a:gd name="T15" fmla="*/ 0 h 17"/>
                    <a:gd name="T16" fmla="*/ 3 w 17"/>
                    <a:gd name="T17" fmla="*/ 3 h 17"/>
                    <a:gd name="T18" fmla="*/ 0 w 17"/>
                    <a:gd name="T19" fmla="*/ 3 h 17"/>
                    <a:gd name="T20" fmla="*/ 0 w 17"/>
                    <a:gd name="T21" fmla="*/ 7 h 17"/>
                    <a:gd name="T22" fmla="*/ 3 w 17"/>
                    <a:gd name="T23" fmla="*/ 11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15" name="Freeform 172"/>
                <p:cNvSpPr>
                  <a:spLocks/>
                </p:cNvSpPr>
                <p:nvPr/>
              </p:nvSpPr>
              <p:spPr bwMode="auto">
                <a:xfrm>
                  <a:off x="4286" y="2408"/>
                  <a:ext cx="16" cy="18"/>
                </a:xfrm>
                <a:custGeom>
                  <a:avLst/>
                  <a:gdLst>
                    <a:gd name="T0" fmla="*/ 13 w 19"/>
                    <a:gd name="T1" fmla="*/ 10 h 22"/>
                    <a:gd name="T2" fmla="*/ 13 w 19"/>
                    <a:gd name="T3" fmla="*/ 0 h 22"/>
                    <a:gd name="T4" fmla="*/ 0 w 19"/>
                    <a:gd name="T5" fmla="*/ 3 h 22"/>
                    <a:gd name="T6" fmla="*/ 0 w 19"/>
                    <a:gd name="T7" fmla="*/ 14 h 22"/>
                    <a:gd name="T8" fmla="*/ 13 w 19"/>
                    <a:gd name="T9" fmla="*/ 1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2"/>
                    <a:gd name="T17" fmla="*/ 19 w 19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2">
                      <a:moveTo>
                        <a:pt x="18" y="15"/>
                      </a:moveTo>
                      <a:lnTo>
                        <a:pt x="18" y="0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18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16" name="Freeform 173"/>
                <p:cNvSpPr>
                  <a:spLocks/>
                </p:cNvSpPr>
                <p:nvPr/>
              </p:nvSpPr>
              <p:spPr bwMode="auto">
                <a:xfrm>
                  <a:off x="4302" y="2404"/>
                  <a:ext cx="15" cy="17"/>
                </a:xfrm>
                <a:custGeom>
                  <a:avLst/>
                  <a:gdLst>
                    <a:gd name="T0" fmla="*/ 11 w 19"/>
                    <a:gd name="T1" fmla="*/ 9 h 22"/>
                    <a:gd name="T2" fmla="*/ 11 w 19"/>
                    <a:gd name="T3" fmla="*/ 0 h 22"/>
                    <a:gd name="T4" fmla="*/ 0 w 19"/>
                    <a:gd name="T5" fmla="*/ 2 h 22"/>
                    <a:gd name="T6" fmla="*/ 0 w 19"/>
                    <a:gd name="T7" fmla="*/ 12 h 22"/>
                    <a:gd name="T8" fmla="*/ 11 w 19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2"/>
                    <a:gd name="T17" fmla="*/ 19 w 19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2">
                      <a:moveTo>
                        <a:pt x="18" y="15"/>
                      </a:move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18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17" name="Freeform 174"/>
                <p:cNvSpPr>
                  <a:spLocks/>
                </p:cNvSpPr>
                <p:nvPr/>
              </p:nvSpPr>
              <p:spPr bwMode="auto">
                <a:xfrm>
                  <a:off x="4293" y="2414"/>
                  <a:ext cx="13" cy="14"/>
                </a:xfrm>
                <a:custGeom>
                  <a:avLst/>
                  <a:gdLst>
                    <a:gd name="T0" fmla="*/ 5 w 17"/>
                    <a:gd name="T1" fmla="*/ 11 h 17"/>
                    <a:gd name="T2" fmla="*/ 5 w 17"/>
                    <a:gd name="T3" fmla="*/ 7 h 17"/>
                    <a:gd name="T4" fmla="*/ 9 w 17"/>
                    <a:gd name="T5" fmla="*/ 7 h 17"/>
                    <a:gd name="T6" fmla="*/ 9 w 17"/>
                    <a:gd name="T7" fmla="*/ 3 h 17"/>
                    <a:gd name="T8" fmla="*/ 9 w 17"/>
                    <a:gd name="T9" fmla="*/ 0 h 17"/>
                    <a:gd name="T10" fmla="*/ 5 w 17"/>
                    <a:gd name="T11" fmla="*/ 0 h 17"/>
                    <a:gd name="T12" fmla="*/ 0 w 17"/>
                    <a:gd name="T13" fmla="*/ 3 h 17"/>
                    <a:gd name="T14" fmla="*/ 0 w 17"/>
                    <a:gd name="T15" fmla="*/ 7 h 17"/>
                    <a:gd name="T16" fmla="*/ 0 w 17"/>
                    <a:gd name="T17" fmla="*/ 11 h 17"/>
                    <a:gd name="T18" fmla="*/ 5 w 17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18" name="Freeform 175"/>
                <p:cNvSpPr>
                  <a:spLocks/>
                </p:cNvSpPr>
                <p:nvPr/>
              </p:nvSpPr>
              <p:spPr bwMode="auto">
                <a:xfrm>
                  <a:off x="4308" y="2410"/>
                  <a:ext cx="14" cy="14"/>
                </a:xfrm>
                <a:custGeom>
                  <a:avLst/>
                  <a:gdLst>
                    <a:gd name="T0" fmla="*/ 6 w 17"/>
                    <a:gd name="T1" fmla="*/ 6 h 17"/>
                    <a:gd name="T2" fmla="*/ 11 w 17"/>
                    <a:gd name="T3" fmla="*/ 6 h 17"/>
                    <a:gd name="T4" fmla="*/ 11 w 17"/>
                    <a:gd name="T5" fmla="*/ 4 h 17"/>
                    <a:gd name="T6" fmla="*/ 11 w 17"/>
                    <a:gd name="T7" fmla="*/ 0 h 17"/>
                    <a:gd name="T8" fmla="*/ 6 w 17"/>
                    <a:gd name="T9" fmla="*/ 0 h 17"/>
                    <a:gd name="T10" fmla="*/ 0 w 17"/>
                    <a:gd name="T11" fmla="*/ 0 h 17"/>
                    <a:gd name="T12" fmla="*/ 0 w 17"/>
                    <a:gd name="T13" fmla="*/ 4 h 17"/>
                    <a:gd name="T14" fmla="*/ 0 w 17"/>
                    <a:gd name="T15" fmla="*/ 6 h 17"/>
                    <a:gd name="T16" fmla="*/ 0 w 17"/>
                    <a:gd name="T17" fmla="*/ 11 h 17"/>
                    <a:gd name="T18" fmla="*/ 6 w 17"/>
                    <a:gd name="T19" fmla="*/ 11 h 17"/>
                    <a:gd name="T20" fmla="*/ 6 w 17"/>
                    <a:gd name="T21" fmla="*/ 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8" y="9"/>
                      </a:moveTo>
                      <a:lnTo>
                        <a:pt x="16" y="9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8" y="9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19" name="Freeform 176"/>
                <p:cNvSpPr>
                  <a:spLocks/>
                </p:cNvSpPr>
                <p:nvPr/>
              </p:nvSpPr>
              <p:spPr bwMode="auto">
                <a:xfrm>
                  <a:off x="4360" y="2364"/>
                  <a:ext cx="14" cy="19"/>
                </a:xfrm>
                <a:custGeom>
                  <a:avLst/>
                  <a:gdLst>
                    <a:gd name="T0" fmla="*/ 10 w 18"/>
                    <a:gd name="T1" fmla="*/ 10 h 24"/>
                    <a:gd name="T2" fmla="*/ 10 w 18"/>
                    <a:gd name="T3" fmla="*/ 0 h 24"/>
                    <a:gd name="T4" fmla="*/ 0 w 18"/>
                    <a:gd name="T5" fmla="*/ 4 h 24"/>
                    <a:gd name="T6" fmla="*/ 0 w 18"/>
                    <a:gd name="T7" fmla="*/ 14 h 24"/>
                    <a:gd name="T8" fmla="*/ 10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20" name="Freeform 177"/>
                <p:cNvSpPr>
                  <a:spLocks/>
                </p:cNvSpPr>
                <p:nvPr/>
              </p:nvSpPr>
              <p:spPr bwMode="auto">
                <a:xfrm>
                  <a:off x="4375" y="2359"/>
                  <a:ext cx="15" cy="19"/>
                </a:xfrm>
                <a:custGeom>
                  <a:avLst/>
                  <a:gdLst>
                    <a:gd name="T0" fmla="*/ 11 w 19"/>
                    <a:gd name="T1" fmla="*/ 11 h 24"/>
                    <a:gd name="T2" fmla="*/ 11 w 19"/>
                    <a:gd name="T3" fmla="*/ 0 h 24"/>
                    <a:gd name="T4" fmla="*/ 0 w 19"/>
                    <a:gd name="T5" fmla="*/ 4 h 24"/>
                    <a:gd name="T6" fmla="*/ 0 w 19"/>
                    <a:gd name="T7" fmla="*/ 14 h 24"/>
                    <a:gd name="T8" fmla="*/ 11 w 19"/>
                    <a:gd name="T9" fmla="*/ 1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4"/>
                    <a:gd name="T17" fmla="*/ 19 w 19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4">
                      <a:moveTo>
                        <a:pt x="18" y="18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8" y="1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21" name="Freeform 178"/>
                <p:cNvSpPr>
                  <a:spLocks/>
                </p:cNvSpPr>
                <p:nvPr/>
              </p:nvSpPr>
              <p:spPr bwMode="auto">
                <a:xfrm>
                  <a:off x="4365" y="2372"/>
                  <a:ext cx="13" cy="13"/>
                </a:xfrm>
                <a:custGeom>
                  <a:avLst/>
                  <a:gdLst>
                    <a:gd name="T0" fmla="*/ 5 w 17"/>
                    <a:gd name="T1" fmla="*/ 9 h 17"/>
                    <a:gd name="T2" fmla="*/ 9 w 17"/>
                    <a:gd name="T3" fmla="*/ 9 h 17"/>
                    <a:gd name="T4" fmla="*/ 9 w 17"/>
                    <a:gd name="T5" fmla="*/ 5 h 17"/>
                    <a:gd name="T6" fmla="*/ 9 w 17"/>
                    <a:gd name="T7" fmla="*/ 0 h 17"/>
                    <a:gd name="T8" fmla="*/ 5 w 17"/>
                    <a:gd name="T9" fmla="*/ 0 h 17"/>
                    <a:gd name="T10" fmla="*/ 5 w 17"/>
                    <a:gd name="T11" fmla="*/ 5 h 17"/>
                    <a:gd name="T12" fmla="*/ 0 w 17"/>
                    <a:gd name="T13" fmla="*/ 5 h 17"/>
                    <a:gd name="T14" fmla="*/ 0 w 17"/>
                    <a:gd name="T15" fmla="*/ 9 h 17"/>
                    <a:gd name="T16" fmla="*/ 5 w 17"/>
                    <a:gd name="T17" fmla="*/ 9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8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22" name="Freeform 179"/>
                <p:cNvSpPr>
                  <a:spLocks/>
                </p:cNvSpPr>
                <p:nvPr/>
              </p:nvSpPr>
              <p:spPr bwMode="auto">
                <a:xfrm>
                  <a:off x="4380" y="2367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7 w 17"/>
                    <a:gd name="T3" fmla="*/ 9 h 17"/>
                    <a:gd name="T4" fmla="*/ 7 w 17"/>
                    <a:gd name="T5" fmla="*/ 5 h 17"/>
                    <a:gd name="T6" fmla="*/ 11 w 17"/>
                    <a:gd name="T7" fmla="*/ 5 h 17"/>
                    <a:gd name="T8" fmla="*/ 11 w 17"/>
                    <a:gd name="T9" fmla="*/ 0 h 17"/>
                    <a:gd name="T10" fmla="*/ 7 w 17"/>
                    <a:gd name="T11" fmla="*/ 0 h 17"/>
                    <a:gd name="T12" fmla="*/ 3 w 17"/>
                    <a:gd name="T13" fmla="*/ 0 h 17"/>
                    <a:gd name="T14" fmla="*/ 0 w 17"/>
                    <a:gd name="T15" fmla="*/ 5 h 17"/>
                    <a:gd name="T16" fmla="*/ 0 w 17"/>
                    <a:gd name="T17" fmla="*/ 9 h 17"/>
                    <a:gd name="T18" fmla="*/ 3 w 17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8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923" name="Freeform 180"/>
                <p:cNvSpPr>
                  <a:spLocks/>
                </p:cNvSpPr>
                <p:nvPr/>
              </p:nvSpPr>
              <p:spPr bwMode="auto">
                <a:xfrm>
                  <a:off x="3985" y="2278"/>
                  <a:ext cx="459" cy="264"/>
                </a:xfrm>
                <a:custGeom>
                  <a:avLst/>
                  <a:gdLst>
                    <a:gd name="T0" fmla="*/ 366 w 574"/>
                    <a:gd name="T1" fmla="*/ 0 h 330"/>
                    <a:gd name="T2" fmla="*/ 0 w 574"/>
                    <a:gd name="T3" fmla="*/ 119 h 330"/>
                    <a:gd name="T4" fmla="*/ 0 w 574"/>
                    <a:gd name="T5" fmla="*/ 210 h 330"/>
                    <a:gd name="T6" fmla="*/ 0 60000 65536"/>
                    <a:gd name="T7" fmla="*/ 0 60000 65536"/>
                    <a:gd name="T8" fmla="*/ 0 60000 65536"/>
                    <a:gd name="T9" fmla="*/ 0 w 574"/>
                    <a:gd name="T10" fmla="*/ 0 h 330"/>
                    <a:gd name="T11" fmla="*/ 574 w 574"/>
                    <a:gd name="T12" fmla="*/ 330 h 3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4" h="330">
                      <a:moveTo>
                        <a:pt x="573" y="0"/>
                      </a:moveTo>
                      <a:lnTo>
                        <a:pt x="0" y="186"/>
                      </a:lnTo>
                      <a:lnTo>
                        <a:pt x="0" y="32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</p:grpSp>
        <p:grpSp>
          <p:nvGrpSpPr>
            <p:cNvPr id="1664" name="Group 181"/>
            <p:cNvGrpSpPr>
              <a:grpSpLocks/>
            </p:cNvGrpSpPr>
            <p:nvPr/>
          </p:nvGrpSpPr>
          <p:grpSpPr bwMode="auto">
            <a:xfrm flipH="1">
              <a:off x="1632" y="2258"/>
              <a:ext cx="408" cy="153"/>
              <a:chOff x="3554" y="2183"/>
              <a:chExt cx="892" cy="363"/>
            </a:xfrm>
          </p:grpSpPr>
          <p:sp>
            <p:nvSpPr>
              <p:cNvPr id="1800" name="Freeform 182"/>
              <p:cNvSpPr>
                <a:spLocks/>
              </p:cNvSpPr>
              <p:nvPr/>
            </p:nvSpPr>
            <p:spPr bwMode="auto">
              <a:xfrm>
                <a:off x="3556" y="2183"/>
                <a:ext cx="888" cy="245"/>
              </a:xfrm>
              <a:custGeom>
                <a:avLst/>
                <a:gdLst>
                  <a:gd name="T0" fmla="*/ 710 w 1110"/>
                  <a:gd name="T1" fmla="*/ 76 h 306"/>
                  <a:gd name="T2" fmla="*/ 343 w 1110"/>
                  <a:gd name="T3" fmla="*/ 195 h 306"/>
                  <a:gd name="T4" fmla="*/ 0 w 1110"/>
                  <a:gd name="T5" fmla="*/ 119 h 306"/>
                  <a:gd name="T6" fmla="*/ 368 w 1110"/>
                  <a:gd name="T7" fmla="*/ 0 h 306"/>
                  <a:gd name="T8" fmla="*/ 710 w 1110"/>
                  <a:gd name="T9" fmla="*/ 76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0"/>
                  <a:gd name="T16" fmla="*/ 0 h 306"/>
                  <a:gd name="T17" fmla="*/ 1110 w 1110"/>
                  <a:gd name="T18" fmla="*/ 306 h 3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0" h="306">
                    <a:moveTo>
                      <a:pt x="1109" y="119"/>
                    </a:moveTo>
                    <a:lnTo>
                      <a:pt x="536" y="305"/>
                    </a:lnTo>
                    <a:lnTo>
                      <a:pt x="0" y="186"/>
                    </a:lnTo>
                    <a:lnTo>
                      <a:pt x="575" y="0"/>
                    </a:lnTo>
                    <a:lnTo>
                      <a:pt x="1109" y="119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08694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801" name="Freeform 183"/>
              <p:cNvSpPr>
                <a:spLocks/>
              </p:cNvSpPr>
              <p:nvPr/>
            </p:nvSpPr>
            <p:spPr bwMode="auto">
              <a:xfrm>
                <a:off x="3554" y="2334"/>
                <a:ext cx="430" cy="210"/>
              </a:xfrm>
              <a:custGeom>
                <a:avLst/>
                <a:gdLst>
                  <a:gd name="T0" fmla="*/ 344 w 537"/>
                  <a:gd name="T1" fmla="*/ 76 h 263"/>
                  <a:gd name="T2" fmla="*/ 344 w 537"/>
                  <a:gd name="T3" fmla="*/ 167 h 263"/>
                  <a:gd name="T4" fmla="*/ 0 w 537"/>
                  <a:gd name="T5" fmla="*/ 92 h 263"/>
                  <a:gd name="T6" fmla="*/ 0 w 537"/>
                  <a:gd name="T7" fmla="*/ 0 h 263"/>
                  <a:gd name="T8" fmla="*/ 344 w 537"/>
                  <a:gd name="T9" fmla="*/ 76 h 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263"/>
                  <a:gd name="T17" fmla="*/ 537 w 537"/>
                  <a:gd name="T18" fmla="*/ 263 h 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263">
                    <a:moveTo>
                      <a:pt x="536" y="119"/>
                    </a:moveTo>
                    <a:lnTo>
                      <a:pt x="536" y="262"/>
                    </a:lnTo>
                    <a:lnTo>
                      <a:pt x="0" y="144"/>
                    </a:lnTo>
                    <a:lnTo>
                      <a:pt x="0" y="0"/>
                    </a:lnTo>
                    <a:lnTo>
                      <a:pt x="536" y="119"/>
                    </a:lnTo>
                  </a:path>
                </a:pathLst>
              </a:custGeom>
              <a:solidFill>
                <a:srgbClr val="008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1802" name="Group 184"/>
              <p:cNvGrpSpPr>
                <a:grpSpLocks/>
              </p:cNvGrpSpPr>
              <p:nvPr/>
            </p:nvGrpSpPr>
            <p:grpSpPr bwMode="auto">
              <a:xfrm>
                <a:off x="3987" y="2282"/>
                <a:ext cx="459" cy="264"/>
                <a:chOff x="3985" y="2278"/>
                <a:chExt cx="459" cy="264"/>
              </a:xfrm>
            </p:grpSpPr>
            <p:sp>
              <p:nvSpPr>
                <p:cNvPr id="1803" name="Freeform 185"/>
                <p:cNvSpPr>
                  <a:spLocks/>
                </p:cNvSpPr>
                <p:nvPr/>
              </p:nvSpPr>
              <p:spPr bwMode="auto">
                <a:xfrm>
                  <a:off x="3985" y="2278"/>
                  <a:ext cx="459" cy="264"/>
                </a:xfrm>
                <a:custGeom>
                  <a:avLst/>
                  <a:gdLst>
                    <a:gd name="T0" fmla="*/ 366 w 574"/>
                    <a:gd name="T1" fmla="*/ 91 h 330"/>
                    <a:gd name="T2" fmla="*/ 366 w 574"/>
                    <a:gd name="T3" fmla="*/ 0 h 330"/>
                    <a:gd name="T4" fmla="*/ 0 w 574"/>
                    <a:gd name="T5" fmla="*/ 119 h 330"/>
                    <a:gd name="T6" fmla="*/ 0 w 574"/>
                    <a:gd name="T7" fmla="*/ 210 h 330"/>
                    <a:gd name="T8" fmla="*/ 366 w 574"/>
                    <a:gd name="T9" fmla="*/ 91 h 3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4"/>
                    <a:gd name="T16" fmla="*/ 0 h 330"/>
                    <a:gd name="T17" fmla="*/ 574 w 574"/>
                    <a:gd name="T18" fmla="*/ 330 h 3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4" h="330">
                      <a:moveTo>
                        <a:pt x="573" y="142"/>
                      </a:moveTo>
                      <a:lnTo>
                        <a:pt x="573" y="0"/>
                      </a:lnTo>
                      <a:lnTo>
                        <a:pt x="0" y="186"/>
                      </a:lnTo>
                      <a:lnTo>
                        <a:pt x="0" y="329"/>
                      </a:lnTo>
                      <a:lnTo>
                        <a:pt x="573" y="142"/>
                      </a:lnTo>
                    </a:path>
                  </a:pathLst>
                </a:custGeom>
                <a:solidFill>
                  <a:srgbClr val="0086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04" name="Freeform 186"/>
                <p:cNvSpPr>
                  <a:spLocks/>
                </p:cNvSpPr>
                <p:nvPr/>
              </p:nvSpPr>
              <p:spPr bwMode="auto">
                <a:xfrm>
                  <a:off x="4418" y="2370"/>
                  <a:ext cx="14" cy="14"/>
                </a:xfrm>
                <a:custGeom>
                  <a:avLst/>
                  <a:gdLst>
                    <a:gd name="T0" fmla="*/ 4 w 17"/>
                    <a:gd name="T1" fmla="*/ 9 h 17"/>
                    <a:gd name="T2" fmla="*/ 7 w 17"/>
                    <a:gd name="T3" fmla="*/ 9 h 17"/>
                    <a:gd name="T4" fmla="*/ 7 w 17"/>
                    <a:gd name="T5" fmla="*/ 7 h 17"/>
                    <a:gd name="T6" fmla="*/ 9 w 17"/>
                    <a:gd name="T7" fmla="*/ 7 h 17"/>
                    <a:gd name="T8" fmla="*/ 9 w 17"/>
                    <a:gd name="T9" fmla="*/ 6 h 17"/>
                    <a:gd name="T10" fmla="*/ 11 w 17"/>
                    <a:gd name="T11" fmla="*/ 6 h 17"/>
                    <a:gd name="T12" fmla="*/ 11 w 17"/>
                    <a:gd name="T13" fmla="*/ 2 h 17"/>
                    <a:gd name="T14" fmla="*/ 11 w 17"/>
                    <a:gd name="T15" fmla="*/ 2 h 17"/>
                    <a:gd name="T16" fmla="*/ 11 w 17"/>
                    <a:gd name="T17" fmla="*/ 0 h 17"/>
                    <a:gd name="T18" fmla="*/ 9 w 17"/>
                    <a:gd name="T19" fmla="*/ 0 h 17"/>
                    <a:gd name="T20" fmla="*/ 4 w 17"/>
                    <a:gd name="T21" fmla="*/ 2 h 17"/>
                    <a:gd name="T22" fmla="*/ 6 w 17"/>
                    <a:gd name="T23" fmla="*/ 2 h 17"/>
                    <a:gd name="T24" fmla="*/ 2 w 17"/>
                    <a:gd name="T25" fmla="*/ 2 h 17"/>
                    <a:gd name="T26" fmla="*/ 0 w 17"/>
                    <a:gd name="T27" fmla="*/ 2 h 17"/>
                    <a:gd name="T28" fmla="*/ 0 w 17"/>
                    <a:gd name="T29" fmla="*/ 5 h 17"/>
                    <a:gd name="T30" fmla="*/ 0 w 17"/>
                    <a:gd name="T31" fmla="*/ 6 h 17"/>
                    <a:gd name="T32" fmla="*/ 2 w 17"/>
                    <a:gd name="T33" fmla="*/ 9 h 17"/>
                    <a:gd name="T34" fmla="*/ 2 w 17"/>
                    <a:gd name="T35" fmla="*/ 11 h 17"/>
                    <a:gd name="T36" fmla="*/ 2 w 17"/>
                    <a:gd name="T37" fmla="*/ 11 h 17"/>
                    <a:gd name="T38" fmla="*/ 4 w 17"/>
                    <a:gd name="T39" fmla="*/ 11 h 17"/>
                    <a:gd name="T40" fmla="*/ 6 w 17"/>
                    <a:gd name="T41" fmla="*/ 9 h 17"/>
                    <a:gd name="T42" fmla="*/ 4 w 17"/>
                    <a:gd name="T43" fmla="*/ 9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6" y="13"/>
                      </a:moveTo>
                      <a:lnTo>
                        <a:pt x="11" y="13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3" y="9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3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6"/>
                      </a:lnTo>
                      <a:lnTo>
                        <a:pt x="9" y="13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05" name="Freeform 187"/>
                <p:cNvSpPr>
                  <a:spLocks/>
                </p:cNvSpPr>
                <p:nvPr/>
              </p:nvSpPr>
              <p:spPr bwMode="auto">
                <a:xfrm>
                  <a:off x="4095" y="2400"/>
                  <a:ext cx="16" cy="23"/>
                </a:xfrm>
                <a:custGeom>
                  <a:avLst/>
                  <a:gdLst>
                    <a:gd name="T0" fmla="*/ 5 w 20"/>
                    <a:gd name="T1" fmla="*/ 4 h 28"/>
                    <a:gd name="T2" fmla="*/ 5 w 20"/>
                    <a:gd name="T3" fmla="*/ 2 h 28"/>
                    <a:gd name="T4" fmla="*/ 8 w 20"/>
                    <a:gd name="T5" fmla="*/ 10 h 28"/>
                    <a:gd name="T6" fmla="*/ 4 w 20"/>
                    <a:gd name="T7" fmla="*/ 10 h 28"/>
                    <a:gd name="T8" fmla="*/ 5 w 20"/>
                    <a:gd name="T9" fmla="*/ 4 h 28"/>
                    <a:gd name="T10" fmla="*/ 4 w 20"/>
                    <a:gd name="T11" fmla="*/ 17 h 28"/>
                    <a:gd name="T12" fmla="*/ 4 w 20"/>
                    <a:gd name="T13" fmla="*/ 16 h 28"/>
                    <a:gd name="T14" fmla="*/ 2 w 20"/>
                    <a:gd name="T15" fmla="*/ 17 h 28"/>
                    <a:gd name="T16" fmla="*/ 2 w 20"/>
                    <a:gd name="T17" fmla="*/ 10 h 28"/>
                    <a:gd name="T18" fmla="*/ 8 w 20"/>
                    <a:gd name="T19" fmla="*/ 10 h 28"/>
                    <a:gd name="T20" fmla="*/ 8 w 20"/>
                    <a:gd name="T21" fmla="*/ 14 h 28"/>
                    <a:gd name="T22" fmla="*/ 8 w 20"/>
                    <a:gd name="T23" fmla="*/ 14 h 28"/>
                    <a:gd name="T24" fmla="*/ 12 w 20"/>
                    <a:gd name="T25" fmla="*/ 13 h 28"/>
                    <a:gd name="T26" fmla="*/ 11 w 20"/>
                    <a:gd name="T27" fmla="*/ 13 h 28"/>
                    <a:gd name="T28" fmla="*/ 6 w 20"/>
                    <a:gd name="T29" fmla="*/ 0 h 28"/>
                    <a:gd name="T30" fmla="*/ 5 w 20"/>
                    <a:gd name="T31" fmla="*/ 2 h 28"/>
                    <a:gd name="T32" fmla="*/ 2 w 20"/>
                    <a:gd name="T33" fmla="*/ 17 h 28"/>
                    <a:gd name="T34" fmla="*/ 0 w 20"/>
                    <a:gd name="T35" fmla="*/ 17 h 28"/>
                    <a:gd name="T36" fmla="*/ 0 w 20"/>
                    <a:gd name="T37" fmla="*/ 18 h 28"/>
                    <a:gd name="T38" fmla="*/ 4 w 20"/>
                    <a:gd name="T39" fmla="*/ 17 h 28"/>
                    <a:gd name="T40" fmla="*/ 5 w 20"/>
                    <a:gd name="T41" fmla="*/ 4 h 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0"/>
                    <a:gd name="T64" fmla="*/ 0 h 28"/>
                    <a:gd name="T65" fmla="*/ 20 w 20"/>
                    <a:gd name="T66" fmla="*/ 28 h 2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0" h="28">
                      <a:moveTo>
                        <a:pt x="8" y="6"/>
                      </a:moveTo>
                      <a:lnTo>
                        <a:pt x="8" y="4"/>
                      </a:lnTo>
                      <a:lnTo>
                        <a:pt x="12" y="14"/>
                      </a:lnTo>
                      <a:lnTo>
                        <a:pt x="6" y="15"/>
                      </a:lnTo>
                      <a:lnTo>
                        <a:pt x="8" y="6"/>
                      </a:lnTo>
                      <a:lnTo>
                        <a:pt x="6" y="25"/>
                      </a:lnTo>
                      <a:lnTo>
                        <a:pt x="6" y="23"/>
                      </a:lnTo>
                      <a:lnTo>
                        <a:pt x="2" y="25"/>
                      </a:lnTo>
                      <a:lnTo>
                        <a:pt x="4" y="15"/>
                      </a:lnTo>
                      <a:lnTo>
                        <a:pt x="12" y="14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9" y="19"/>
                      </a:lnTo>
                      <a:lnTo>
                        <a:pt x="17" y="19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6" y="25"/>
                      </a:lnTo>
                      <a:lnTo>
                        <a:pt x="8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06" name="Freeform 188"/>
                <p:cNvSpPr>
                  <a:spLocks/>
                </p:cNvSpPr>
                <p:nvPr/>
              </p:nvSpPr>
              <p:spPr bwMode="auto">
                <a:xfrm>
                  <a:off x="4109" y="2396"/>
                  <a:ext cx="13" cy="19"/>
                </a:xfrm>
                <a:custGeom>
                  <a:avLst/>
                  <a:gdLst>
                    <a:gd name="T0" fmla="*/ 9 w 17"/>
                    <a:gd name="T1" fmla="*/ 4 h 24"/>
                    <a:gd name="T2" fmla="*/ 8 w 17"/>
                    <a:gd name="T3" fmla="*/ 5 h 24"/>
                    <a:gd name="T4" fmla="*/ 8 w 17"/>
                    <a:gd name="T5" fmla="*/ 4 h 24"/>
                    <a:gd name="T6" fmla="*/ 8 w 17"/>
                    <a:gd name="T7" fmla="*/ 2 h 24"/>
                    <a:gd name="T8" fmla="*/ 7 w 17"/>
                    <a:gd name="T9" fmla="*/ 2 h 24"/>
                    <a:gd name="T10" fmla="*/ 6 w 17"/>
                    <a:gd name="T11" fmla="*/ 2 h 24"/>
                    <a:gd name="T12" fmla="*/ 5 w 17"/>
                    <a:gd name="T13" fmla="*/ 2 h 24"/>
                    <a:gd name="T14" fmla="*/ 5 w 17"/>
                    <a:gd name="T15" fmla="*/ 2 h 24"/>
                    <a:gd name="T16" fmla="*/ 4 w 17"/>
                    <a:gd name="T17" fmla="*/ 2 h 24"/>
                    <a:gd name="T18" fmla="*/ 4 w 17"/>
                    <a:gd name="T19" fmla="*/ 4 h 24"/>
                    <a:gd name="T20" fmla="*/ 2 w 17"/>
                    <a:gd name="T21" fmla="*/ 5 h 24"/>
                    <a:gd name="T22" fmla="*/ 2 w 17"/>
                    <a:gd name="T23" fmla="*/ 6 h 24"/>
                    <a:gd name="T24" fmla="*/ 2 w 17"/>
                    <a:gd name="T25" fmla="*/ 8 h 24"/>
                    <a:gd name="T26" fmla="*/ 2 w 17"/>
                    <a:gd name="T27" fmla="*/ 9 h 24"/>
                    <a:gd name="T28" fmla="*/ 2 w 17"/>
                    <a:gd name="T29" fmla="*/ 11 h 24"/>
                    <a:gd name="T30" fmla="*/ 2 w 17"/>
                    <a:gd name="T31" fmla="*/ 13 h 24"/>
                    <a:gd name="T32" fmla="*/ 2 w 17"/>
                    <a:gd name="T33" fmla="*/ 13 h 24"/>
                    <a:gd name="T34" fmla="*/ 4 w 17"/>
                    <a:gd name="T35" fmla="*/ 13 h 24"/>
                    <a:gd name="T36" fmla="*/ 4 w 17"/>
                    <a:gd name="T37" fmla="*/ 14 h 24"/>
                    <a:gd name="T38" fmla="*/ 5 w 17"/>
                    <a:gd name="T39" fmla="*/ 14 h 24"/>
                    <a:gd name="T40" fmla="*/ 6 w 17"/>
                    <a:gd name="T41" fmla="*/ 14 h 24"/>
                    <a:gd name="T42" fmla="*/ 7 w 17"/>
                    <a:gd name="T43" fmla="*/ 13 h 24"/>
                    <a:gd name="T44" fmla="*/ 7 w 17"/>
                    <a:gd name="T45" fmla="*/ 13 h 24"/>
                    <a:gd name="T46" fmla="*/ 8 w 17"/>
                    <a:gd name="T47" fmla="*/ 13 h 24"/>
                    <a:gd name="T48" fmla="*/ 8 w 17"/>
                    <a:gd name="T49" fmla="*/ 11 h 24"/>
                    <a:gd name="T50" fmla="*/ 8 w 17"/>
                    <a:gd name="T51" fmla="*/ 10 h 24"/>
                    <a:gd name="T52" fmla="*/ 8 w 17"/>
                    <a:gd name="T53" fmla="*/ 9 h 24"/>
                    <a:gd name="T54" fmla="*/ 9 w 17"/>
                    <a:gd name="T55" fmla="*/ 9 h 24"/>
                    <a:gd name="T56" fmla="*/ 9 w 17"/>
                    <a:gd name="T57" fmla="*/ 13 h 24"/>
                    <a:gd name="T58" fmla="*/ 8 w 17"/>
                    <a:gd name="T59" fmla="*/ 13 h 24"/>
                    <a:gd name="T60" fmla="*/ 7 w 17"/>
                    <a:gd name="T61" fmla="*/ 14 h 24"/>
                    <a:gd name="T62" fmla="*/ 6 w 17"/>
                    <a:gd name="T63" fmla="*/ 14 h 24"/>
                    <a:gd name="T64" fmla="*/ 5 w 17"/>
                    <a:gd name="T65" fmla="*/ 14 h 24"/>
                    <a:gd name="T66" fmla="*/ 4 w 17"/>
                    <a:gd name="T67" fmla="*/ 14 h 24"/>
                    <a:gd name="T68" fmla="*/ 2 w 17"/>
                    <a:gd name="T69" fmla="*/ 14 h 24"/>
                    <a:gd name="T70" fmla="*/ 2 w 17"/>
                    <a:gd name="T71" fmla="*/ 14 h 24"/>
                    <a:gd name="T72" fmla="*/ 2 w 17"/>
                    <a:gd name="T73" fmla="*/ 13 h 24"/>
                    <a:gd name="T74" fmla="*/ 0 w 17"/>
                    <a:gd name="T75" fmla="*/ 13 h 24"/>
                    <a:gd name="T76" fmla="*/ 0 w 17"/>
                    <a:gd name="T77" fmla="*/ 11 h 24"/>
                    <a:gd name="T78" fmla="*/ 0 w 17"/>
                    <a:gd name="T79" fmla="*/ 10 h 24"/>
                    <a:gd name="T80" fmla="*/ 0 w 17"/>
                    <a:gd name="T81" fmla="*/ 9 h 24"/>
                    <a:gd name="T82" fmla="*/ 0 w 17"/>
                    <a:gd name="T83" fmla="*/ 6 h 24"/>
                    <a:gd name="T84" fmla="*/ 2 w 17"/>
                    <a:gd name="T85" fmla="*/ 5 h 24"/>
                    <a:gd name="T86" fmla="*/ 2 w 17"/>
                    <a:gd name="T87" fmla="*/ 4 h 24"/>
                    <a:gd name="T88" fmla="*/ 2 w 17"/>
                    <a:gd name="T89" fmla="*/ 2 h 24"/>
                    <a:gd name="T90" fmla="*/ 4 w 17"/>
                    <a:gd name="T91" fmla="*/ 2 h 24"/>
                    <a:gd name="T92" fmla="*/ 5 w 17"/>
                    <a:gd name="T93" fmla="*/ 2 h 24"/>
                    <a:gd name="T94" fmla="*/ 6 w 17"/>
                    <a:gd name="T95" fmla="*/ 2 h 24"/>
                    <a:gd name="T96" fmla="*/ 6 w 17"/>
                    <a:gd name="T97" fmla="*/ 0 h 24"/>
                    <a:gd name="T98" fmla="*/ 7 w 17"/>
                    <a:gd name="T99" fmla="*/ 0 h 24"/>
                    <a:gd name="T100" fmla="*/ 8 w 17"/>
                    <a:gd name="T101" fmla="*/ 0 h 24"/>
                    <a:gd name="T102" fmla="*/ 9 w 17"/>
                    <a:gd name="T103" fmla="*/ 0 h 24"/>
                    <a:gd name="T104" fmla="*/ 9 w 17"/>
                    <a:gd name="T105" fmla="*/ 4 h 2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7"/>
                    <a:gd name="T160" fmla="*/ 0 h 24"/>
                    <a:gd name="T161" fmla="*/ 17 w 17"/>
                    <a:gd name="T162" fmla="*/ 24 h 2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7" h="24">
                      <a:moveTo>
                        <a:pt x="16" y="6"/>
                      </a:move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4" y="18"/>
                      </a:lnTo>
                      <a:lnTo>
                        <a:pt x="4" y="20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2" y="21"/>
                      </a:lnTo>
                      <a:lnTo>
                        <a:pt x="12" y="20"/>
                      </a:lnTo>
                      <a:lnTo>
                        <a:pt x="14" y="20"/>
                      </a:lnTo>
                      <a:lnTo>
                        <a:pt x="14" y="18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16" y="21"/>
                      </a:lnTo>
                      <a:lnTo>
                        <a:pt x="14" y="21"/>
                      </a:lnTo>
                      <a:lnTo>
                        <a:pt x="12" y="23"/>
                      </a:lnTo>
                      <a:lnTo>
                        <a:pt x="10" y="23"/>
                      </a:lnTo>
                      <a:lnTo>
                        <a:pt x="8" y="23"/>
                      </a:lnTo>
                      <a:lnTo>
                        <a:pt x="6" y="23"/>
                      </a:lnTo>
                      <a:lnTo>
                        <a:pt x="4" y="23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07" name="Freeform 189"/>
                <p:cNvSpPr>
                  <a:spLocks/>
                </p:cNvSpPr>
                <p:nvPr/>
              </p:nvSpPr>
              <p:spPr bwMode="auto">
                <a:xfrm>
                  <a:off x="4122" y="2392"/>
                  <a:ext cx="14" cy="21"/>
                </a:xfrm>
                <a:custGeom>
                  <a:avLst/>
                  <a:gdLst>
                    <a:gd name="T0" fmla="*/ 0 w 18"/>
                    <a:gd name="T1" fmla="*/ 16 h 27"/>
                    <a:gd name="T2" fmla="*/ 2 w 18"/>
                    <a:gd name="T3" fmla="*/ 15 h 27"/>
                    <a:gd name="T4" fmla="*/ 2 w 18"/>
                    <a:gd name="T5" fmla="*/ 3 h 27"/>
                    <a:gd name="T6" fmla="*/ 0 w 18"/>
                    <a:gd name="T7" fmla="*/ 3 h 27"/>
                    <a:gd name="T8" fmla="*/ 9 w 18"/>
                    <a:gd name="T9" fmla="*/ 0 h 27"/>
                    <a:gd name="T10" fmla="*/ 9 w 18"/>
                    <a:gd name="T11" fmla="*/ 4 h 27"/>
                    <a:gd name="T12" fmla="*/ 9 w 18"/>
                    <a:gd name="T13" fmla="*/ 3 h 27"/>
                    <a:gd name="T14" fmla="*/ 8 w 18"/>
                    <a:gd name="T15" fmla="*/ 2 h 27"/>
                    <a:gd name="T16" fmla="*/ 8 w 18"/>
                    <a:gd name="T17" fmla="*/ 2 h 27"/>
                    <a:gd name="T18" fmla="*/ 7 w 18"/>
                    <a:gd name="T19" fmla="*/ 2 h 27"/>
                    <a:gd name="T20" fmla="*/ 3 w 18"/>
                    <a:gd name="T21" fmla="*/ 2 h 27"/>
                    <a:gd name="T22" fmla="*/ 3 w 18"/>
                    <a:gd name="T23" fmla="*/ 8 h 27"/>
                    <a:gd name="T24" fmla="*/ 4 w 18"/>
                    <a:gd name="T25" fmla="*/ 8 h 27"/>
                    <a:gd name="T26" fmla="*/ 4 w 18"/>
                    <a:gd name="T27" fmla="*/ 7 h 27"/>
                    <a:gd name="T28" fmla="*/ 5 w 18"/>
                    <a:gd name="T29" fmla="*/ 7 h 27"/>
                    <a:gd name="T30" fmla="*/ 5 w 18"/>
                    <a:gd name="T31" fmla="*/ 5 h 27"/>
                    <a:gd name="T32" fmla="*/ 7 w 18"/>
                    <a:gd name="T33" fmla="*/ 5 h 27"/>
                    <a:gd name="T34" fmla="*/ 7 w 18"/>
                    <a:gd name="T35" fmla="*/ 4 h 27"/>
                    <a:gd name="T36" fmla="*/ 7 w 18"/>
                    <a:gd name="T37" fmla="*/ 10 h 27"/>
                    <a:gd name="T38" fmla="*/ 7 w 18"/>
                    <a:gd name="T39" fmla="*/ 9 h 27"/>
                    <a:gd name="T40" fmla="*/ 5 w 18"/>
                    <a:gd name="T41" fmla="*/ 9 h 27"/>
                    <a:gd name="T42" fmla="*/ 5 w 18"/>
                    <a:gd name="T43" fmla="*/ 8 h 27"/>
                    <a:gd name="T44" fmla="*/ 4 w 18"/>
                    <a:gd name="T45" fmla="*/ 8 h 27"/>
                    <a:gd name="T46" fmla="*/ 3 w 18"/>
                    <a:gd name="T47" fmla="*/ 8 h 27"/>
                    <a:gd name="T48" fmla="*/ 3 w 18"/>
                    <a:gd name="T49" fmla="*/ 15 h 27"/>
                    <a:gd name="T50" fmla="*/ 7 w 18"/>
                    <a:gd name="T51" fmla="*/ 14 h 27"/>
                    <a:gd name="T52" fmla="*/ 7 w 18"/>
                    <a:gd name="T53" fmla="*/ 12 h 27"/>
                    <a:gd name="T54" fmla="*/ 8 w 18"/>
                    <a:gd name="T55" fmla="*/ 12 h 27"/>
                    <a:gd name="T56" fmla="*/ 8 w 18"/>
                    <a:gd name="T57" fmla="*/ 12 h 27"/>
                    <a:gd name="T58" fmla="*/ 9 w 18"/>
                    <a:gd name="T59" fmla="*/ 10 h 27"/>
                    <a:gd name="T60" fmla="*/ 9 w 18"/>
                    <a:gd name="T61" fmla="*/ 9 h 27"/>
                    <a:gd name="T62" fmla="*/ 9 w 18"/>
                    <a:gd name="T63" fmla="*/ 8 h 27"/>
                    <a:gd name="T64" fmla="*/ 10 w 18"/>
                    <a:gd name="T65" fmla="*/ 8 h 27"/>
                    <a:gd name="T66" fmla="*/ 10 w 18"/>
                    <a:gd name="T67" fmla="*/ 12 h 27"/>
                    <a:gd name="T68" fmla="*/ 0 w 18"/>
                    <a:gd name="T69" fmla="*/ 16 h 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"/>
                    <a:gd name="T106" fmla="*/ 0 h 27"/>
                    <a:gd name="T107" fmla="*/ 18 w 18"/>
                    <a:gd name="T108" fmla="*/ 27 h 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" h="27">
                      <a:moveTo>
                        <a:pt x="0" y="26"/>
                      </a:moveTo>
                      <a:lnTo>
                        <a:pt x="2" y="2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15" y="5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5" y="4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9" y="9"/>
                      </a:lnTo>
                      <a:lnTo>
                        <a:pt x="11" y="9"/>
                      </a:lnTo>
                      <a:lnTo>
                        <a:pt x="11" y="7"/>
                      </a:lnTo>
                      <a:lnTo>
                        <a:pt x="11" y="17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9" y="13"/>
                      </a:lnTo>
                      <a:lnTo>
                        <a:pt x="7" y="13"/>
                      </a:lnTo>
                      <a:lnTo>
                        <a:pt x="5" y="13"/>
                      </a:lnTo>
                      <a:lnTo>
                        <a:pt x="5" y="25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3" y="19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3"/>
                      </a:lnTo>
                      <a:lnTo>
                        <a:pt x="17" y="13"/>
                      </a:lnTo>
                      <a:lnTo>
                        <a:pt x="17" y="21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08" name="Freeform 190"/>
                <p:cNvSpPr>
                  <a:spLocks/>
                </p:cNvSpPr>
                <p:nvPr/>
              </p:nvSpPr>
              <p:spPr bwMode="auto">
                <a:xfrm>
                  <a:off x="4135" y="2393"/>
                  <a:ext cx="14" cy="16"/>
                </a:xfrm>
                <a:custGeom>
                  <a:avLst/>
                  <a:gdLst>
                    <a:gd name="T0" fmla="*/ 2 w 17"/>
                    <a:gd name="T1" fmla="*/ 7 h 20"/>
                    <a:gd name="T2" fmla="*/ 2 w 17"/>
                    <a:gd name="T3" fmla="*/ 8 h 20"/>
                    <a:gd name="T4" fmla="*/ 2 w 17"/>
                    <a:gd name="T5" fmla="*/ 10 h 20"/>
                    <a:gd name="T6" fmla="*/ 3 w 17"/>
                    <a:gd name="T7" fmla="*/ 11 h 20"/>
                    <a:gd name="T8" fmla="*/ 6 w 17"/>
                    <a:gd name="T9" fmla="*/ 11 h 20"/>
                    <a:gd name="T10" fmla="*/ 7 w 17"/>
                    <a:gd name="T11" fmla="*/ 11 h 20"/>
                    <a:gd name="T12" fmla="*/ 7 w 17"/>
                    <a:gd name="T13" fmla="*/ 10 h 20"/>
                    <a:gd name="T14" fmla="*/ 9 w 17"/>
                    <a:gd name="T15" fmla="*/ 10 h 20"/>
                    <a:gd name="T16" fmla="*/ 9 w 17"/>
                    <a:gd name="T17" fmla="*/ 8 h 20"/>
                    <a:gd name="T18" fmla="*/ 9 w 17"/>
                    <a:gd name="T19" fmla="*/ 7 h 20"/>
                    <a:gd name="T20" fmla="*/ 7 w 17"/>
                    <a:gd name="T21" fmla="*/ 7 h 20"/>
                    <a:gd name="T22" fmla="*/ 6 w 17"/>
                    <a:gd name="T23" fmla="*/ 7 h 20"/>
                    <a:gd name="T24" fmla="*/ 3 w 17"/>
                    <a:gd name="T25" fmla="*/ 7 h 20"/>
                    <a:gd name="T26" fmla="*/ 2 w 17"/>
                    <a:gd name="T27" fmla="*/ 6 h 20"/>
                    <a:gd name="T28" fmla="*/ 0 w 17"/>
                    <a:gd name="T29" fmla="*/ 5 h 20"/>
                    <a:gd name="T30" fmla="*/ 0 w 17"/>
                    <a:gd name="T31" fmla="*/ 3 h 20"/>
                    <a:gd name="T32" fmla="*/ 2 w 17"/>
                    <a:gd name="T33" fmla="*/ 3 h 20"/>
                    <a:gd name="T34" fmla="*/ 2 w 17"/>
                    <a:gd name="T35" fmla="*/ 2 h 20"/>
                    <a:gd name="T36" fmla="*/ 3 w 17"/>
                    <a:gd name="T37" fmla="*/ 2 h 20"/>
                    <a:gd name="T38" fmla="*/ 6 w 17"/>
                    <a:gd name="T39" fmla="*/ 2 h 20"/>
                    <a:gd name="T40" fmla="*/ 6 w 17"/>
                    <a:gd name="T41" fmla="*/ 0 h 20"/>
                    <a:gd name="T42" fmla="*/ 7 w 17"/>
                    <a:gd name="T43" fmla="*/ 0 h 20"/>
                    <a:gd name="T44" fmla="*/ 9 w 17"/>
                    <a:gd name="T45" fmla="*/ 0 h 20"/>
                    <a:gd name="T46" fmla="*/ 11 w 17"/>
                    <a:gd name="T47" fmla="*/ 0 h 20"/>
                    <a:gd name="T48" fmla="*/ 11 w 17"/>
                    <a:gd name="T49" fmla="*/ 3 h 20"/>
                    <a:gd name="T50" fmla="*/ 9 w 17"/>
                    <a:gd name="T51" fmla="*/ 3 h 20"/>
                    <a:gd name="T52" fmla="*/ 9 w 17"/>
                    <a:gd name="T53" fmla="*/ 2 h 20"/>
                    <a:gd name="T54" fmla="*/ 9 w 17"/>
                    <a:gd name="T55" fmla="*/ 2 h 20"/>
                    <a:gd name="T56" fmla="*/ 7 w 17"/>
                    <a:gd name="T57" fmla="*/ 2 h 20"/>
                    <a:gd name="T58" fmla="*/ 6 w 17"/>
                    <a:gd name="T59" fmla="*/ 2 h 20"/>
                    <a:gd name="T60" fmla="*/ 3 w 17"/>
                    <a:gd name="T61" fmla="*/ 2 h 20"/>
                    <a:gd name="T62" fmla="*/ 3 w 17"/>
                    <a:gd name="T63" fmla="*/ 2 h 20"/>
                    <a:gd name="T64" fmla="*/ 2 w 17"/>
                    <a:gd name="T65" fmla="*/ 3 h 20"/>
                    <a:gd name="T66" fmla="*/ 3 w 17"/>
                    <a:gd name="T67" fmla="*/ 3 h 20"/>
                    <a:gd name="T68" fmla="*/ 3 w 17"/>
                    <a:gd name="T69" fmla="*/ 5 h 20"/>
                    <a:gd name="T70" fmla="*/ 6 w 17"/>
                    <a:gd name="T71" fmla="*/ 5 h 20"/>
                    <a:gd name="T72" fmla="*/ 7 w 17"/>
                    <a:gd name="T73" fmla="*/ 5 h 20"/>
                    <a:gd name="T74" fmla="*/ 9 w 17"/>
                    <a:gd name="T75" fmla="*/ 5 h 20"/>
                    <a:gd name="T76" fmla="*/ 11 w 17"/>
                    <a:gd name="T77" fmla="*/ 5 h 20"/>
                    <a:gd name="T78" fmla="*/ 11 w 17"/>
                    <a:gd name="T79" fmla="*/ 6 h 20"/>
                    <a:gd name="T80" fmla="*/ 11 w 17"/>
                    <a:gd name="T81" fmla="*/ 7 h 20"/>
                    <a:gd name="T82" fmla="*/ 11 w 17"/>
                    <a:gd name="T83" fmla="*/ 8 h 20"/>
                    <a:gd name="T84" fmla="*/ 9 w 17"/>
                    <a:gd name="T85" fmla="*/ 10 h 20"/>
                    <a:gd name="T86" fmla="*/ 7 w 17"/>
                    <a:gd name="T87" fmla="*/ 11 h 20"/>
                    <a:gd name="T88" fmla="*/ 6 w 17"/>
                    <a:gd name="T89" fmla="*/ 11 h 20"/>
                    <a:gd name="T90" fmla="*/ 3 w 17"/>
                    <a:gd name="T91" fmla="*/ 11 h 20"/>
                    <a:gd name="T92" fmla="*/ 3 w 17"/>
                    <a:gd name="T93" fmla="*/ 12 h 20"/>
                    <a:gd name="T94" fmla="*/ 2 w 17"/>
                    <a:gd name="T95" fmla="*/ 12 h 20"/>
                    <a:gd name="T96" fmla="*/ 2 w 17"/>
                    <a:gd name="T97" fmla="*/ 11 h 20"/>
                    <a:gd name="T98" fmla="*/ 0 w 17"/>
                    <a:gd name="T99" fmla="*/ 11 h 20"/>
                    <a:gd name="T100" fmla="*/ 0 w 17"/>
                    <a:gd name="T101" fmla="*/ 8 h 20"/>
                    <a:gd name="T102" fmla="*/ 2 w 17"/>
                    <a:gd name="T103" fmla="*/ 7 h 2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"/>
                    <a:gd name="T157" fmla="*/ 0 h 20"/>
                    <a:gd name="T158" fmla="*/ 17 w 17"/>
                    <a:gd name="T159" fmla="*/ 20 h 2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" h="20">
                      <a:moveTo>
                        <a:pt x="2" y="11"/>
                      </a:move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1" y="17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8" y="11"/>
                      </a:lnTo>
                      <a:lnTo>
                        <a:pt x="5" y="11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8" y="7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3" y="15"/>
                      </a:lnTo>
                      <a:lnTo>
                        <a:pt x="11" y="17"/>
                      </a:lnTo>
                      <a:lnTo>
                        <a:pt x="8" y="17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09" name="Freeform 191"/>
                <p:cNvSpPr>
                  <a:spLocks/>
                </p:cNvSpPr>
                <p:nvPr/>
              </p:nvSpPr>
              <p:spPr bwMode="auto">
                <a:xfrm>
                  <a:off x="4144" y="2387"/>
                  <a:ext cx="19" cy="17"/>
                </a:xfrm>
                <a:custGeom>
                  <a:avLst/>
                  <a:gdLst>
                    <a:gd name="T0" fmla="*/ 0 w 24"/>
                    <a:gd name="T1" fmla="*/ 5 h 22"/>
                    <a:gd name="T2" fmla="*/ 4 w 24"/>
                    <a:gd name="T3" fmla="*/ 4 h 22"/>
                    <a:gd name="T4" fmla="*/ 2 w 24"/>
                    <a:gd name="T5" fmla="*/ 4 h 22"/>
                    <a:gd name="T6" fmla="*/ 6 w 24"/>
                    <a:gd name="T7" fmla="*/ 10 h 22"/>
                    <a:gd name="T8" fmla="*/ 8 w 24"/>
                    <a:gd name="T9" fmla="*/ 6 h 22"/>
                    <a:gd name="T10" fmla="*/ 6 w 24"/>
                    <a:gd name="T11" fmla="*/ 4 h 22"/>
                    <a:gd name="T12" fmla="*/ 5 w 24"/>
                    <a:gd name="T13" fmla="*/ 4 h 22"/>
                    <a:gd name="T14" fmla="*/ 10 w 24"/>
                    <a:gd name="T15" fmla="*/ 2 h 22"/>
                    <a:gd name="T16" fmla="*/ 10 w 24"/>
                    <a:gd name="T17" fmla="*/ 2 h 22"/>
                    <a:gd name="T18" fmla="*/ 9 w 24"/>
                    <a:gd name="T19" fmla="*/ 2 h 22"/>
                    <a:gd name="T20" fmla="*/ 11 w 24"/>
                    <a:gd name="T21" fmla="*/ 9 h 22"/>
                    <a:gd name="T22" fmla="*/ 13 w 24"/>
                    <a:gd name="T23" fmla="*/ 2 h 22"/>
                    <a:gd name="T24" fmla="*/ 12 w 24"/>
                    <a:gd name="T25" fmla="*/ 2 h 22"/>
                    <a:gd name="T26" fmla="*/ 14 w 24"/>
                    <a:gd name="T27" fmla="*/ 0 h 22"/>
                    <a:gd name="T28" fmla="*/ 13 w 24"/>
                    <a:gd name="T29" fmla="*/ 0 h 22"/>
                    <a:gd name="T30" fmla="*/ 11 w 24"/>
                    <a:gd name="T31" fmla="*/ 10 h 22"/>
                    <a:gd name="T32" fmla="*/ 10 w 24"/>
                    <a:gd name="T33" fmla="*/ 12 h 22"/>
                    <a:gd name="T34" fmla="*/ 8 w 24"/>
                    <a:gd name="T35" fmla="*/ 6 h 22"/>
                    <a:gd name="T36" fmla="*/ 5 w 24"/>
                    <a:gd name="T37" fmla="*/ 12 h 22"/>
                    <a:gd name="T38" fmla="*/ 2 w 24"/>
                    <a:gd name="T39" fmla="*/ 5 h 22"/>
                    <a:gd name="T40" fmla="*/ 0 w 24"/>
                    <a:gd name="T41" fmla="*/ 5 h 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4"/>
                    <a:gd name="T64" fmla="*/ 0 h 22"/>
                    <a:gd name="T65" fmla="*/ 24 w 24"/>
                    <a:gd name="T66" fmla="*/ 22 h 2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4" h="22">
                      <a:moveTo>
                        <a:pt x="0" y="8"/>
                      </a:move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10" y="17"/>
                      </a:lnTo>
                      <a:lnTo>
                        <a:pt x="12" y="10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16" y="2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8" y="15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8" y="17"/>
                      </a:lnTo>
                      <a:lnTo>
                        <a:pt x="16" y="19"/>
                      </a:lnTo>
                      <a:lnTo>
                        <a:pt x="12" y="10"/>
                      </a:lnTo>
                      <a:lnTo>
                        <a:pt x="8" y="21"/>
                      </a:lnTo>
                      <a:lnTo>
                        <a:pt x="2" y="8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10" name="Freeform 192"/>
                <p:cNvSpPr>
                  <a:spLocks/>
                </p:cNvSpPr>
                <p:nvPr/>
              </p:nvSpPr>
              <p:spPr bwMode="auto">
                <a:xfrm>
                  <a:off x="4162" y="2382"/>
                  <a:ext cx="14" cy="18"/>
                </a:xfrm>
                <a:custGeom>
                  <a:avLst/>
                  <a:gdLst>
                    <a:gd name="T0" fmla="*/ 0 w 17"/>
                    <a:gd name="T1" fmla="*/ 2 h 22"/>
                    <a:gd name="T2" fmla="*/ 0 w 17"/>
                    <a:gd name="T3" fmla="*/ 2 h 22"/>
                    <a:gd name="T4" fmla="*/ 3 w 17"/>
                    <a:gd name="T5" fmla="*/ 2 h 22"/>
                    <a:gd name="T6" fmla="*/ 7 w 17"/>
                    <a:gd name="T7" fmla="*/ 2 h 22"/>
                    <a:gd name="T8" fmla="*/ 7 w 17"/>
                    <a:gd name="T9" fmla="*/ 0 h 22"/>
                    <a:gd name="T10" fmla="*/ 3 w 17"/>
                    <a:gd name="T11" fmla="*/ 0 h 22"/>
                    <a:gd name="T12" fmla="*/ 0 w 17"/>
                    <a:gd name="T13" fmla="*/ 0 h 22"/>
                    <a:gd name="T14" fmla="*/ 0 w 17"/>
                    <a:gd name="T15" fmla="*/ 2 h 22"/>
                    <a:gd name="T16" fmla="*/ 7 w 17"/>
                    <a:gd name="T17" fmla="*/ 2 h 22"/>
                    <a:gd name="T18" fmla="*/ 0 w 17"/>
                    <a:gd name="T19" fmla="*/ 4 h 22"/>
                    <a:gd name="T20" fmla="*/ 0 w 17"/>
                    <a:gd name="T21" fmla="*/ 14 h 22"/>
                    <a:gd name="T22" fmla="*/ 11 w 17"/>
                    <a:gd name="T23" fmla="*/ 13 h 22"/>
                    <a:gd name="T24" fmla="*/ 7 w 17"/>
                    <a:gd name="T25" fmla="*/ 13 h 22"/>
                    <a:gd name="T26" fmla="*/ 7 w 17"/>
                    <a:gd name="T27" fmla="*/ 2 h 22"/>
                    <a:gd name="T28" fmla="*/ 0 w 17"/>
                    <a:gd name="T29" fmla="*/ 2 h 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22"/>
                    <a:gd name="T47" fmla="*/ 17 w 17"/>
                    <a:gd name="T48" fmla="*/ 22 h 2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22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0" y="4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6" y="19"/>
                      </a:lnTo>
                      <a:lnTo>
                        <a:pt x="10" y="19"/>
                      </a:lnTo>
                      <a:lnTo>
                        <a:pt x="10" y="4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11" name="Freeform 193"/>
                <p:cNvSpPr>
                  <a:spLocks/>
                </p:cNvSpPr>
                <p:nvPr/>
              </p:nvSpPr>
              <p:spPr bwMode="auto">
                <a:xfrm>
                  <a:off x="4167" y="2380"/>
                  <a:ext cx="14" cy="18"/>
                </a:xfrm>
                <a:custGeom>
                  <a:avLst/>
                  <a:gdLst>
                    <a:gd name="T0" fmla="*/ 0 w 17"/>
                    <a:gd name="T1" fmla="*/ 4 h 22"/>
                    <a:gd name="T2" fmla="*/ 2 w 17"/>
                    <a:gd name="T3" fmla="*/ 4 h 22"/>
                    <a:gd name="T4" fmla="*/ 2 w 17"/>
                    <a:gd name="T5" fmla="*/ 2 h 22"/>
                    <a:gd name="T6" fmla="*/ 6 w 17"/>
                    <a:gd name="T7" fmla="*/ 0 h 22"/>
                    <a:gd name="T8" fmla="*/ 6 w 17"/>
                    <a:gd name="T9" fmla="*/ 2 h 22"/>
                    <a:gd name="T10" fmla="*/ 8 w 17"/>
                    <a:gd name="T11" fmla="*/ 2 h 22"/>
                    <a:gd name="T12" fmla="*/ 6 w 17"/>
                    <a:gd name="T13" fmla="*/ 2 h 22"/>
                    <a:gd name="T14" fmla="*/ 6 w 17"/>
                    <a:gd name="T15" fmla="*/ 12 h 22"/>
                    <a:gd name="T16" fmla="*/ 6 w 17"/>
                    <a:gd name="T17" fmla="*/ 13 h 22"/>
                    <a:gd name="T18" fmla="*/ 8 w 17"/>
                    <a:gd name="T19" fmla="*/ 13 h 22"/>
                    <a:gd name="T20" fmla="*/ 8 w 17"/>
                    <a:gd name="T21" fmla="*/ 12 h 22"/>
                    <a:gd name="T22" fmla="*/ 11 w 17"/>
                    <a:gd name="T23" fmla="*/ 11 h 22"/>
                    <a:gd name="T24" fmla="*/ 11 w 17"/>
                    <a:gd name="T25" fmla="*/ 8 h 22"/>
                    <a:gd name="T26" fmla="*/ 11 w 17"/>
                    <a:gd name="T27" fmla="*/ 11 h 22"/>
                    <a:gd name="T28" fmla="*/ 11 w 17"/>
                    <a:gd name="T29" fmla="*/ 12 h 22"/>
                    <a:gd name="T30" fmla="*/ 8 w 17"/>
                    <a:gd name="T31" fmla="*/ 13 h 22"/>
                    <a:gd name="T32" fmla="*/ 6 w 17"/>
                    <a:gd name="T33" fmla="*/ 13 h 22"/>
                    <a:gd name="T34" fmla="*/ 6 w 17"/>
                    <a:gd name="T35" fmla="*/ 14 h 22"/>
                    <a:gd name="T36" fmla="*/ 4 w 17"/>
                    <a:gd name="T37" fmla="*/ 14 h 22"/>
                    <a:gd name="T38" fmla="*/ 4 w 17"/>
                    <a:gd name="T39" fmla="*/ 13 h 22"/>
                    <a:gd name="T40" fmla="*/ 2 w 17"/>
                    <a:gd name="T41" fmla="*/ 13 h 22"/>
                    <a:gd name="T42" fmla="*/ 2 w 17"/>
                    <a:gd name="T43" fmla="*/ 12 h 22"/>
                    <a:gd name="T44" fmla="*/ 2 w 17"/>
                    <a:gd name="T45" fmla="*/ 4 h 22"/>
                    <a:gd name="T46" fmla="*/ 0 w 17"/>
                    <a:gd name="T47" fmla="*/ 4 h 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"/>
                    <a:gd name="T73" fmla="*/ 0 h 22"/>
                    <a:gd name="T74" fmla="*/ 17 w 17"/>
                    <a:gd name="T75" fmla="*/ 22 h 2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" h="22">
                      <a:moveTo>
                        <a:pt x="0" y="6"/>
                      </a:moveTo>
                      <a:lnTo>
                        <a:pt x="3" y="6"/>
                      </a:lnTo>
                      <a:lnTo>
                        <a:pt x="3" y="2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12" y="4"/>
                      </a:lnTo>
                      <a:lnTo>
                        <a:pt x="9" y="4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6" y="16"/>
                      </a:lnTo>
                      <a:lnTo>
                        <a:pt x="16" y="12"/>
                      </a:lnTo>
                      <a:lnTo>
                        <a:pt x="16" y="16"/>
                      </a:lnTo>
                      <a:lnTo>
                        <a:pt x="16" y="18"/>
                      </a:lnTo>
                      <a:lnTo>
                        <a:pt x="12" y="19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6" y="21"/>
                      </a:lnTo>
                      <a:lnTo>
                        <a:pt x="6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12" name="Freeform 194"/>
                <p:cNvSpPr>
                  <a:spLocks/>
                </p:cNvSpPr>
                <p:nvPr/>
              </p:nvSpPr>
              <p:spPr bwMode="auto">
                <a:xfrm>
                  <a:off x="4175" y="2380"/>
                  <a:ext cx="14" cy="16"/>
                </a:xfrm>
                <a:custGeom>
                  <a:avLst/>
                  <a:gdLst>
                    <a:gd name="T0" fmla="*/ 11 w 17"/>
                    <a:gd name="T1" fmla="*/ 4 h 19"/>
                    <a:gd name="T2" fmla="*/ 9 w 17"/>
                    <a:gd name="T3" fmla="*/ 3 h 19"/>
                    <a:gd name="T4" fmla="*/ 9 w 17"/>
                    <a:gd name="T5" fmla="*/ 2 h 19"/>
                    <a:gd name="T6" fmla="*/ 9 w 17"/>
                    <a:gd name="T7" fmla="*/ 0 h 19"/>
                    <a:gd name="T8" fmla="*/ 7 w 17"/>
                    <a:gd name="T9" fmla="*/ 0 h 19"/>
                    <a:gd name="T10" fmla="*/ 5 w 17"/>
                    <a:gd name="T11" fmla="*/ 0 h 19"/>
                    <a:gd name="T12" fmla="*/ 5 w 17"/>
                    <a:gd name="T13" fmla="*/ 2 h 19"/>
                    <a:gd name="T14" fmla="*/ 2 w 17"/>
                    <a:gd name="T15" fmla="*/ 3 h 19"/>
                    <a:gd name="T16" fmla="*/ 2 w 17"/>
                    <a:gd name="T17" fmla="*/ 4 h 19"/>
                    <a:gd name="T18" fmla="*/ 2 w 17"/>
                    <a:gd name="T19" fmla="*/ 6 h 19"/>
                    <a:gd name="T20" fmla="*/ 2 w 17"/>
                    <a:gd name="T21" fmla="*/ 7 h 19"/>
                    <a:gd name="T22" fmla="*/ 2 w 17"/>
                    <a:gd name="T23" fmla="*/ 8 h 19"/>
                    <a:gd name="T24" fmla="*/ 2 w 17"/>
                    <a:gd name="T25" fmla="*/ 10 h 19"/>
                    <a:gd name="T26" fmla="*/ 2 w 17"/>
                    <a:gd name="T27" fmla="*/ 11 h 19"/>
                    <a:gd name="T28" fmla="*/ 5 w 17"/>
                    <a:gd name="T29" fmla="*/ 11 h 19"/>
                    <a:gd name="T30" fmla="*/ 7 w 17"/>
                    <a:gd name="T31" fmla="*/ 11 h 19"/>
                    <a:gd name="T32" fmla="*/ 9 w 17"/>
                    <a:gd name="T33" fmla="*/ 11 h 19"/>
                    <a:gd name="T34" fmla="*/ 9 w 17"/>
                    <a:gd name="T35" fmla="*/ 10 h 19"/>
                    <a:gd name="T36" fmla="*/ 11 w 17"/>
                    <a:gd name="T37" fmla="*/ 8 h 19"/>
                    <a:gd name="T38" fmla="*/ 11 w 17"/>
                    <a:gd name="T39" fmla="*/ 7 h 19"/>
                    <a:gd name="T40" fmla="*/ 11 w 17"/>
                    <a:gd name="T41" fmla="*/ 6 h 19"/>
                    <a:gd name="T42" fmla="*/ 11 w 17"/>
                    <a:gd name="T43" fmla="*/ 7 h 19"/>
                    <a:gd name="T44" fmla="*/ 11 w 17"/>
                    <a:gd name="T45" fmla="*/ 8 h 19"/>
                    <a:gd name="T46" fmla="*/ 11 w 17"/>
                    <a:gd name="T47" fmla="*/ 10 h 19"/>
                    <a:gd name="T48" fmla="*/ 9 w 17"/>
                    <a:gd name="T49" fmla="*/ 11 h 19"/>
                    <a:gd name="T50" fmla="*/ 7 w 17"/>
                    <a:gd name="T51" fmla="*/ 11 h 19"/>
                    <a:gd name="T52" fmla="*/ 7 w 17"/>
                    <a:gd name="T53" fmla="*/ 13 h 19"/>
                    <a:gd name="T54" fmla="*/ 5 w 17"/>
                    <a:gd name="T55" fmla="*/ 13 h 19"/>
                    <a:gd name="T56" fmla="*/ 2 w 17"/>
                    <a:gd name="T57" fmla="*/ 13 h 19"/>
                    <a:gd name="T58" fmla="*/ 2 w 17"/>
                    <a:gd name="T59" fmla="*/ 11 h 19"/>
                    <a:gd name="T60" fmla="*/ 0 w 17"/>
                    <a:gd name="T61" fmla="*/ 10 h 19"/>
                    <a:gd name="T62" fmla="*/ 0 w 17"/>
                    <a:gd name="T63" fmla="*/ 8 h 19"/>
                    <a:gd name="T64" fmla="*/ 0 w 17"/>
                    <a:gd name="T65" fmla="*/ 7 h 19"/>
                    <a:gd name="T66" fmla="*/ 0 w 17"/>
                    <a:gd name="T67" fmla="*/ 6 h 19"/>
                    <a:gd name="T68" fmla="*/ 2 w 17"/>
                    <a:gd name="T69" fmla="*/ 4 h 19"/>
                    <a:gd name="T70" fmla="*/ 2 w 17"/>
                    <a:gd name="T71" fmla="*/ 3 h 19"/>
                    <a:gd name="T72" fmla="*/ 2 w 17"/>
                    <a:gd name="T73" fmla="*/ 2 h 19"/>
                    <a:gd name="T74" fmla="*/ 5 w 17"/>
                    <a:gd name="T75" fmla="*/ 0 h 19"/>
                    <a:gd name="T76" fmla="*/ 7 w 17"/>
                    <a:gd name="T77" fmla="*/ 0 h 19"/>
                    <a:gd name="T78" fmla="*/ 9 w 17"/>
                    <a:gd name="T79" fmla="*/ 0 h 19"/>
                    <a:gd name="T80" fmla="*/ 11 w 17"/>
                    <a:gd name="T81" fmla="*/ 0 h 19"/>
                    <a:gd name="T82" fmla="*/ 11 w 17"/>
                    <a:gd name="T83" fmla="*/ 4 h 1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7"/>
                    <a:gd name="T127" fmla="*/ 0 h 19"/>
                    <a:gd name="T128" fmla="*/ 17 w 17"/>
                    <a:gd name="T129" fmla="*/ 19 h 1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7" h="19">
                      <a:moveTo>
                        <a:pt x="16" y="6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7" y="16"/>
                      </a:lnTo>
                      <a:lnTo>
                        <a:pt x="10" y="16"/>
                      </a:lnTo>
                      <a:lnTo>
                        <a:pt x="13" y="16"/>
                      </a:lnTo>
                      <a:lnTo>
                        <a:pt x="13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10" y="18"/>
                      </a:lnTo>
                      <a:lnTo>
                        <a:pt x="7" y="18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13" name="Freeform 195"/>
                <p:cNvSpPr>
                  <a:spLocks/>
                </p:cNvSpPr>
                <p:nvPr/>
              </p:nvSpPr>
              <p:spPr bwMode="auto">
                <a:xfrm>
                  <a:off x="4186" y="2373"/>
                  <a:ext cx="13" cy="19"/>
                </a:xfrm>
                <a:custGeom>
                  <a:avLst/>
                  <a:gdLst>
                    <a:gd name="T0" fmla="*/ 0 w 17"/>
                    <a:gd name="T1" fmla="*/ 2 h 24"/>
                    <a:gd name="T2" fmla="*/ 2 w 17"/>
                    <a:gd name="T3" fmla="*/ 0 h 24"/>
                    <a:gd name="T4" fmla="*/ 2 w 17"/>
                    <a:gd name="T5" fmla="*/ 5 h 24"/>
                    <a:gd name="T6" fmla="*/ 4 w 17"/>
                    <a:gd name="T7" fmla="*/ 5 h 24"/>
                    <a:gd name="T8" fmla="*/ 4 w 17"/>
                    <a:gd name="T9" fmla="*/ 3 h 24"/>
                    <a:gd name="T10" fmla="*/ 5 w 17"/>
                    <a:gd name="T11" fmla="*/ 3 h 24"/>
                    <a:gd name="T12" fmla="*/ 5 w 17"/>
                    <a:gd name="T13" fmla="*/ 2 h 24"/>
                    <a:gd name="T14" fmla="*/ 7 w 17"/>
                    <a:gd name="T15" fmla="*/ 2 h 24"/>
                    <a:gd name="T16" fmla="*/ 8 w 17"/>
                    <a:gd name="T17" fmla="*/ 2 h 24"/>
                    <a:gd name="T18" fmla="*/ 8 w 17"/>
                    <a:gd name="T19" fmla="*/ 3 h 24"/>
                    <a:gd name="T20" fmla="*/ 9 w 17"/>
                    <a:gd name="T21" fmla="*/ 3 h 24"/>
                    <a:gd name="T22" fmla="*/ 9 w 17"/>
                    <a:gd name="T23" fmla="*/ 5 h 24"/>
                    <a:gd name="T24" fmla="*/ 9 w 17"/>
                    <a:gd name="T25" fmla="*/ 12 h 24"/>
                    <a:gd name="T26" fmla="*/ 5 w 17"/>
                    <a:gd name="T27" fmla="*/ 13 h 24"/>
                    <a:gd name="T28" fmla="*/ 7 w 17"/>
                    <a:gd name="T29" fmla="*/ 12 h 24"/>
                    <a:gd name="T30" fmla="*/ 7 w 17"/>
                    <a:gd name="T31" fmla="*/ 5 h 24"/>
                    <a:gd name="T32" fmla="*/ 7 w 17"/>
                    <a:gd name="T33" fmla="*/ 3 h 24"/>
                    <a:gd name="T34" fmla="*/ 5 w 17"/>
                    <a:gd name="T35" fmla="*/ 3 h 24"/>
                    <a:gd name="T36" fmla="*/ 4 w 17"/>
                    <a:gd name="T37" fmla="*/ 3 h 24"/>
                    <a:gd name="T38" fmla="*/ 4 w 17"/>
                    <a:gd name="T39" fmla="*/ 5 h 24"/>
                    <a:gd name="T40" fmla="*/ 4 w 17"/>
                    <a:gd name="T41" fmla="*/ 6 h 24"/>
                    <a:gd name="T42" fmla="*/ 2 w 17"/>
                    <a:gd name="T43" fmla="*/ 6 h 24"/>
                    <a:gd name="T44" fmla="*/ 2 w 17"/>
                    <a:gd name="T45" fmla="*/ 7 h 24"/>
                    <a:gd name="T46" fmla="*/ 2 w 17"/>
                    <a:gd name="T47" fmla="*/ 13 h 24"/>
                    <a:gd name="T48" fmla="*/ 4 w 17"/>
                    <a:gd name="T49" fmla="*/ 13 h 24"/>
                    <a:gd name="T50" fmla="*/ 0 w 17"/>
                    <a:gd name="T51" fmla="*/ 14 h 24"/>
                    <a:gd name="T52" fmla="*/ 2 w 17"/>
                    <a:gd name="T53" fmla="*/ 14 h 24"/>
                    <a:gd name="T54" fmla="*/ 2 w 17"/>
                    <a:gd name="T55" fmla="*/ 2 h 24"/>
                    <a:gd name="T56" fmla="*/ 0 w 17"/>
                    <a:gd name="T57" fmla="*/ 2 h 24"/>
                    <a:gd name="T58" fmla="*/ 0 w 17"/>
                    <a:gd name="T59" fmla="*/ 2 h 2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24"/>
                    <a:gd name="T92" fmla="*/ 17 w 17"/>
                    <a:gd name="T93" fmla="*/ 24 h 2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24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7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9" y="4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3" y="5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6" y="19"/>
                      </a:lnTo>
                      <a:lnTo>
                        <a:pt x="9" y="21"/>
                      </a:lnTo>
                      <a:lnTo>
                        <a:pt x="12" y="1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4" y="11"/>
                      </a:lnTo>
                      <a:lnTo>
                        <a:pt x="4" y="21"/>
                      </a:lnTo>
                      <a:lnTo>
                        <a:pt x="7" y="21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14" name="Freeform 196"/>
                <p:cNvSpPr>
                  <a:spLocks/>
                </p:cNvSpPr>
                <p:nvPr/>
              </p:nvSpPr>
              <p:spPr bwMode="auto">
                <a:xfrm>
                  <a:off x="4209" y="2365"/>
                  <a:ext cx="13" cy="19"/>
                </a:xfrm>
                <a:custGeom>
                  <a:avLst/>
                  <a:gdLst>
                    <a:gd name="T0" fmla="*/ 0 w 17"/>
                    <a:gd name="T1" fmla="*/ 5 h 24"/>
                    <a:gd name="T2" fmla="*/ 2 w 17"/>
                    <a:gd name="T3" fmla="*/ 4 h 24"/>
                    <a:gd name="T4" fmla="*/ 2 w 17"/>
                    <a:gd name="T5" fmla="*/ 2 h 24"/>
                    <a:gd name="T6" fmla="*/ 4 w 17"/>
                    <a:gd name="T7" fmla="*/ 2 h 24"/>
                    <a:gd name="T8" fmla="*/ 4 w 17"/>
                    <a:gd name="T9" fmla="*/ 2 h 24"/>
                    <a:gd name="T10" fmla="*/ 5 w 17"/>
                    <a:gd name="T11" fmla="*/ 2 h 24"/>
                    <a:gd name="T12" fmla="*/ 5 w 17"/>
                    <a:gd name="T13" fmla="*/ 0 h 24"/>
                    <a:gd name="T14" fmla="*/ 7 w 17"/>
                    <a:gd name="T15" fmla="*/ 0 h 24"/>
                    <a:gd name="T16" fmla="*/ 7 w 17"/>
                    <a:gd name="T17" fmla="*/ 13 h 24"/>
                    <a:gd name="T18" fmla="*/ 9 w 17"/>
                    <a:gd name="T19" fmla="*/ 13 h 24"/>
                    <a:gd name="T20" fmla="*/ 2 w 17"/>
                    <a:gd name="T21" fmla="*/ 14 h 24"/>
                    <a:gd name="T22" fmla="*/ 4 w 17"/>
                    <a:gd name="T23" fmla="*/ 13 h 24"/>
                    <a:gd name="T24" fmla="*/ 4 w 17"/>
                    <a:gd name="T25" fmla="*/ 2 h 24"/>
                    <a:gd name="T26" fmla="*/ 2 w 17"/>
                    <a:gd name="T27" fmla="*/ 4 h 24"/>
                    <a:gd name="T28" fmla="*/ 0 w 17"/>
                    <a:gd name="T29" fmla="*/ 5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24"/>
                    <a:gd name="T47" fmla="*/ 17 w 17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24">
                      <a:moveTo>
                        <a:pt x="0" y="8"/>
                      </a:move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2" y="21"/>
                      </a:lnTo>
                      <a:lnTo>
                        <a:pt x="16" y="21"/>
                      </a:lnTo>
                      <a:lnTo>
                        <a:pt x="3" y="23"/>
                      </a:lnTo>
                      <a:lnTo>
                        <a:pt x="7" y="21"/>
                      </a:lnTo>
                      <a:lnTo>
                        <a:pt x="7" y="4"/>
                      </a:lnTo>
                      <a:lnTo>
                        <a:pt x="3" y="6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15" name="Freeform 197"/>
                <p:cNvSpPr>
                  <a:spLocks/>
                </p:cNvSpPr>
                <p:nvPr/>
              </p:nvSpPr>
              <p:spPr bwMode="auto">
                <a:xfrm>
                  <a:off x="4216" y="2362"/>
                  <a:ext cx="14" cy="19"/>
                </a:xfrm>
                <a:custGeom>
                  <a:avLst/>
                  <a:gdLst>
                    <a:gd name="T0" fmla="*/ 7 w 17"/>
                    <a:gd name="T1" fmla="*/ 8 h 24"/>
                    <a:gd name="T2" fmla="*/ 8 w 17"/>
                    <a:gd name="T3" fmla="*/ 9 h 24"/>
                    <a:gd name="T4" fmla="*/ 8 w 17"/>
                    <a:gd name="T5" fmla="*/ 11 h 24"/>
                    <a:gd name="T6" fmla="*/ 7 w 17"/>
                    <a:gd name="T7" fmla="*/ 13 h 24"/>
                    <a:gd name="T8" fmla="*/ 4 w 17"/>
                    <a:gd name="T9" fmla="*/ 13 h 24"/>
                    <a:gd name="T10" fmla="*/ 2 w 17"/>
                    <a:gd name="T11" fmla="*/ 12 h 24"/>
                    <a:gd name="T12" fmla="*/ 2 w 17"/>
                    <a:gd name="T13" fmla="*/ 10 h 24"/>
                    <a:gd name="T14" fmla="*/ 4 w 17"/>
                    <a:gd name="T15" fmla="*/ 9 h 24"/>
                    <a:gd name="T16" fmla="*/ 6 w 17"/>
                    <a:gd name="T17" fmla="*/ 8 h 24"/>
                    <a:gd name="T18" fmla="*/ 4 w 17"/>
                    <a:gd name="T19" fmla="*/ 0 h 24"/>
                    <a:gd name="T20" fmla="*/ 2 w 17"/>
                    <a:gd name="T21" fmla="*/ 2 h 24"/>
                    <a:gd name="T22" fmla="*/ 2 w 17"/>
                    <a:gd name="T23" fmla="*/ 2 h 24"/>
                    <a:gd name="T24" fmla="*/ 2 w 17"/>
                    <a:gd name="T25" fmla="*/ 5 h 24"/>
                    <a:gd name="T26" fmla="*/ 2 w 17"/>
                    <a:gd name="T27" fmla="*/ 8 h 24"/>
                    <a:gd name="T28" fmla="*/ 4 w 17"/>
                    <a:gd name="T29" fmla="*/ 8 h 24"/>
                    <a:gd name="T30" fmla="*/ 2 w 17"/>
                    <a:gd name="T31" fmla="*/ 9 h 24"/>
                    <a:gd name="T32" fmla="*/ 2 w 17"/>
                    <a:gd name="T33" fmla="*/ 10 h 24"/>
                    <a:gd name="T34" fmla="*/ 0 w 17"/>
                    <a:gd name="T35" fmla="*/ 12 h 24"/>
                    <a:gd name="T36" fmla="*/ 2 w 17"/>
                    <a:gd name="T37" fmla="*/ 14 h 24"/>
                    <a:gd name="T38" fmla="*/ 4 w 17"/>
                    <a:gd name="T39" fmla="*/ 14 h 24"/>
                    <a:gd name="T40" fmla="*/ 7 w 17"/>
                    <a:gd name="T41" fmla="*/ 13 h 24"/>
                    <a:gd name="T42" fmla="*/ 10 w 17"/>
                    <a:gd name="T43" fmla="*/ 12 h 24"/>
                    <a:gd name="T44" fmla="*/ 11 w 17"/>
                    <a:gd name="T45" fmla="*/ 11 h 24"/>
                    <a:gd name="T46" fmla="*/ 11 w 17"/>
                    <a:gd name="T47" fmla="*/ 9 h 24"/>
                    <a:gd name="T48" fmla="*/ 10 w 17"/>
                    <a:gd name="T49" fmla="*/ 8 h 24"/>
                    <a:gd name="T50" fmla="*/ 8 w 17"/>
                    <a:gd name="T51" fmla="*/ 6 h 24"/>
                    <a:gd name="T52" fmla="*/ 8 w 17"/>
                    <a:gd name="T53" fmla="*/ 6 h 24"/>
                    <a:gd name="T54" fmla="*/ 10 w 17"/>
                    <a:gd name="T55" fmla="*/ 5 h 24"/>
                    <a:gd name="T56" fmla="*/ 11 w 17"/>
                    <a:gd name="T57" fmla="*/ 2 h 24"/>
                    <a:gd name="T58" fmla="*/ 10 w 17"/>
                    <a:gd name="T59" fmla="*/ 2 h 24"/>
                    <a:gd name="T60" fmla="*/ 8 w 17"/>
                    <a:gd name="T61" fmla="*/ 0 h 24"/>
                    <a:gd name="T62" fmla="*/ 6 w 17"/>
                    <a:gd name="T63" fmla="*/ 0 h 24"/>
                    <a:gd name="T64" fmla="*/ 7 w 17"/>
                    <a:gd name="T65" fmla="*/ 2 h 24"/>
                    <a:gd name="T66" fmla="*/ 8 w 17"/>
                    <a:gd name="T67" fmla="*/ 2 h 24"/>
                    <a:gd name="T68" fmla="*/ 8 w 17"/>
                    <a:gd name="T69" fmla="*/ 5 h 24"/>
                    <a:gd name="T70" fmla="*/ 7 w 17"/>
                    <a:gd name="T71" fmla="*/ 6 h 24"/>
                    <a:gd name="T72" fmla="*/ 4 w 17"/>
                    <a:gd name="T73" fmla="*/ 8 h 24"/>
                    <a:gd name="T74" fmla="*/ 2 w 17"/>
                    <a:gd name="T75" fmla="*/ 6 h 24"/>
                    <a:gd name="T76" fmla="*/ 2 w 17"/>
                    <a:gd name="T77" fmla="*/ 4 h 24"/>
                    <a:gd name="T78" fmla="*/ 4 w 17"/>
                    <a:gd name="T79" fmla="*/ 2 h 24"/>
                    <a:gd name="T80" fmla="*/ 6 w 17"/>
                    <a:gd name="T81" fmla="*/ 2 h 24"/>
                    <a:gd name="T82" fmla="*/ 6 w 17"/>
                    <a:gd name="T83" fmla="*/ 8 h 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7"/>
                    <a:gd name="T127" fmla="*/ 0 h 24"/>
                    <a:gd name="T128" fmla="*/ 17 w 17"/>
                    <a:gd name="T129" fmla="*/ 24 h 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7" h="24">
                      <a:moveTo>
                        <a:pt x="8" y="12"/>
                      </a:move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2" y="14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9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6" y="21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4" y="18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6" y="12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1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16" name="Freeform 198"/>
                <p:cNvSpPr>
                  <a:spLocks/>
                </p:cNvSpPr>
                <p:nvPr/>
              </p:nvSpPr>
              <p:spPr bwMode="auto">
                <a:xfrm>
                  <a:off x="4230" y="2358"/>
                  <a:ext cx="14" cy="19"/>
                </a:xfrm>
                <a:custGeom>
                  <a:avLst/>
                  <a:gdLst>
                    <a:gd name="T0" fmla="*/ 4 w 17"/>
                    <a:gd name="T1" fmla="*/ 1 h 24"/>
                    <a:gd name="T2" fmla="*/ 6 w 17"/>
                    <a:gd name="T3" fmla="*/ 1 h 24"/>
                    <a:gd name="T4" fmla="*/ 7 w 17"/>
                    <a:gd name="T5" fmla="*/ 1 h 24"/>
                    <a:gd name="T6" fmla="*/ 7 w 17"/>
                    <a:gd name="T7" fmla="*/ 2 h 24"/>
                    <a:gd name="T8" fmla="*/ 7 w 17"/>
                    <a:gd name="T9" fmla="*/ 3 h 24"/>
                    <a:gd name="T10" fmla="*/ 7 w 17"/>
                    <a:gd name="T11" fmla="*/ 5 h 24"/>
                    <a:gd name="T12" fmla="*/ 7 w 17"/>
                    <a:gd name="T13" fmla="*/ 7 h 24"/>
                    <a:gd name="T14" fmla="*/ 7 w 17"/>
                    <a:gd name="T15" fmla="*/ 8 h 24"/>
                    <a:gd name="T16" fmla="*/ 7 w 17"/>
                    <a:gd name="T17" fmla="*/ 10 h 24"/>
                    <a:gd name="T18" fmla="*/ 7 w 17"/>
                    <a:gd name="T19" fmla="*/ 10 h 24"/>
                    <a:gd name="T20" fmla="*/ 7 w 17"/>
                    <a:gd name="T21" fmla="*/ 12 h 24"/>
                    <a:gd name="T22" fmla="*/ 6 w 17"/>
                    <a:gd name="T23" fmla="*/ 13 h 24"/>
                    <a:gd name="T24" fmla="*/ 6 w 17"/>
                    <a:gd name="T25" fmla="*/ 14 h 24"/>
                    <a:gd name="T26" fmla="*/ 4 w 17"/>
                    <a:gd name="T27" fmla="*/ 14 h 24"/>
                    <a:gd name="T28" fmla="*/ 2 w 17"/>
                    <a:gd name="T29" fmla="*/ 14 h 24"/>
                    <a:gd name="T30" fmla="*/ 2 w 17"/>
                    <a:gd name="T31" fmla="*/ 13 h 24"/>
                    <a:gd name="T32" fmla="*/ 2 w 17"/>
                    <a:gd name="T33" fmla="*/ 12 h 24"/>
                    <a:gd name="T34" fmla="*/ 1 w 17"/>
                    <a:gd name="T35" fmla="*/ 10 h 24"/>
                    <a:gd name="T36" fmla="*/ 1 w 17"/>
                    <a:gd name="T37" fmla="*/ 8 h 24"/>
                    <a:gd name="T38" fmla="*/ 1 w 17"/>
                    <a:gd name="T39" fmla="*/ 6 h 24"/>
                    <a:gd name="T40" fmla="*/ 2 w 17"/>
                    <a:gd name="T41" fmla="*/ 5 h 24"/>
                    <a:gd name="T42" fmla="*/ 2 w 17"/>
                    <a:gd name="T43" fmla="*/ 3 h 24"/>
                    <a:gd name="T44" fmla="*/ 2 w 17"/>
                    <a:gd name="T45" fmla="*/ 2 h 24"/>
                    <a:gd name="T46" fmla="*/ 2 w 17"/>
                    <a:gd name="T47" fmla="*/ 1 h 24"/>
                    <a:gd name="T48" fmla="*/ 4 w 17"/>
                    <a:gd name="T49" fmla="*/ 1 h 24"/>
                    <a:gd name="T50" fmla="*/ 4 w 17"/>
                    <a:gd name="T51" fmla="*/ 0 h 24"/>
                    <a:gd name="T52" fmla="*/ 2 w 17"/>
                    <a:gd name="T53" fmla="*/ 1 h 24"/>
                    <a:gd name="T54" fmla="*/ 1 w 17"/>
                    <a:gd name="T55" fmla="*/ 2 h 24"/>
                    <a:gd name="T56" fmla="*/ 1 w 17"/>
                    <a:gd name="T57" fmla="*/ 3 h 24"/>
                    <a:gd name="T58" fmla="*/ 0 w 17"/>
                    <a:gd name="T59" fmla="*/ 5 h 24"/>
                    <a:gd name="T60" fmla="*/ 0 w 17"/>
                    <a:gd name="T61" fmla="*/ 6 h 24"/>
                    <a:gd name="T62" fmla="*/ 0 w 17"/>
                    <a:gd name="T63" fmla="*/ 7 h 24"/>
                    <a:gd name="T64" fmla="*/ 0 w 17"/>
                    <a:gd name="T65" fmla="*/ 8 h 24"/>
                    <a:gd name="T66" fmla="*/ 0 w 17"/>
                    <a:gd name="T67" fmla="*/ 10 h 24"/>
                    <a:gd name="T68" fmla="*/ 0 w 17"/>
                    <a:gd name="T69" fmla="*/ 12 h 24"/>
                    <a:gd name="T70" fmla="*/ 0 w 17"/>
                    <a:gd name="T71" fmla="*/ 13 h 24"/>
                    <a:gd name="T72" fmla="*/ 1 w 17"/>
                    <a:gd name="T73" fmla="*/ 13 h 24"/>
                    <a:gd name="T74" fmla="*/ 1 w 17"/>
                    <a:gd name="T75" fmla="*/ 14 h 24"/>
                    <a:gd name="T76" fmla="*/ 2 w 17"/>
                    <a:gd name="T77" fmla="*/ 14 h 24"/>
                    <a:gd name="T78" fmla="*/ 4 w 17"/>
                    <a:gd name="T79" fmla="*/ 14 h 24"/>
                    <a:gd name="T80" fmla="*/ 6 w 17"/>
                    <a:gd name="T81" fmla="*/ 14 h 24"/>
                    <a:gd name="T82" fmla="*/ 7 w 17"/>
                    <a:gd name="T83" fmla="*/ 13 h 24"/>
                    <a:gd name="T84" fmla="*/ 7 w 17"/>
                    <a:gd name="T85" fmla="*/ 12 h 24"/>
                    <a:gd name="T86" fmla="*/ 9 w 17"/>
                    <a:gd name="T87" fmla="*/ 12 h 24"/>
                    <a:gd name="T88" fmla="*/ 9 w 17"/>
                    <a:gd name="T89" fmla="*/ 10 h 24"/>
                    <a:gd name="T90" fmla="*/ 11 w 17"/>
                    <a:gd name="T91" fmla="*/ 10 h 24"/>
                    <a:gd name="T92" fmla="*/ 11 w 17"/>
                    <a:gd name="T93" fmla="*/ 7 h 24"/>
                    <a:gd name="T94" fmla="*/ 11 w 17"/>
                    <a:gd name="T95" fmla="*/ 6 h 24"/>
                    <a:gd name="T96" fmla="*/ 11 w 17"/>
                    <a:gd name="T97" fmla="*/ 5 h 24"/>
                    <a:gd name="T98" fmla="*/ 11 w 17"/>
                    <a:gd name="T99" fmla="*/ 3 h 24"/>
                    <a:gd name="T100" fmla="*/ 9 w 17"/>
                    <a:gd name="T101" fmla="*/ 2 h 24"/>
                    <a:gd name="T102" fmla="*/ 9 w 17"/>
                    <a:gd name="T103" fmla="*/ 1 h 24"/>
                    <a:gd name="T104" fmla="*/ 7 w 17"/>
                    <a:gd name="T105" fmla="*/ 1 h 24"/>
                    <a:gd name="T106" fmla="*/ 7 w 17"/>
                    <a:gd name="T107" fmla="*/ 0 h 24"/>
                    <a:gd name="T108" fmla="*/ 6 w 17"/>
                    <a:gd name="T109" fmla="*/ 0 h 24"/>
                    <a:gd name="T110" fmla="*/ 4 w 17"/>
                    <a:gd name="T111" fmla="*/ 0 h 24"/>
                    <a:gd name="T112" fmla="*/ 4 w 17"/>
                    <a:gd name="T113" fmla="*/ 1 h 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"/>
                    <a:gd name="T172" fmla="*/ 0 h 24"/>
                    <a:gd name="T173" fmla="*/ 17 w 17"/>
                    <a:gd name="T174" fmla="*/ 24 h 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" h="24">
                      <a:moveTo>
                        <a:pt x="6" y="1"/>
                      </a:move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1" y="19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6" y="23"/>
                      </a:lnTo>
                      <a:lnTo>
                        <a:pt x="3" y="23"/>
                      </a:lnTo>
                      <a:lnTo>
                        <a:pt x="3" y="21"/>
                      </a:lnTo>
                      <a:lnTo>
                        <a:pt x="3" y="19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3" y="23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1" y="21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3" y="17"/>
                      </a:lnTo>
                      <a:lnTo>
                        <a:pt x="16" y="15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17" name="Freeform 199"/>
                <p:cNvSpPr>
                  <a:spLocks/>
                </p:cNvSpPr>
                <p:nvPr/>
              </p:nvSpPr>
              <p:spPr bwMode="auto">
                <a:xfrm>
                  <a:off x="4016" y="2464"/>
                  <a:ext cx="18" cy="19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5 h 24"/>
                    <a:gd name="T4" fmla="*/ 0 w 22"/>
                    <a:gd name="T5" fmla="*/ 14 h 24"/>
                    <a:gd name="T6" fmla="*/ 2 w 22"/>
                    <a:gd name="T7" fmla="*/ 14 h 24"/>
                    <a:gd name="T8" fmla="*/ 5 w 22"/>
                    <a:gd name="T9" fmla="*/ 14 h 24"/>
                    <a:gd name="T10" fmla="*/ 10 w 22"/>
                    <a:gd name="T11" fmla="*/ 13 h 24"/>
                    <a:gd name="T12" fmla="*/ 10 w 22"/>
                    <a:gd name="T13" fmla="*/ 12 h 24"/>
                    <a:gd name="T14" fmla="*/ 13 w 22"/>
                    <a:gd name="T15" fmla="*/ 12 h 24"/>
                    <a:gd name="T16" fmla="*/ 13 w 22"/>
                    <a:gd name="T17" fmla="*/ 10 h 24"/>
                    <a:gd name="T18" fmla="*/ 14 w 22"/>
                    <a:gd name="T19" fmla="*/ 10 h 24"/>
                    <a:gd name="T20" fmla="*/ 14 w 22"/>
                    <a:gd name="T21" fmla="*/ 0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24"/>
                    <a:gd name="T35" fmla="*/ 22 w 22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24">
                      <a:moveTo>
                        <a:pt x="21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3" y="23"/>
                      </a:lnTo>
                      <a:lnTo>
                        <a:pt x="7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18" name="Freeform 200"/>
                <p:cNvSpPr>
                  <a:spLocks/>
                </p:cNvSpPr>
                <p:nvPr/>
              </p:nvSpPr>
              <p:spPr bwMode="auto">
                <a:xfrm>
                  <a:off x="4055" y="2451"/>
                  <a:ext cx="18" cy="19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5 h 24"/>
                    <a:gd name="T4" fmla="*/ 0 w 22"/>
                    <a:gd name="T5" fmla="*/ 14 h 24"/>
                    <a:gd name="T6" fmla="*/ 2 w 22"/>
                    <a:gd name="T7" fmla="*/ 13 h 24"/>
                    <a:gd name="T8" fmla="*/ 2 w 22"/>
                    <a:gd name="T9" fmla="*/ 14 h 24"/>
                    <a:gd name="T10" fmla="*/ 4 w 22"/>
                    <a:gd name="T11" fmla="*/ 13 h 24"/>
                    <a:gd name="T12" fmla="*/ 4 w 22"/>
                    <a:gd name="T13" fmla="*/ 14 h 24"/>
                    <a:gd name="T14" fmla="*/ 9 w 22"/>
                    <a:gd name="T15" fmla="*/ 13 h 24"/>
                    <a:gd name="T16" fmla="*/ 9 w 22"/>
                    <a:gd name="T17" fmla="*/ 12 h 24"/>
                    <a:gd name="T18" fmla="*/ 12 w 22"/>
                    <a:gd name="T19" fmla="*/ 12 h 24"/>
                    <a:gd name="T20" fmla="*/ 12 w 22"/>
                    <a:gd name="T21" fmla="*/ 11 h 24"/>
                    <a:gd name="T22" fmla="*/ 14 w 22"/>
                    <a:gd name="T23" fmla="*/ 10 h 24"/>
                    <a:gd name="T24" fmla="*/ 14 w 22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"/>
                    <a:gd name="T40" fmla="*/ 0 h 24"/>
                    <a:gd name="T41" fmla="*/ 22 w 22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" h="24">
                      <a:moveTo>
                        <a:pt x="21" y="0"/>
                      </a:moveTo>
                      <a:lnTo>
                        <a:pt x="0" y="8"/>
                      </a:lnTo>
                      <a:lnTo>
                        <a:pt x="0" y="23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8" y="19"/>
                      </a:lnTo>
                      <a:lnTo>
                        <a:pt x="18" y="18"/>
                      </a:lnTo>
                      <a:lnTo>
                        <a:pt x="21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19" name="Freeform 201"/>
                <p:cNvSpPr>
                  <a:spLocks/>
                </p:cNvSpPr>
                <p:nvPr/>
              </p:nvSpPr>
              <p:spPr bwMode="auto">
                <a:xfrm>
                  <a:off x="4094" y="2439"/>
                  <a:ext cx="17" cy="19"/>
                </a:xfrm>
                <a:custGeom>
                  <a:avLst/>
                  <a:gdLst>
                    <a:gd name="T0" fmla="*/ 12 w 22"/>
                    <a:gd name="T1" fmla="*/ 0 h 24"/>
                    <a:gd name="T2" fmla="*/ 0 w 22"/>
                    <a:gd name="T3" fmla="*/ 4 h 24"/>
                    <a:gd name="T4" fmla="*/ 0 w 22"/>
                    <a:gd name="T5" fmla="*/ 14 h 24"/>
                    <a:gd name="T6" fmla="*/ 2 w 22"/>
                    <a:gd name="T7" fmla="*/ 13 h 24"/>
                    <a:gd name="T8" fmla="*/ 2 w 22"/>
                    <a:gd name="T9" fmla="*/ 14 h 24"/>
                    <a:gd name="T10" fmla="*/ 5 w 22"/>
                    <a:gd name="T11" fmla="*/ 13 h 24"/>
                    <a:gd name="T12" fmla="*/ 5 w 22"/>
                    <a:gd name="T13" fmla="*/ 14 h 24"/>
                    <a:gd name="T14" fmla="*/ 9 w 22"/>
                    <a:gd name="T15" fmla="*/ 13 h 24"/>
                    <a:gd name="T16" fmla="*/ 9 w 22"/>
                    <a:gd name="T17" fmla="*/ 12 h 24"/>
                    <a:gd name="T18" fmla="*/ 10 w 22"/>
                    <a:gd name="T19" fmla="*/ 10 h 24"/>
                    <a:gd name="T20" fmla="*/ 12 w 22"/>
                    <a:gd name="T21" fmla="*/ 10 h 24"/>
                    <a:gd name="T22" fmla="*/ 12 w 22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24"/>
                    <a:gd name="T38" fmla="*/ 22 w 2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24">
                      <a:moveTo>
                        <a:pt x="21" y="0"/>
                      </a:move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7" y="17"/>
                      </a:lnTo>
                      <a:lnTo>
                        <a:pt x="21" y="15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20" name="Freeform 202"/>
                <p:cNvSpPr>
                  <a:spLocks/>
                </p:cNvSpPr>
                <p:nvPr/>
              </p:nvSpPr>
              <p:spPr bwMode="auto">
                <a:xfrm>
                  <a:off x="4134" y="2425"/>
                  <a:ext cx="17" cy="21"/>
                </a:xfrm>
                <a:custGeom>
                  <a:avLst/>
                  <a:gdLst>
                    <a:gd name="T0" fmla="*/ 12 w 22"/>
                    <a:gd name="T1" fmla="*/ 0 h 26"/>
                    <a:gd name="T2" fmla="*/ 0 w 22"/>
                    <a:gd name="T3" fmla="*/ 5 h 26"/>
                    <a:gd name="T4" fmla="*/ 0 w 22"/>
                    <a:gd name="T5" fmla="*/ 15 h 26"/>
                    <a:gd name="T6" fmla="*/ 2 w 22"/>
                    <a:gd name="T7" fmla="*/ 15 h 26"/>
                    <a:gd name="T8" fmla="*/ 4 w 22"/>
                    <a:gd name="T9" fmla="*/ 15 h 26"/>
                    <a:gd name="T10" fmla="*/ 4 w 22"/>
                    <a:gd name="T11" fmla="*/ 16 h 26"/>
                    <a:gd name="T12" fmla="*/ 8 w 22"/>
                    <a:gd name="T13" fmla="*/ 14 h 26"/>
                    <a:gd name="T14" fmla="*/ 10 w 22"/>
                    <a:gd name="T15" fmla="*/ 12 h 26"/>
                    <a:gd name="T16" fmla="*/ 10 w 22"/>
                    <a:gd name="T17" fmla="*/ 11 h 26"/>
                    <a:gd name="T18" fmla="*/ 12 w 22"/>
                    <a:gd name="T19" fmla="*/ 11 h 26"/>
                    <a:gd name="T20" fmla="*/ 12 w 22"/>
                    <a:gd name="T21" fmla="*/ 0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26"/>
                    <a:gd name="T35" fmla="*/ 22 w 22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26">
                      <a:moveTo>
                        <a:pt x="21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13" y="21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21" name="Freeform 203"/>
                <p:cNvSpPr>
                  <a:spLocks/>
                </p:cNvSpPr>
                <p:nvPr/>
              </p:nvSpPr>
              <p:spPr bwMode="auto">
                <a:xfrm>
                  <a:off x="4172" y="2412"/>
                  <a:ext cx="18" cy="20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6 h 24"/>
                    <a:gd name="T4" fmla="*/ 0 w 22"/>
                    <a:gd name="T5" fmla="*/ 16 h 24"/>
                    <a:gd name="T6" fmla="*/ 2 w 22"/>
                    <a:gd name="T7" fmla="*/ 15 h 24"/>
                    <a:gd name="T8" fmla="*/ 2 w 22"/>
                    <a:gd name="T9" fmla="*/ 16 h 24"/>
                    <a:gd name="T10" fmla="*/ 5 w 22"/>
                    <a:gd name="T11" fmla="*/ 16 h 24"/>
                    <a:gd name="T12" fmla="*/ 10 w 22"/>
                    <a:gd name="T13" fmla="*/ 15 h 24"/>
                    <a:gd name="T14" fmla="*/ 10 w 22"/>
                    <a:gd name="T15" fmla="*/ 14 h 24"/>
                    <a:gd name="T16" fmla="*/ 11 w 22"/>
                    <a:gd name="T17" fmla="*/ 14 h 24"/>
                    <a:gd name="T18" fmla="*/ 11 w 22"/>
                    <a:gd name="T19" fmla="*/ 13 h 24"/>
                    <a:gd name="T20" fmla="*/ 14 w 22"/>
                    <a:gd name="T21" fmla="*/ 13 h 24"/>
                    <a:gd name="T22" fmla="*/ 14 w 22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24"/>
                    <a:gd name="T38" fmla="*/ 22 w 2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24">
                      <a:moveTo>
                        <a:pt x="21" y="0"/>
                      </a:moveTo>
                      <a:lnTo>
                        <a:pt x="0" y="8"/>
                      </a:lnTo>
                      <a:lnTo>
                        <a:pt x="0" y="23"/>
                      </a:lnTo>
                      <a:lnTo>
                        <a:pt x="4" y="22"/>
                      </a:lnTo>
                      <a:lnTo>
                        <a:pt x="4" y="23"/>
                      </a:lnTo>
                      <a:lnTo>
                        <a:pt x="7" y="23"/>
                      </a:lnTo>
                      <a:lnTo>
                        <a:pt x="15" y="22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7" y="18"/>
                      </a:lnTo>
                      <a:lnTo>
                        <a:pt x="21" y="18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22" name="Freeform 204"/>
                <p:cNvSpPr>
                  <a:spLocks/>
                </p:cNvSpPr>
                <p:nvPr/>
              </p:nvSpPr>
              <p:spPr bwMode="auto">
                <a:xfrm>
                  <a:off x="4212" y="2400"/>
                  <a:ext cx="18" cy="20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6 h 24"/>
                    <a:gd name="T4" fmla="*/ 0 w 22"/>
                    <a:gd name="T5" fmla="*/ 16 h 24"/>
                    <a:gd name="T6" fmla="*/ 1 w 22"/>
                    <a:gd name="T7" fmla="*/ 15 h 24"/>
                    <a:gd name="T8" fmla="*/ 1 w 22"/>
                    <a:gd name="T9" fmla="*/ 16 h 24"/>
                    <a:gd name="T10" fmla="*/ 3 w 22"/>
                    <a:gd name="T11" fmla="*/ 15 h 24"/>
                    <a:gd name="T12" fmla="*/ 3 w 22"/>
                    <a:gd name="T13" fmla="*/ 16 h 24"/>
                    <a:gd name="T14" fmla="*/ 9 w 22"/>
                    <a:gd name="T15" fmla="*/ 15 h 24"/>
                    <a:gd name="T16" fmla="*/ 9 w 22"/>
                    <a:gd name="T17" fmla="*/ 13 h 24"/>
                    <a:gd name="T18" fmla="*/ 11 w 22"/>
                    <a:gd name="T19" fmla="*/ 13 h 24"/>
                    <a:gd name="T20" fmla="*/ 11 w 22"/>
                    <a:gd name="T21" fmla="*/ 12 h 24"/>
                    <a:gd name="T22" fmla="*/ 14 w 22"/>
                    <a:gd name="T23" fmla="*/ 11 h 24"/>
                    <a:gd name="T24" fmla="*/ 14 w 22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"/>
                    <a:gd name="T40" fmla="*/ 0 h 24"/>
                    <a:gd name="T41" fmla="*/ 22 w 22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" h="24">
                      <a:moveTo>
                        <a:pt x="21" y="0"/>
                      </a:moveTo>
                      <a:lnTo>
                        <a:pt x="0" y="8"/>
                      </a:lnTo>
                      <a:lnTo>
                        <a:pt x="0" y="23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5" y="21"/>
                      </a:lnTo>
                      <a:lnTo>
                        <a:pt x="5" y="23"/>
                      </a:lnTo>
                      <a:lnTo>
                        <a:pt x="13" y="21"/>
                      </a:lnTo>
                      <a:lnTo>
                        <a:pt x="13" y="19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21" y="15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23" name="Freeform 205"/>
                <p:cNvSpPr>
                  <a:spLocks/>
                </p:cNvSpPr>
                <p:nvPr/>
              </p:nvSpPr>
              <p:spPr bwMode="auto">
                <a:xfrm>
                  <a:off x="4250" y="2388"/>
                  <a:ext cx="17" cy="20"/>
                </a:xfrm>
                <a:custGeom>
                  <a:avLst/>
                  <a:gdLst>
                    <a:gd name="T0" fmla="*/ 12 w 22"/>
                    <a:gd name="T1" fmla="*/ 0 h 24"/>
                    <a:gd name="T2" fmla="*/ 0 w 22"/>
                    <a:gd name="T3" fmla="*/ 4 h 24"/>
                    <a:gd name="T4" fmla="*/ 0 w 22"/>
                    <a:gd name="T5" fmla="*/ 16 h 24"/>
                    <a:gd name="T6" fmla="*/ 2 w 22"/>
                    <a:gd name="T7" fmla="*/ 15 h 24"/>
                    <a:gd name="T8" fmla="*/ 2 w 22"/>
                    <a:gd name="T9" fmla="*/ 16 h 24"/>
                    <a:gd name="T10" fmla="*/ 5 w 22"/>
                    <a:gd name="T11" fmla="*/ 15 h 24"/>
                    <a:gd name="T12" fmla="*/ 5 w 22"/>
                    <a:gd name="T13" fmla="*/ 16 h 24"/>
                    <a:gd name="T14" fmla="*/ 9 w 22"/>
                    <a:gd name="T15" fmla="*/ 15 h 24"/>
                    <a:gd name="T16" fmla="*/ 9 w 22"/>
                    <a:gd name="T17" fmla="*/ 13 h 24"/>
                    <a:gd name="T18" fmla="*/ 11 w 22"/>
                    <a:gd name="T19" fmla="*/ 12 h 24"/>
                    <a:gd name="T20" fmla="*/ 12 w 22"/>
                    <a:gd name="T21" fmla="*/ 11 h 24"/>
                    <a:gd name="T22" fmla="*/ 12 w 22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24"/>
                    <a:gd name="T38" fmla="*/ 22 w 2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24">
                      <a:moveTo>
                        <a:pt x="21" y="0"/>
                      </a:move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8" y="17"/>
                      </a:lnTo>
                      <a:lnTo>
                        <a:pt x="21" y="15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24" name="Freeform 206"/>
                <p:cNvSpPr>
                  <a:spLocks/>
                </p:cNvSpPr>
                <p:nvPr/>
              </p:nvSpPr>
              <p:spPr bwMode="auto">
                <a:xfrm>
                  <a:off x="4288" y="2375"/>
                  <a:ext cx="18" cy="21"/>
                </a:xfrm>
                <a:custGeom>
                  <a:avLst/>
                  <a:gdLst>
                    <a:gd name="T0" fmla="*/ 14 w 22"/>
                    <a:gd name="T1" fmla="*/ 0 h 26"/>
                    <a:gd name="T2" fmla="*/ 0 w 22"/>
                    <a:gd name="T3" fmla="*/ 5 h 26"/>
                    <a:gd name="T4" fmla="*/ 0 w 22"/>
                    <a:gd name="T5" fmla="*/ 15 h 26"/>
                    <a:gd name="T6" fmla="*/ 2 w 22"/>
                    <a:gd name="T7" fmla="*/ 15 h 26"/>
                    <a:gd name="T8" fmla="*/ 6 w 22"/>
                    <a:gd name="T9" fmla="*/ 15 h 26"/>
                    <a:gd name="T10" fmla="*/ 6 w 22"/>
                    <a:gd name="T11" fmla="*/ 16 h 26"/>
                    <a:gd name="T12" fmla="*/ 11 w 22"/>
                    <a:gd name="T13" fmla="*/ 14 h 26"/>
                    <a:gd name="T14" fmla="*/ 13 w 22"/>
                    <a:gd name="T15" fmla="*/ 12 h 26"/>
                    <a:gd name="T16" fmla="*/ 13 w 22"/>
                    <a:gd name="T17" fmla="*/ 11 h 26"/>
                    <a:gd name="T18" fmla="*/ 14 w 22"/>
                    <a:gd name="T19" fmla="*/ 11 h 26"/>
                    <a:gd name="T20" fmla="*/ 14 w 22"/>
                    <a:gd name="T21" fmla="*/ 0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26"/>
                    <a:gd name="T35" fmla="*/ 22 w 22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26">
                      <a:moveTo>
                        <a:pt x="21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4" y="23"/>
                      </a:lnTo>
                      <a:lnTo>
                        <a:pt x="8" y="23"/>
                      </a:lnTo>
                      <a:lnTo>
                        <a:pt x="8" y="25"/>
                      </a:lnTo>
                      <a:lnTo>
                        <a:pt x="16" y="21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25" name="Freeform 207"/>
                <p:cNvSpPr>
                  <a:spLocks/>
                </p:cNvSpPr>
                <p:nvPr/>
              </p:nvSpPr>
              <p:spPr bwMode="auto">
                <a:xfrm>
                  <a:off x="4016" y="2496"/>
                  <a:ext cx="14" cy="19"/>
                </a:xfrm>
                <a:custGeom>
                  <a:avLst/>
                  <a:gdLst>
                    <a:gd name="T0" fmla="*/ 10 w 18"/>
                    <a:gd name="T1" fmla="*/ 10 h 24"/>
                    <a:gd name="T2" fmla="*/ 10 w 18"/>
                    <a:gd name="T3" fmla="*/ 0 h 24"/>
                    <a:gd name="T4" fmla="*/ 0 w 18"/>
                    <a:gd name="T5" fmla="*/ 4 h 24"/>
                    <a:gd name="T6" fmla="*/ 0 w 18"/>
                    <a:gd name="T7" fmla="*/ 14 h 24"/>
                    <a:gd name="T8" fmla="*/ 10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26" name="Freeform 208"/>
                <p:cNvSpPr>
                  <a:spLocks/>
                </p:cNvSpPr>
                <p:nvPr/>
              </p:nvSpPr>
              <p:spPr bwMode="auto">
                <a:xfrm>
                  <a:off x="4031" y="2491"/>
                  <a:ext cx="15" cy="19"/>
                </a:xfrm>
                <a:custGeom>
                  <a:avLst/>
                  <a:gdLst>
                    <a:gd name="T0" fmla="*/ 12 w 18"/>
                    <a:gd name="T1" fmla="*/ 10 h 24"/>
                    <a:gd name="T2" fmla="*/ 12 w 18"/>
                    <a:gd name="T3" fmla="*/ 0 h 24"/>
                    <a:gd name="T4" fmla="*/ 0 w 18"/>
                    <a:gd name="T5" fmla="*/ 4 h 24"/>
                    <a:gd name="T6" fmla="*/ 0 w 18"/>
                    <a:gd name="T7" fmla="*/ 14 h 24"/>
                    <a:gd name="T8" fmla="*/ 12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27" name="Freeform 209"/>
                <p:cNvSpPr>
                  <a:spLocks/>
                </p:cNvSpPr>
                <p:nvPr/>
              </p:nvSpPr>
              <p:spPr bwMode="auto">
                <a:xfrm>
                  <a:off x="4020" y="2503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7 w 17"/>
                    <a:gd name="T3" fmla="*/ 9 h 17"/>
                    <a:gd name="T4" fmla="*/ 7 w 17"/>
                    <a:gd name="T5" fmla="*/ 5 h 17"/>
                    <a:gd name="T6" fmla="*/ 11 w 17"/>
                    <a:gd name="T7" fmla="*/ 5 h 17"/>
                    <a:gd name="T8" fmla="*/ 7 w 17"/>
                    <a:gd name="T9" fmla="*/ 0 h 17"/>
                    <a:gd name="T10" fmla="*/ 3 w 17"/>
                    <a:gd name="T11" fmla="*/ 0 h 17"/>
                    <a:gd name="T12" fmla="*/ 3 w 17"/>
                    <a:gd name="T13" fmla="*/ 5 h 17"/>
                    <a:gd name="T14" fmla="*/ 0 w 17"/>
                    <a:gd name="T15" fmla="*/ 5 h 17"/>
                    <a:gd name="T16" fmla="*/ 0 w 17"/>
                    <a:gd name="T17" fmla="*/ 9 h 17"/>
                    <a:gd name="T18" fmla="*/ 3 w 17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8"/>
                      </a:lnTo>
                      <a:lnTo>
                        <a:pt x="16" y="8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28" name="Freeform 210"/>
                <p:cNvSpPr>
                  <a:spLocks/>
                </p:cNvSpPr>
                <p:nvPr/>
              </p:nvSpPr>
              <p:spPr bwMode="auto">
                <a:xfrm>
                  <a:off x="4035" y="2499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7 w 17"/>
                    <a:gd name="T3" fmla="*/ 9 h 17"/>
                    <a:gd name="T4" fmla="*/ 7 w 17"/>
                    <a:gd name="T5" fmla="*/ 6 h 17"/>
                    <a:gd name="T6" fmla="*/ 11 w 17"/>
                    <a:gd name="T7" fmla="*/ 6 h 17"/>
                    <a:gd name="T8" fmla="*/ 11 w 17"/>
                    <a:gd name="T9" fmla="*/ 0 h 17"/>
                    <a:gd name="T10" fmla="*/ 7 w 17"/>
                    <a:gd name="T11" fmla="*/ 0 h 17"/>
                    <a:gd name="T12" fmla="*/ 3 w 17"/>
                    <a:gd name="T13" fmla="*/ 0 h 17"/>
                    <a:gd name="T14" fmla="*/ 0 w 17"/>
                    <a:gd name="T15" fmla="*/ 6 h 17"/>
                    <a:gd name="T16" fmla="*/ 0 w 17"/>
                    <a:gd name="T17" fmla="*/ 9 h 17"/>
                    <a:gd name="T18" fmla="*/ 3 w 17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29" name="Freeform 211"/>
                <p:cNvSpPr>
                  <a:spLocks/>
                </p:cNvSpPr>
                <p:nvPr/>
              </p:nvSpPr>
              <p:spPr bwMode="auto">
                <a:xfrm>
                  <a:off x="4054" y="2484"/>
                  <a:ext cx="15" cy="18"/>
                </a:xfrm>
                <a:custGeom>
                  <a:avLst/>
                  <a:gdLst>
                    <a:gd name="T0" fmla="*/ 11 w 19"/>
                    <a:gd name="T1" fmla="*/ 10 h 23"/>
                    <a:gd name="T2" fmla="*/ 11 w 19"/>
                    <a:gd name="T3" fmla="*/ 0 h 23"/>
                    <a:gd name="T4" fmla="*/ 0 w 19"/>
                    <a:gd name="T5" fmla="*/ 3 h 23"/>
                    <a:gd name="T6" fmla="*/ 0 w 19"/>
                    <a:gd name="T7" fmla="*/ 13 h 23"/>
                    <a:gd name="T8" fmla="*/ 11 w 19"/>
                    <a:gd name="T9" fmla="*/ 1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3"/>
                    <a:gd name="T17" fmla="*/ 19 w 19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3">
                      <a:moveTo>
                        <a:pt x="18" y="17"/>
                      </a:moveTo>
                      <a:lnTo>
                        <a:pt x="18" y="0"/>
                      </a:lnTo>
                      <a:lnTo>
                        <a:pt x="0" y="5"/>
                      </a:lnTo>
                      <a:lnTo>
                        <a:pt x="0" y="22"/>
                      </a:lnTo>
                      <a:lnTo>
                        <a:pt x="18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30" name="Freeform 212"/>
                <p:cNvSpPr>
                  <a:spLocks/>
                </p:cNvSpPr>
                <p:nvPr/>
              </p:nvSpPr>
              <p:spPr bwMode="auto">
                <a:xfrm>
                  <a:off x="4070" y="2479"/>
                  <a:ext cx="14" cy="17"/>
                </a:xfrm>
                <a:custGeom>
                  <a:avLst/>
                  <a:gdLst>
                    <a:gd name="T0" fmla="*/ 10 w 18"/>
                    <a:gd name="T1" fmla="*/ 9 h 22"/>
                    <a:gd name="T2" fmla="*/ 10 w 18"/>
                    <a:gd name="T3" fmla="*/ 0 h 22"/>
                    <a:gd name="T4" fmla="*/ 0 w 18"/>
                    <a:gd name="T5" fmla="*/ 4 h 22"/>
                    <a:gd name="T6" fmla="*/ 0 w 18"/>
                    <a:gd name="T7" fmla="*/ 12 h 22"/>
                    <a:gd name="T8" fmla="*/ 10 w 18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2"/>
                    <a:gd name="T17" fmla="*/ 18 w 1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2">
                      <a:moveTo>
                        <a:pt x="17" y="15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7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31" name="Freeform 213"/>
                <p:cNvSpPr>
                  <a:spLocks/>
                </p:cNvSpPr>
                <p:nvPr/>
              </p:nvSpPr>
              <p:spPr bwMode="auto">
                <a:xfrm>
                  <a:off x="4060" y="2491"/>
                  <a:ext cx="14" cy="13"/>
                </a:xfrm>
                <a:custGeom>
                  <a:avLst/>
                  <a:gdLst>
                    <a:gd name="T0" fmla="*/ 6 w 17"/>
                    <a:gd name="T1" fmla="*/ 9 h 17"/>
                    <a:gd name="T2" fmla="*/ 11 w 17"/>
                    <a:gd name="T3" fmla="*/ 5 h 17"/>
                    <a:gd name="T4" fmla="*/ 11 w 17"/>
                    <a:gd name="T5" fmla="*/ 0 h 17"/>
                    <a:gd name="T6" fmla="*/ 6 w 17"/>
                    <a:gd name="T7" fmla="*/ 0 h 17"/>
                    <a:gd name="T8" fmla="*/ 0 w 17"/>
                    <a:gd name="T9" fmla="*/ 0 h 17"/>
                    <a:gd name="T10" fmla="*/ 0 w 17"/>
                    <a:gd name="T11" fmla="*/ 5 h 17"/>
                    <a:gd name="T12" fmla="*/ 0 w 17"/>
                    <a:gd name="T13" fmla="*/ 9 h 17"/>
                    <a:gd name="T14" fmla="*/ 6 w 17"/>
                    <a:gd name="T15" fmla="*/ 9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8" y="16"/>
                      </a:move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32" name="Freeform 214"/>
                <p:cNvSpPr>
                  <a:spLocks/>
                </p:cNvSpPr>
                <p:nvPr/>
              </p:nvSpPr>
              <p:spPr bwMode="auto">
                <a:xfrm>
                  <a:off x="4075" y="2484"/>
                  <a:ext cx="14" cy="14"/>
                </a:xfrm>
                <a:custGeom>
                  <a:avLst/>
                  <a:gdLst>
                    <a:gd name="T0" fmla="*/ 6 w 17"/>
                    <a:gd name="T1" fmla="*/ 11 h 17"/>
                    <a:gd name="T2" fmla="*/ 6 w 17"/>
                    <a:gd name="T3" fmla="*/ 7 h 17"/>
                    <a:gd name="T4" fmla="*/ 11 w 17"/>
                    <a:gd name="T5" fmla="*/ 7 h 17"/>
                    <a:gd name="T6" fmla="*/ 11 w 17"/>
                    <a:gd name="T7" fmla="*/ 3 h 17"/>
                    <a:gd name="T8" fmla="*/ 6 w 17"/>
                    <a:gd name="T9" fmla="*/ 0 h 17"/>
                    <a:gd name="T10" fmla="*/ 6 w 17"/>
                    <a:gd name="T11" fmla="*/ 3 h 17"/>
                    <a:gd name="T12" fmla="*/ 0 w 17"/>
                    <a:gd name="T13" fmla="*/ 3 h 17"/>
                    <a:gd name="T14" fmla="*/ 0 w 17"/>
                    <a:gd name="T15" fmla="*/ 7 h 17"/>
                    <a:gd name="T16" fmla="*/ 0 w 17"/>
                    <a:gd name="T17" fmla="*/ 11 h 17"/>
                    <a:gd name="T18" fmla="*/ 6 w 17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8" y="0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33" name="Freeform 215"/>
                <p:cNvSpPr>
                  <a:spLocks/>
                </p:cNvSpPr>
                <p:nvPr/>
              </p:nvSpPr>
              <p:spPr bwMode="auto">
                <a:xfrm>
                  <a:off x="4092" y="2471"/>
                  <a:ext cx="16" cy="17"/>
                </a:xfrm>
                <a:custGeom>
                  <a:avLst/>
                  <a:gdLst>
                    <a:gd name="T0" fmla="*/ 12 w 20"/>
                    <a:gd name="T1" fmla="*/ 10 h 22"/>
                    <a:gd name="T2" fmla="*/ 12 w 20"/>
                    <a:gd name="T3" fmla="*/ 0 h 22"/>
                    <a:gd name="T4" fmla="*/ 0 w 20"/>
                    <a:gd name="T5" fmla="*/ 4 h 22"/>
                    <a:gd name="T6" fmla="*/ 0 w 20"/>
                    <a:gd name="T7" fmla="*/ 12 h 22"/>
                    <a:gd name="T8" fmla="*/ 12 w 20"/>
                    <a:gd name="T9" fmla="*/ 1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2"/>
                    <a:gd name="T17" fmla="*/ 20 w 20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2">
                      <a:moveTo>
                        <a:pt x="19" y="17"/>
                      </a:moveTo>
                      <a:lnTo>
                        <a:pt x="19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9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34" name="Freeform 216"/>
                <p:cNvSpPr>
                  <a:spLocks/>
                </p:cNvSpPr>
                <p:nvPr/>
              </p:nvSpPr>
              <p:spPr bwMode="auto">
                <a:xfrm>
                  <a:off x="4109" y="2466"/>
                  <a:ext cx="15" cy="18"/>
                </a:xfrm>
                <a:custGeom>
                  <a:avLst/>
                  <a:gdLst>
                    <a:gd name="T0" fmla="*/ 11 w 19"/>
                    <a:gd name="T1" fmla="*/ 10 h 23"/>
                    <a:gd name="T2" fmla="*/ 11 w 19"/>
                    <a:gd name="T3" fmla="*/ 0 h 23"/>
                    <a:gd name="T4" fmla="*/ 0 w 19"/>
                    <a:gd name="T5" fmla="*/ 4 h 23"/>
                    <a:gd name="T6" fmla="*/ 0 w 19"/>
                    <a:gd name="T7" fmla="*/ 13 h 23"/>
                    <a:gd name="T8" fmla="*/ 11 w 19"/>
                    <a:gd name="T9" fmla="*/ 1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3"/>
                    <a:gd name="T17" fmla="*/ 19 w 19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3">
                      <a:moveTo>
                        <a:pt x="18" y="16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22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35" name="Freeform 217"/>
                <p:cNvSpPr>
                  <a:spLocks/>
                </p:cNvSpPr>
                <p:nvPr/>
              </p:nvSpPr>
              <p:spPr bwMode="auto">
                <a:xfrm>
                  <a:off x="4098" y="2477"/>
                  <a:ext cx="14" cy="14"/>
                </a:xfrm>
                <a:custGeom>
                  <a:avLst/>
                  <a:gdLst>
                    <a:gd name="T0" fmla="*/ 6 w 17"/>
                    <a:gd name="T1" fmla="*/ 11 h 17"/>
                    <a:gd name="T2" fmla="*/ 11 w 17"/>
                    <a:gd name="T3" fmla="*/ 11 h 17"/>
                    <a:gd name="T4" fmla="*/ 11 w 17"/>
                    <a:gd name="T5" fmla="*/ 7 h 17"/>
                    <a:gd name="T6" fmla="*/ 11 w 17"/>
                    <a:gd name="T7" fmla="*/ 3 h 17"/>
                    <a:gd name="T8" fmla="*/ 11 w 17"/>
                    <a:gd name="T9" fmla="*/ 0 h 17"/>
                    <a:gd name="T10" fmla="*/ 6 w 17"/>
                    <a:gd name="T11" fmla="*/ 0 h 17"/>
                    <a:gd name="T12" fmla="*/ 6 w 17"/>
                    <a:gd name="T13" fmla="*/ 3 h 17"/>
                    <a:gd name="T14" fmla="*/ 0 w 17"/>
                    <a:gd name="T15" fmla="*/ 3 h 17"/>
                    <a:gd name="T16" fmla="*/ 0 w 17"/>
                    <a:gd name="T17" fmla="*/ 7 h 17"/>
                    <a:gd name="T18" fmla="*/ 0 w 17"/>
                    <a:gd name="T19" fmla="*/ 11 h 17"/>
                    <a:gd name="T20" fmla="*/ 6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8" y="16"/>
                      </a:moveTo>
                      <a:lnTo>
                        <a:pt x="16" y="16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36" name="Freeform 218"/>
                <p:cNvSpPr>
                  <a:spLocks/>
                </p:cNvSpPr>
                <p:nvPr/>
              </p:nvSpPr>
              <p:spPr bwMode="auto">
                <a:xfrm>
                  <a:off x="4114" y="2472"/>
                  <a:ext cx="13" cy="14"/>
                </a:xfrm>
                <a:custGeom>
                  <a:avLst/>
                  <a:gdLst>
                    <a:gd name="T0" fmla="*/ 5 w 17"/>
                    <a:gd name="T1" fmla="*/ 11 h 17"/>
                    <a:gd name="T2" fmla="*/ 5 w 17"/>
                    <a:gd name="T3" fmla="*/ 7 h 17"/>
                    <a:gd name="T4" fmla="*/ 9 w 17"/>
                    <a:gd name="T5" fmla="*/ 7 h 17"/>
                    <a:gd name="T6" fmla="*/ 9 w 17"/>
                    <a:gd name="T7" fmla="*/ 3 h 17"/>
                    <a:gd name="T8" fmla="*/ 9 w 17"/>
                    <a:gd name="T9" fmla="*/ 0 h 17"/>
                    <a:gd name="T10" fmla="*/ 5 w 17"/>
                    <a:gd name="T11" fmla="*/ 0 h 17"/>
                    <a:gd name="T12" fmla="*/ 5 w 17"/>
                    <a:gd name="T13" fmla="*/ 3 h 17"/>
                    <a:gd name="T14" fmla="*/ 0 w 17"/>
                    <a:gd name="T15" fmla="*/ 3 h 17"/>
                    <a:gd name="T16" fmla="*/ 0 w 17"/>
                    <a:gd name="T17" fmla="*/ 7 h 17"/>
                    <a:gd name="T18" fmla="*/ 0 w 17"/>
                    <a:gd name="T19" fmla="*/ 11 h 17"/>
                    <a:gd name="T20" fmla="*/ 5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37" name="Freeform 219"/>
                <p:cNvSpPr>
                  <a:spLocks/>
                </p:cNvSpPr>
                <p:nvPr/>
              </p:nvSpPr>
              <p:spPr bwMode="auto">
                <a:xfrm>
                  <a:off x="4132" y="2459"/>
                  <a:ext cx="14" cy="17"/>
                </a:xfrm>
                <a:custGeom>
                  <a:avLst/>
                  <a:gdLst>
                    <a:gd name="T0" fmla="*/ 10 w 18"/>
                    <a:gd name="T1" fmla="*/ 9 h 22"/>
                    <a:gd name="T2" fmla="*/ 10 w 18"/>
                    <a:gd name="T3" fmla="*/ 0 h 22"/>
                    <a:gd name="T4" fmla="*/ 0 w 18"/>
                    <a:gd name="T5" fmla="*/ 4 h 22"/>
                    <a:gd name="T6" fmla="*/ 0 w 18"/>
                    <a:gd name="T7" fmla="*/ 12 h 22"/>
                    <a:gd name="T8" fmla="*/ 10 w 18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2"/>
                    <a:gd name="T17" fmla="*/ 18 w 1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2">
                      <a:moveTo>
                        <a:pt x="17" y="15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7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38" name="Freeform 220"/>
                <p:cNvSpPr>
                  <a:spLocks/>
                </p:cNvSpPr>
                <p:nvPr/>
              </p:nvSpPr>
              <p:spPr bwMode="auto">
                <a:xfrm>
                  <a:off x="4147" y="2452"/>
                  <a:ext cx="15" cy="20"/>
                </a:xfrm>
                <a:custGeom>
                  <a:avLst/>
                  <a:gdLst>
                    <a:gd name="T0" fmla="*/ 12 w 18"/>
                    <a:gd name="T1" fmla="*/ 12 h 24"/>
                    <a:gd name="T2" fmla="*/ 12 w 18"/>
                    <a:gd name="T3" fmla="*/ 0 h 24"/>
                    <a:gd name="T4" fmla="*/ 0 w 18"/>
                    <a:gd name="T5" fmla="*/ 4 h 24"/>
                    <a:gd name="T6" fmla="*/ 0 w 18"/>
                    <a:gd name="T7" fmla="*/ 16 h 24"/>
                    <a:gd name="T8" fmla="*/ 12 w 18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39" name="Freeform 221"/>
                <p:cNvSpPr>
                  <a:spLocks/>
                </p:cNvSpPr>
                <p:nvPr/>
              </p:nvSpPr>
              <p:spPr bwMode="auto">
                <a:xfrm>
                  <a:off x="4137" y="2465"/>
                  <a:ext cx="13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6 w 17"/>
                    <a:gd name="T3" fmla="*/ 11 h 17"/>
                    <a:gd name="T4" fmla="*/ 6 w 17"/>
                    <a:gd name="T5" fmla="*/ 6 h 17"/>
                    <a:gd name="T6" fmla="*/ 9 w 17"/>
                    <a:gd name="T7" fmla="*/ 2 h 17"/>
                    <a:gd name="T8" fmla="*/ 6 w 17"/>
                    <a:gd name="T9" fmla="*/ 2 h 17"/>
                    <a:gd name="T10" fmla="*/ 6 w 17"/>
                    <a:gd name="T11" fmla="*/ 0 h 17"/>
                    <a:gd name="T12" fmla="*/ 3 w 17"/>
                    <a:gd name="T13" fmla="*/ 0 h 17"/>
                    <a:gd name="T14" fmla="*/ 3 w 17"/>
                    <a:gd name="T15" fmla="*/ 2 h 17"/>
                    <a:gd name="T16" fmla="*/ 0 w 17"/>
                    <a:gd name="T17" fmla="*/ 2 h 17"/>
                    <a:gd name="T18" fmla="*/ 0 w 17"/>
                    <a:gd name="T19" fmla="*/ 6 h 17"/>
                    <a:gd name="T20" fmla="*/ 3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9"/>
                      </a:lnTo>
                      <a:lnTo>
                        <a:pt x="16" y="3"/>
                      </a:lnTo>
                      <a:lnTo>
                        <a:pt x="10" y="3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40" name="Freeform 222"/>
                <p:cNvSpPr>
                  <a:spLocks/>
                </p:cNvSpPr>
                <p:nvPr/>
              </p:nvSpPr>
              <p:spPr bwMode="auto">
                <a:xfrm>
                  <a:off x="4152" y="2460"/>
                  <a:ext cx="14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7 w 17"/>
                    <a:gd name="T3" fmla="*/ 11 h 17"/>
                    <a:gd name="T4" fmla="*/ 7 w 17"/>
                    <a:gd name="T5" fmla="*/ 6 h 17"/>
                    <a:gd name="T6" fmla="*/ 11 w 17"/>
                    <a:gd name="T7" fmla="*/ 6 h 17"/>
                    <a:gd name="T8" fmla="*/ 7 w 17"/>
                    <a:gd name="T9" fmla="*/ 0 h 17"/>
                    <a:gd name="T10" fmla="*/ 3 w 17"/>
                    <a:gd name="T11" fmla="*/ 0 h 17"/>
                    <a:gd name="T12" fmla="*/ 3 w 17"/>
                    <a:gd name="T13" fmla="*/ 6 h 17"/>
                    <a:gd name="T14" fmla="*/ 0 w 17"/>
                    <a:gd name="T15" fmla="*/ 6 h 17"/>
                    <a:gd name="T16" fmla="*/ 0 w 17"/>
                    <a:gd name="T17" fmla="*/ 11 h 17"/>
                    <a:gd name="T18" fmla="*/ 3 w 17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8"/>
                      </a:lnTo>
                      <a:lnTo>
                        <a:pt x="16" y="8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41" name="Freeform 223"/>
                <p:cNvSpPr>
                  <a:spLocks/>
                </p:cNvSpPr>
                <p:nvPr/>
              </p:nvSpPr>
              <p:spPr bwMode="auto">
                <a:xfrm>
                  <a:off x="4170" y="2445"/>
                  <a:ext cx="15" cy="19"/>
                </a:xfrm>
                <a:custGeom>
                  <a:avLst/>
                  <a:gdLst>
                    <a:gd name="T0" fmla="*/ 12 w 18"/>
                    <a:gd name="T1" fmla="*/ 10 h 24"/>
                    <a:gd name="T2" fmla="*/ 12 w 18"/>
                    <a:gd name="T3" fmla="*/ 0 h 24"/>
                    <a:gd name="T4" fmla="*/ 0 w 18"/>
                    <a:gd name="T5" fmla="*/ 3 h 24"/>
                    <a:gd name="T6" fmla="*/ 0 w 18"/>
                    <a:gd name="T7" fmla="*/ 14 h 24"/>
                    <a:gd name="T8" fmla="*/ 12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42" name="Freeform 224"/>
                <p:cNvSpPr>
                  <a:spLocks/>
                </p:cNvSpPr>
                <p:nvPr/>
              </p:nvSpPr>
              <p:spPr bwMode="auto">
                <a:xfrm>
                  <a:off x="4186" y="2440"/>
                  <a:ext cx="14" cy="20"/>
                </a:xfrm>
                <a:custGeom>
                  <a:avLst/>
                  <a:gdLst>
                    <a:gd name="T0" fmla="*/ 10 w 18"/>
                    <a:gd name="T1" fmla="*/ 12 h 24"/>
                    <a:gd name="T2" fmla="*/ 10 w 18"/>
                    <a:gd name="T3" fmla="*/ 0 h 24"/>
                    <a:gd name="T4" fmla="*/ 0 w 18"/>
                    <a:gd name="T5" fmla="*/ 4 h 24"/>
                    <a:gd name="T6" fmla="*/ 0 w 18"/>
                    <a:gd name="T7" fmla="*/ 16 h 24"/>
                    <a:gd name="T8" fmla="*/ 10 w 18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43" name="Freeform 225"/>
                <p:cNvSpPr>
                  <a:spLocks/>
                </p:cNvSpPr>
                <p:nvPr/>
              </p:nvSpPr>
              <p:spPr bwMode="auto">
                <a:xfrm>
                  <a:off x="4177" y="2452"/>
                  <a:ext cx="13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9 w 17"/>
                    <a:gd name="T3" fmla="*/ 11 h 17"/>
                    <a:gd name="T4" fmla="*/ 9 w 17"/>
                    <a:gd name="T5" fmla="*/ 6 h 17"/>
                    <a:gd name="T6" fmla="*/ 9 w 17"/>
                    <a:gd name="T7" fmla="*/ 0 h 17"/>
                    <a:gd name="T8" fmla="*/ 3 w 17"/>
                    <a:gd name="T9" fmla="*/ 0 h 17"/>
                    <a:gd name="T10" fmla="*/ 0 w 17"/>
                    <a:gd name="T11" fmla="*/ 0 h 17"/>
                    <a:gd name="T12" fmla="*/ 0 w 17"/>
                    <a:gd name="T13" fmla="*/ 6 h 17"/>
                    <a:gd name="T14" fmla="*/ 0 w 17"/>
                    <a:gd name="T15" fmla="*/ 11 h 17"/>
                    <a:gd name="T16" fmla="*/ 3 w 17"/>
                    <a:gd name="T17" fmla="*/ 11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5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44" name="Freeform 226"/>
                <p:cNvSpPr>
                  <a:spLocks/>
                </p:cNvSpPr>
                <p:nvPr/>
              </p:nvSpPr>
              <p:spPr bwMode="auto">
                <a:xfrm>
                  <a:off x="4192" y="2448"/>
                  <a:ext cx="14" cy="14"/>
                </a:xfrm>
                <a:custGeom>
                  <a:avLst/>
                  <a:gdLst>
                    <a:gd name="T0" fmla="*/ 7 w 17"/>
                    <a:gd name="T1" fmla="*/ 11 h 17"/>
                    <a:gd name="T2" fmla="*/ 11 w 17"/>
                    <a:gd name="T3" fmla="*/ 11 h 17"/>
                    <a:gd name="T4" fmla="*/ 11 w 17"/>
                    <a:gd name="T5" fmla="*/ 3 h 17"/>
                    <a:gd name="T6" fmla="*/ 11 w 17"/>
                    <a:gd name="T7" fmla="*/ 0 h 17"/>
                    <a:gd name="T8" fmla="*/ 7 w 17"/>
                    <a:gd name="T9" fmla="*/ 0 h 17"/>
                    <a:gd name="T10" fmla="*/ 0 w 17"/>
                    <a:gd name="T11" fmla="*/ 0 h 17"/>
                    <a:gd name="T12" fmla="*/ 0 w 17"/>
                    <a:gd name="T13" fmla="*/ 3 h 17"/>
                    <a:gd name="T14" fmla="*/ 0 w 17"/>
                    <a:gd name="T15" fmla="*/ 11 h 17"/>
                    <a:gd name="T16" fmla="*/ 7 w 17"/>
                    <a:gd name="T17" fmla="*/ 11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10" y="16"/>
                      </a:moveTo>
                      <a:lnTo>
                        <a:pt x="16" y="16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45" name="Freeform 227"/>
                <p:cNvSpPr>
                  <a:spLocks/>
                </p:cNvSpPr>
                <p:nvPr/>
              </p:nvSpPr>
              <p:spPr bwMode="auto">
                <a:xfrm>
                  <a:off x="4210" y="2432"/>
                  <a:ext cx="15" cy="20"/>
                </a:xfrm>
                <a:custGeom>
                  <a:avLst/>
                  <a:gdLst>
                    <a:gd name="T0" fmla="*/ 12 w 18"/>
                    <a:gd name="T1" fmla="*/ 13 h 24"/>
                    <a:gd name="T2" fmla="*/ 12 w 18"/>
                    <a:gd name="T3" fmla="*/ 0 h 24"/>
                    <a:gd name="T4" fmla="*/ 0 w 18"/>
                    <a:gd name="T5" fmla="*/ 4 h 24"/>
                    <a:gd name="T6" fmla="*/ 0 w 18"/>
                    <a:gd name="T7" fmla="*/ 16 h 24"/>
                    <a:gd name="T8" fmla="*/ 12 w 18"/>
                    <a:gd name="T9" fmla="*/ 13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8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46" name="Freeform 228"/>
                <p:cNvSpPr>
                  <a:spLocks/>
                </p:cNvSpPr>
                <p:nvPr/>
              </p:nvSpPr>
              <p:spPr bwMode="auto">
                <a:xfrm>
                  <a:off x="4226" y="2428"/>
                  <a:ext cx="14" cy="20"/>
                </a:xfrm>
                <a:custGeom>
                  <a:avLst/>
                  <a:gdLst>
                    <a:gd name="T0" fmla="*/ 10 w 18"/>
                    <a:gd name="T1" fmla="*/ 12 h 24"/>
                    <a:gd name="T2" fmla="*/ 10 w 18"/>
                    <a:gd name="T3" fmla="*/ 0 h 24"/>
                    <a:gd name="T4" fmla="*/ 0 w 18"/>
                    <a:gd name="T5" fmla="*/ 3 h 24"/>
                    <a:gd name="T6" fmla="*/ 0 w 18"/>
                    <a:gd name="T7" fmla="*/ 16 h 24"/>
                    <a:gd name="T8" fmla="*/ 10 w 18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47" name="Freeform 229"/>
                <p:cNvSpPr>
                  <a:spLocks/>
                </p:cNvSpPr>
                <p:nvPr/>
              </p:nvSpPr>
              <p:spPr bwMode="auto">
                <a:xfrm>
                  <a:off x="4214" y="2440"/>
                  <a:ext cx="14" cy="14"/>
                </a:xfrm>
                <a:custGeom>
                  <a:avLst/>
                  <a:gdLst>
                    <a:gd name="T0" fmla="*/ 6 w 17"/>
                    <a:gd name="T1" fmla="*/ 11 h 17"/>
                    <a:gd name="T2" fmla="*/ 11 w 17"/>
                    <a:gd name="T3" fmla="*/ 11 h 17"/>
                    <a:gd name="T4" fmla="*/ 11 w 17"/>
                    <a:gd name="T5" fmla="*/ 6 h 17"/>
                    <a:gd name="T6" fmla="*/ 11 w 17"/>
                    <a:gd name="T7" fmla="*/ 0 h 17"/>
                    <a:gd name="T8" fmla="*/ 6 w 17"/>
                    <a:gd name="T9" fmla="*/ 0 h 17"/>
                    <a:gd name="T10" fmla="*/ 0 w 17"/>
                    <a:gd name="T11" fmla="*/ 0 h 17"/>
                    <a:gd name="T12" fmla="*/ 0 w 17"/>
                    <a:gd name="T13" fmla="*/ 6 h 17"/>
                    <a:gd name="T14" fmla="*/ 0 w 17"/>
                    <a:gd name="T15" fmla="*/ 11 h 17"/>
                    <a:gd name="T16" fmla="*/ 6 w 17"/>
                    <a:gd name="T17" fmla="*/ 11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8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48" name="Freeform 230"/>
                <p:cNvSpPr>
                  <a:spLocks/>
                </p:cNvSpPr>
                <p:nvPr/>
              </p:nvSpPr>
              <p:spPr bwMode="auto">
                <a:xfrm>
                  <a:off x="4230" y="2436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11 w 17"/>
                    <a:gd name="T3" fmla="*/ 9 h 17"/>
                    <a:gd name="T4" fmla="*/ 11 w 17"/>
                    <a:gd name="T5" fmla="*/ 5 h 17"/>
                    <a:gd name="T6" fmla="*/ 11 w 17"/>
                    <a:gd name="T7" fmla="*/ 0 h 17"/>
                    <a:gd name="T8" fmla="*/ 3 w 17"/>
                    <a:gd name="T9" fmla="*/ 0 h 17"/>
                    <a:gd name="T10" fmla="*/ 0 w 17"/>
                    <a:gd name="T11" fmla="*/ 0 h 17"/>
                    <a:gd name="T12" fmla="*/ 0 w 17"/>
                    <a:gd name="T13" fmla="*/ 5 h 17"/>
                    <a:gd name="T14" fmla="*/ 0 w 17"/>
                    <a:gd name="T15" fmla="*/ 9 h 17"/>
                    <a:gd name="T16" fmla="*/ 3 w 17"/>
                    <a:gd name="T17" fmla="*/ 9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5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49" name="Freeform 231"/>
                <p:cNvSpPr>
                  <a:spLocks/>
                </p:cNvSpPr>
                <p:nvPr/>
              </p:nvSpPr>
              <p:spPr bwMode="auto">
                <a:xfrm>
                  <a:off x="4248" y="2420"/>
                  <a:ext cx="15" cy="20"/>
                </a:xfrm>
                <a:custGeom>
                  <a:avLst/>
                  <a:gdLst>
                    <a:gd name="T0" fmla="*/ 11 w 19"/>
                    <a:gd name="T1" fmla="*/ 12 h 24"/>
                    <a:gd name="T2" fmla="*/ 11 w 19"/>
                    <a:gd name="T3" fmla="*/ 0 h 24"/>
                    <a:gd name="T4" fmla="*/ 0 w 19"/>
                    <a:gd name="T5" fmla="*/ 4 h 24"/>
                    <a:gd name="T6" fmla="*/ 0 w 19"/>
                    <a:gd name="T7" fmla="*/ 16 h 24"/>
                    <a:gd name="T8" fmla="*/ 11 w 19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4"/>
                    <a:gd name="T17" fmla="*/ 19 w 19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4">
                      <a:moveTo>
                        <a:pt x="18" y="17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8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50" name="Freeform 232"/>
                <p:cNvSpPr>
                  <a:spLocks/>
                </p:cNvSpPr>
                <p:nvPr/>
              </p:nvSpPr>
              <p:spPr bwMode="auto">
                <a:xfrm>
                  <a:off x="4264" y="2416"/>
                  <a:ext cx="14" cy="17"/>
                </a:xfrm>
                <a:custGeom>
                  <a:avLst/>
                  <a:gdLst>
                    <a:gd name="T0" fmla="*/ 10 w 18"/>
                    <a:gd name="T1" fmla="*/ 9 h 22"/>
                    <a:gd name="T2" fmla="*/ 10 w 18"/>
                    <a:gd name="T3" fmla="*/ 0 h 22"/>
                    <a:gd name="T4" fmla="*/ 0 w 18"/>
                    <a:gd name="T5" fmla="*/ 4 h 22"/>
                    <a:gd name="T6" fmla="*/ 0 w 18"/>
                    <a:gd name="T7" fmla="*/ 12 h 22"/>
                    <a:gd name="T8" fmla="*/ 10 w 18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2"/>
                    <a:gd name="T17" fmla="*/ 18 w 1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2">
                      <a:moveTo>
                        <a:pt x="17" y="16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51" name="Freeform 233"/>
                <p:cNvSpPr>
                  <a:spLocks/>
                </p:cNvSpPr>
                <p:nvPr/>
              </p:nvSpPr>
              <p:spPr bwMode="auto">
                <a:xfrm>
                  <a:off x="4253" y="2428"/>
                  <a:ext cx="13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6 w 17"/>
                    <a:gd name="T3" fmla="*/ 11 h 17"/>
                    <a:gd name="T4" fmla="*/ 6 w 17"/>
                    <a:gd name="T5" fmla="*/ 7 h 17"/>
                    <a:gd name="T6" fmla="*/ 9 w 17"/>
                    <a:gd name="T7" fmla="*/ 7 h 17"/>
                    <a:gd name="T8" fmla="*/ 9 w 17"/>
                    <a:gd name="T9" fmla="*/ 0 h 17"/>
                    <a:gd name="T10" fmla="*/ 6 w 17"/>
                    <a:gd name="T11" fmla="*/ 0 h 17"/>
                    <a:gd name="T12" fmla="*/ 3 w 17"/>
                    <a:gd name="T13" fmla="*/ 0 h 17"/>
                    <a:gd name="T14" fmla="*/ 0 w 17"/>
                    <a:gd name="T15" fmla="*/ 0 h 17"/>
                    <a:gd name="T16" fmla="*/ 0 w 17"/>
                    <a:gd name="T17" fmla="*/ 7 h 17"/>
                    <a:gd name="T18" fmla="*/ 0 w 17"/>
                    <a:gd name="T19" fmla="*/ 11 h 17"/>
                    <a:gd name="T20" fmla="*/ 3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52" name="Freeform 234"/>
                <p:cNvSpPr>
                  <a:spLocks/>
                </p:cNvSpPr>
                <p:nvPr/>
              </p:nvSpPr>
              <p:spPr bwMode="auto">
                <a:xfrm>
                  <a:off x="4268" y="2422"/>
                  <a:ext cx="14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7 w 17"/>
                    <a:gd name="T3" fmla="*/ 11 h 17"/>
                    <a:gd name="T4" fmla="*/ 7 w 17"/>
                    <a:gd name="T5" fmla="*/ 7 h 17"/>
                    <a:gd name="T6" fmla="*/ 11 w 17"/>
                    <a:gd name="T7" fmla="*/ 7 h 17"/>
                    <a:gd name="T8" fmla="*/ 11 w 17"/>
                    <a:gd name="T9" fmla="*/ 3 h 17"/>
                    <a:gd name="T10" fmla="*/ 7 w 17"/>
                    <a:gd name="T11" fmla="*/ 3 h 17"/>
                    <a:gd name="T12" fmla="*/ 7 w 17"/>
                    <a:gd name="T13" fmla="*/ 0 h 17"/>
                    <a:gd name="T14" fmla="*/ 3 w 17"/>
                    <a:gd name="T15" fmla="*/ 0 h 17"/>
                    <a:gd name="T16" fmla="*/ 3 w 17"/>
                    <a:gd name="T17" fmla="*/ 3 h 17"/>
                    <a:gd name="T18" fmla="*/ 0 w 17"/>
                    <a:gd name="T19" fmla="*/ 3 h 17"/>
                    <a:gd name="T20" fmla="*/ 0 w 17"/>
                    <a:gd name="T21" fmla="*/ 7 h 17"/>
                    <a:gd name="T22" fmla="*/ 3 w 17"/>
                    <a:gd name="T23" fmla="*/ 11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53" name="Freeform 235"/>
                <p:cNvSpPr>
                  <a:spLocks/>
                </p:cNvSpPr>
                <p:nvPr/>
              </p:nvSpPr>
              <p:spPr bwMode="auto">
                <a:xfrm>
                  <a:off x="4286" y="2408"/>
                  <a:ext cx="16" cy="18"/>
                </a:xfrm>
                <a:custGeom>
                  <a:avLst/>
                  <a:gdLst>
                    <a:gd name="T0" fmla="*/ 13 w 19"/>
                    <a:gd name="T1" fmla="*/ 10 h 22"/>
                    <a:gd name="T2" fmla="*/ 13 w 19"/>
                    <a:gd name="T3" fmla="*/ 0 h 22"/>
                    <a:gd name="T4" fmla="*/ 0 w 19"/>
                    <a:gd name="T5" fmla="*/ 3 h 22"/>
                    <a:gd name="T6" fmla="*/ 0 w 19"/>
                    <a:gd name="T7" fmla="*/ 14 h 22"/>
                    <a:gd name="T8" fmla="*/ 13 w 19"/>
                    <a:gd name="T9" fmla="*/ 1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2"/>
                    <a:gd name="T17" fmla="*/ 19 w 19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2">
                      <a:moveTo>
                        <a:pt x="18" y="15"/>
                      </a:moveTo>
                      <a:lnTo>
                        <a:pt x="18" y="0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18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54" name="Freeform 236"/>
                <p:cNvSpPr>
                  <a:spLocks/>
                </p:cNvSpPr>
                <p:nvPr/>
              </p:nvSpPr>
              <p:spPr bwMode="auto">
                <a:xfrm>
                  <a:off x="4302" y="2404"/>
                  <a:ext cx="15" cy="17"/>
                </a:xfrm>
                <a:custGeom>
                  <a:avLst/>
                  <a:gdLst>
                    <a:gd name="T0" fmla="*/ 11 w 19"/>
                    <a:gd name="T1" fmla="*/ 9 h 22"/>
                    <a:gd name="T2" fmla="*/ 11 w 19"/>
                    <a:gd name="T3" fmla="*/ 0 h 22"/>
                    <a:gd name="T4" fmla="*/ 0 w 19"/>
                    <a:gd name="T5" fmla="*/ 2 h 22"/>
                    <a:gd name="T6" fmla="*/ 0 w 19"/>
                    <a:gd name="T7" fmla="*/ 12 h 22"/>
                    <a:gd name="T8" fmla="*/ 11 w 19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2"/>
                    <a:gd name="T17" fmla="*/ 19 w 19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2">
                      <a:moveTo>
                        <a:pt x="18" y="15"/>
                      </a:move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18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55" name="Freeform 237"/>
                <p:cNvSpPr>
                  <a:spLocks/>
                </p:cNvSpPr>
                <p:nvPr/>
              </p:nvSpPr>
              <p:spPr bwMode="auto">
                <a:xfrm>
                  <a:off x="4293" y="2414"/>
                  <a:ext cx="13" cy="14"/>
                </a:xfrm>
                <a:custGeom>
                  <a:avLst/>
                  <a:gdLst>
                    <a:gd name="T0" fmla="*/ 5 w 17"/>
                    <a:gd name="T1" fmla="*/ 11 h 17"/>
                    <a:gd name="T2" fmla="*/ 5 w 17"/>
                    <a:gd name="T3" fmla="*/ 7 h 17"/>
                    <a:gd name="T4" fmla="*/ 9 w 17"/>
                    <a:gd name="T5" fmla="*/ 7 h 17"/>
                    <a:gd name="T6" fmla="*/ 9 w 17"/>
                    <a:gd name="T7" fmla="*/ 3 h 17"/>
                    <a:gd name="T8" fmla="*/ 9 w 17"/>
                    <a:gd name="T9" fmla="*/ 0 h 17"/>
                    <a:gd name="T10" fmla="*/ 5 w 17"/>
                    <a:gd name="T11" fmla="*/ 0 h 17"/>
                    <a:gd name="T12" fmla="*/ 0 w 17"/>
                    <a:gd name="T13" fmla="*/ 3 h 17"/>
                    <a:gd name="T14" fmla="*/ 0 w 17"/>
                    <a:gd name="T15" fmla="*/ 7 h 17"/>
                    <a:gd name="T16" fmla="*/ 0 w 17"/>
                    <a:gd name="T17" fmla="*/ 11 h 17"/>
                    <a:gd name="T18" fmla="*/ 5 w 17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56" name="Freeform 238"/>
                <p:cNvSpPr>
                  <a:spLocks/>
                </p:cNvSpPr>
                <p:nvPr/>
              </p:nvSpPr>
              <p:spPr bwMode="auto">
                <a:xfrm>
                  <a:off x="4308" y="2410"/>
                  <a:ext cx="14" cy="14"/>
                </a:xfrm>
                <a:custGeom>
                  <a:avLst/>
                  <a:gdLst>
                    <a:gd name="T0" fmla="*/ 6 w 17"/>
                    <a:gd name="T1" fmla="*/ 6 h 17"/>
                    <a:gd name="T2" fmla="*/ 11 w 17"/>
                    <a:gd name="T3" fmla="*/ 6 h 17"/>
                    <a:gd name="T4" fmla="*/ 11 w 17"/>
                    <a:gd name="T5" fmla="*/ 4 h 17"/>
                    <a:gd name="T6" fmla="*/ 11 w 17"/>
                    <a:gd name="T7" fmla="*/ 0 h 17"/>
                    <a:gd name="T8" fmla="*/ 6 w 17"/>
                    <a:gd name="T9" fmla="*/ 0 h 17"/>
                    <a:gd name="T10" fmla="*/ 0 w 17"/>
                    <a:gd name="T11" fmla="*/ 0 h 17"/>
                    <a:gd name="T12" fmla="*/ 0 w 17"/>
                    <a:gd name="T13" fmla="*/ 4 h 17"/>
                    <a:gd name="T14" fmla="*/ 0 w 17"/>
                    <a:gd name="T15" fmla="*/ 6 h 17"/>
                    <a:gd name="T16" fmla="*/ 0 w 17"/>
                    <a:gd name="T17" fmla="*/ 11 h 17"/>
                    <a:gd name="T18" fmla="*/ 6 w 17"/>
                    <a:gd name="T19" fmla="*/ 11 h 17"/>
                    <a:gd name="T20" fmla="*/ 6 w 17"/>
                    <a:gd name="T21" fmla="*/ 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8" y="9"/>
                      </a:moveTo>
                      <a:lnTo>
                        <a:pt x="16" y="9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8" y="9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57" name="Freeform 239"/>
                <p:cNvSpPr>
                  <a:spLocks/>
                </p:cNvSpPr>
                <p:nvPr/>
              </p:nvSpPr>
              <p:spPr bwMode="auto">
                <a:xfrm>
                  <a:off x="4360" y="2364"/>
                  <a:ext cx="14" cy="19"/>
                </a:xfrm>
                <a:custGeom>
                  <a:avLst/>
                  <a:gdLst>
                    <a:gd name="T0" fmla="*/ 10 w 18"/>
                    <a:gd name="T1" fmla="*/ 10 h 24"/>
                    <a:gd name="T2" fmla="*/ 10 w 18"/>
                    <a:gd name="T3" fmla="*/ 0 h 24"/>
                    <a:gd name="T4" fmla="*/ 0 w 18"/>
                    <a:gd name="T5" fmla="*/ 4 h 24"/>
                    <a:gd name="T6" fmla="*/ 0 w 18"/>
                    <a:gd name="T7" fmla="*/ 14 h 24"/>
                    <a:gd name="T8" fmla="*/ 10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58" name="Freeform 240"/>
                <p:cNvSpPr>
                  <a:spLocks/>
                </p:cNvSpPr>
                <p:nvPr/>
              </p:nvSpPr>
              <p:spPr bwMode="auto">
                <a:xfrm>
                  <a:off x="4375" y="2359"/>
                  <a:ext cx="15" cy="19"/>
                </a:xfrm>
                <a:custGeom>
                  <a:avLst/>
                  <a:gdLst>
                    <a:gd name="T0" fmla="*/ 11 w 19"/>
                    <a:gd name="T1" fmla="*/ 11 h 24"/>
                    <a:gd name="T2" fmla="*/ 11 w 19"/>
                    <a:gd name="T3" fmla="*/ 0 h 24"/>
                    <a:gd name="T4" fmla="*/ 0 w 19"/>
                    <a:gd name="T5" fmla="*/ 4 h 24"/>
                    <a:gd name="T6" fmla="*/ 0 w 19"/>
                    <a:gd name="T7" fmla="*/ 14 h 24"/>
                    <a:gd name="T8" fmla="*/ 11 w 19"/>
                    <a:gd name="T9" fmla="*/ 1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4"/>
                    <a:gd name="T17" fmla="*/ 19 w 19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4">
                      <a:moveTo>
                        <a:pt x="18" y="18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8" y="1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59" name="Freeform 241"/>
                <p:cNvSpPr>
                  <a:spLocks/>
                </p:cNvSpPr>
                <p:nvPr/>
              </p:nvSpPr>
              <p:spPr bwMode="auto">
                <a:xfrm>
                  <a:off x="4365" y="2372"/>
                  <a:ext cx="13" cy="13"/>
                </a:xfrm>
                <a:custGeom>
                  <a:avLst/>
                  <a:gdLst>
                    <a:gd name="T0" fmla="*/ 5 w 17"/>
                    <a:gd name="T1" fmla="*/ 9 h 17"/>
                    <a:gd name="T2" fmla="*/ 9 w 17"/>
                    <a:gd name="T3" fmla="*/ 9 h 17"/>
                    <a:gd name="T4" fmla="*/ 9 w 17"/>
                    <a:gd name="T5" fmla="*/ 5 h 17"/>
                    <a:gd name="T6" fmla="*/ 9 w 17"/>
                    <a:gd name="T7" fmla="*/ 0 h 17"/>
                    <a:gd name="T8" fmla="*/ 5 w 17"/>
                    <a:gd name="T9" fmla="*/ 0 h 17"/>
                    <a:gd name="T10" fmla="*/ 5 w 17"/>
                    <a:gd name="T11" fmla="*/ 5 h 17"/>
                    <a:gd name="T12" fmla="*/ 0 w 17"/>
                    <a:gd name="T13" fmla="*/ 5 h 17"/>
                    <a:gd name="T14" fmla="*/ 0 w 17"/>
                    <a:gd name="T15" fmla="*/ 9 h 17"/>
                    <a:gd name="T16" fmla="*/ 5 w 17"/>
                    <a:gd name="T17" fmla="*/ 9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8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60" name="Freeform 242"/>
                <p:cNvSpPr>
                  <a:spLocks/>
                </p:cNvSpPr>
                <p:nvPr/>
              </p:nvSpPr>
              <p:spPr bwMode="auto">
                <a:xfrm>
                  <a:off x="4380" y="2367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7 w 17"/>
                    <a:gd name="T3" fmla="*/ 9 h 17"/>
                    <a:gd name="T4" fmla="*/ 7 w 17"/>
                    <a:gd name="T5" fmla="*/ 5 h 17"/>
                    <a:gd name="T6" fmla="*/ 11 w 17"/>
                    <a:gd name="T7" fmla="*/ 5 h 17"/>
                    <a:gd name="T8" fmla="*/ 11 w 17"/>
                    <a:gd name="T9" fmla="*/ 0 h 17"/>
                    <a:gd name="T10" fmla="*/ 7 w 17"/>
                    <a:gd name="T11" fmla="*/ 0 h 17"/>
                    <a:gd name="T12" fmla="*/ 3 w 17"/>
                    <a:gd name="T13" fmla="*/ 0 h 17"/>
                    <a:gd name="T14" fmla="*/ 0 w 17"/>
                    <a:gd name="T15" fmla="*/ 5 h 17"/>
                    <a:gd name="T16" fmla="*/ 0 w 17"/>
                    <a:gd name="T17" fmla="*/ 9 h 17"/>
                    <a:gd name="T18" fmla="*/ 3 w 17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8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861" name="Freeform 243"/>
                <p:cNvSpPr>
                  <a:spLocks/>
                </p:cNvSpPr>
                <p:nvPr/>
              </p:nvSpPr>
              <p:spPr bwMode="auto">
                <a:xfrm>
                  <a:off x="3985" y="2278"/>
                  <a:ext cx="459" cy="264"/>
                </a:xfrm>
                <a:custGeom>
                  <a:avLst/>
                  <a:gdLst>
                    <a:gd name="T0" fmla="*/ 366 w 574"/>
                    <a:gd name="T1" fmla="*/ 0 h 330"/>
                    <a:gd name="T2" fmla="*/ 0 w 574"/>
                    <a:gd name="T3" fmla="*/ 119 h 330"/>
                    <a:gd name="T4" fmla="*/ 0 w 574"/>
                    <a:gd name="T5" fmla="*/ 210 h 330"/>
                    <a:gd name="T6" fmla="*/ 0 60000 65536"/>
                    <a:gd name="T7" fmla="*/ 0 60000 65536"/>
                    <a:gd name="T8" fmla="*/ 0 60000 65536"/>
                    <a:gd name="T9" fmla="*/ 0 w 574"/>
                    <a:gd name="T10" fmla="*/ 0 h 330"/>
                    <a:gd name="T11" fmla="*/ 574 w 574"/>
                    <a:gd name="T12" fmla="*/ 330 h 3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4" h="330">
                      <a:moveTo>
                        <a:pt x="573" y="0"/>
                      </a:moveTo>
                      <a:lnTo>
                        <a:pt x="0" y="186"/>
                      </a:lnTo>
                      <a:lnTo>
                        <a:pt x="0" y="32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</p:grpSp>
        <p:sp>
          <p:nvSpPr>
            <p:cNvPr id="1665" name="Text Box 244"/>
            <p:cNvSpPr txBox="1">
              <a:spLocks noChangeArrowheads="1"/>
            </p:cNvSpPr>
            <p:nvPr/>
          </p:nvSpPr>
          <p:spPr bwMode="auto">
            <a:xfrm>
              <a:off x="513" y="2349"/>
              <a:ext cx="41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_tradnl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Net 1</a:t>
              </a:r>
            </a:p>
          </p:txBody>
        </p:sp>
        <p:sp>
          <p:nvSpPr>
            <p:cNvPr id="1666" name="Text Box 245"/>
            <p:cNvSpPr txBox="1">
              <a:spLocks noChangeArrowheads="1"/>
            </p:cNvSpPr>
            <p:nvPr/>
          </p:nvSpPr>
          <p:spPr bwMode="auto">
            <a:xfrm>
              <a:off x="1148" y="2091"/>
              <a:ext cx="41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_tradnl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Net 2</a:t>
              </a:r>
            </a:p>
          </p:txBody>
        </p:sp>
        <p:sp>
          <p:nvSpPr>
            <p:cNvPr id="1667" name="Text Box 246"/>
            <p:cNvSpPr txBox="1">
              <a:spLocks noChangeArrowheads="1"/>
            </p:cNvSpPr>
            <p:nvPr/>
          </p:nvSpPr>
          <p:spPr bwMode="auto">
            <a:xfrm>
              <a:off x="1698" y="2378"/>
              <a:ext cx="41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_tradnl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Net 3</a:t>
              </a:r>
            </a:p>
          </p:txBody>
        </p:sp>
        <p:grpSp>
          <p:nvGrpSpPr>
            <p:cNvPr id="1668" name="Group 247"/>
            <p:cNvGrpSpPr>
              <a:grpSpLocks/>
            </p:cNvGrpSpPr>
            <p:nvPr/>
          </p:nvGrpSpPr>
          <p:grpSpPr bwMode="auto">
            <a:xfrm flipH="1">
              <a:off x="932" y="2729"/>
              <a:ext cx="408" cy="153"/>
              <a:chOff x="3554" y="2183"/>
              <a:chExt cx="892" cy="363"/>
            </a:xfrm>
          </p:grpSpPr>
          <p:sp>
            <p:nvSpPr>
              <p:cNvPr id="1738" name="Freeform 248"/>
              <p:cNvSpPr>
                <a:spLocks/>
              </p:cNvSpPr>
              <p:nvPr/>
            </p:nvSpPr>
            <p:spPr bwMode="auto">
              <a:xfrm>
                <a:off x="3556" y="2183"/>
                <a:ext cx="888" cy="245"/>
              </a:xfrm>
              <a:custGeom>
                <a:avLst/>
                <a:gdLst>
                  <a:gd name="T0" fmla="*/ 710 w 1110"/>
                  <a:gd name="T1" fmla="*/ 76 h 306"/>
                  <a:gd name="T2" fmla="*/ 343 w 1110"/>
                  <a:gd name="T3" fmla="*/ 195 h 306"/>
                  <a:gd name="T4" fmla="*/ 0 w 1110"/>
                  <a:gd name="T5" fmla="*/ 119 h 306"/>
                  <a:gd name="T6" fmla="*/ 368 w 1110"/>
                  <a:gd name="T7" fmla="*/ 0 h 306"/>
                  <a:gd name="T8" fmla="*/ 710 w 1110"/>
                  <a:gd name="T9" fmla="*/ 76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0"/>
                  <a:gd name="T16" fmla="*/ 0 h 306"/>
                  <a:gd name="T17" fmla="*/ 1110 w 1110"/>
                  <a:gd name="T18" fmla="*/ 306 h 3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0" h="306">
                    <a:moveTo>
                      <a:pt x="1109" y="119"/>
                    </a:moveTo>
                    <a:lnTo>
                      <a:pt x="536" y="305"/>
                    </a:lnTo>
                    <a:lnTo>
                      <a:pt x="0" y="186"/>
                    </a:lnTo>
                    <a:lnTo>
                      <a:pt x="575" y="0"/>
                    </a:lnTo>
                    <a:lnTo>
                      <a:pt x="1109" y="119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08694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39" name="Freeform 249"/>
              <p:cNvSpPr>
                <a:spLocks/>
              </p:cNvSpPr>
              <p:nvPr/>
            </p:nvSpPr>
            <p:spPr bwMode="auto">
              <a:xfrm>
                <a:off x="3554" y="2334"/>
                <a:ext cx="430" cy="210"/>
              </a:xfrm>
              <a:custGeom>
                <a:avLst/>
                <a:gdLst>
                  <a:gd name="T0" fmla="*/ 344 w 537"/>
                  <a:gd name="T1" fmla="*/ 76 h 263"/>
                  <a:gd name="T2" fmla="*/ 344 w 537"/>
                  <a:gd name="T3" fmla="*/ 167 h 263"/>
                  <a:gd name="T4" fmla="*/ 0 w 537"/>
                  <a:gd name="T5" fmla="*/ 92 h 263"/>
                  <a:gd name="T6" fmla="*/ 0 w 537"/>
                  <a:gd name="T7" fmla="*/ 0 h 263"/>
                  <a:gd name="T8" fmla="*/ 344 w 537"/>
                  <a:gd name="T9" fmla="*/ 76 h 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7"/>
                  <a:gd name="T16" fmla="*/ 0 h 263"/>
                  <a:gd name="T17" fmla="*/ 537 w 537"/>
                  <a:gd name="T18" fmla="*/ 263 h 2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7" h="263">
                    <a:moveTo>
                      <a:pt x="536" y="119"/>
                    </a:moveTo>
                    <a:lnTo>
                      <a:pt x="536" y="262"/>
                    </a:lnTo>
                    <a:lnTo>
                      <a:pt x="0" y="144"/>
                    </a:lnTo>
                    <a:lnTo>
                      <a:pt x="0" y="0"/>
                    </a:lnTo>
                    <a:lnTo>
                      <a:pt x="536" y="119"/>
                    </a:lnTo>
                  </a:path>
                </a:pathLst>
              </a:custGeom>
              <a:solidFill>
                <a:srgbClr val="008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1740" name="Group 250"/>
              <p:cNvGrpSpPr>
                <a:grpSpLocks/>
              </p:cNvGrpSpPr>
              <p:nvPr/>
            </p:nvGrpSpPr>
            <p:grpSpPr bwMode="auto">
              <a:xfrm>
                <a:off x="3987" y="2282"/>
                <a:ext cx="459" cy="264"/>
                <a:chOff x="3985" y="2278"/>
                <a:chExt cx="459" cy="264"/>
              </a:xfrm>
            </p:grpSpPr>
            <p:sp>
              <p:nvSpPr>
                <p:cNvPr id="1741" name="Freeform 251"/>
                <p:cNvSpPr>
                  <a:spLocks/>
                </p:cNvSpPr>
                <p:nvPr/>
              </p:nvSpPr>
              <p:spPr bwMode="auto">
                <a:xfrm>
                  <a:off x="3985" y="2278"/>
                  <a:ext cx="459" cy="264"/>
                </a:xfrm>
                <a:custGeom>
                  <a:avLst/>
                  <a:gdLst>
                    <a:gd name="T0" fmla="*/ 366 w 574"/>
                    <a:gd name="T1" fmla="*/ 91 h 330"/>
                    <a:gd name="T2" fmla="*/ 366 w 574"/>
                    <a:gd name="T3" fmla="*/ 0 h 330"/>
                    <a:gd name="T4" fmla="*/ 0 w 574"/>
                    <a:gd name="T5" fmla="*/ 119 h 330"/>
                    <a:gd name="T6" fmla="*/ 0 w 574"/>
                    <a:gd name="T7" fmla="*/ 210 h 330"/>
                    <a:gd name="T8" fmla="*/ 366 w 574"/>
                    <a:gd name="T9" fmla="*/ 91 h 3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4"/>
                    <a:gd name="T16" fmla="*/ 0 h 330"/>
                    <a:gd name="T17" fmla="*/ 574 w 574"/>
                    <a:gd name="T18" fmla="*/ 330 h 3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4" h="330">
                      <a:moveTo>
                        <a:pt x="573" y="142"/>
                      </a:moveTo>
                      <a:lnTo>
                        <a:pt x="573" y="0"/>
                      </a:lnTo>
                      <a:lnTo>
                        <a:pt x="0" y="186"/>
                      </a:lnTo>
                      <a:lnTo>
                        <a:pt x="0" y="329"/>
                      </a:lnTo>
                      <a:lnTo>
                        <a:pt x="573" y="142"/>
                      </a:lnTo>
                    </a:path>
                  </a:pathLst>
                </a:custGeom>
                <a:solidFill>
                  <a:srgbClr val="0086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42" name="Freeform 252"/>
                <p:cNvSpPr>
                  <a:spLocks/>
                </p:cNvSpPr>
                <p:nvPr/>
              </p:nvSpPr>
              <p:spPr bwMode="auto">
                <a:xfrm>
                  <a:off x="4418" y="2370"/>
                  <a:ext cx="14" cy="14"/>
                </a:xfrm>
                <a:custGeom>
                  <a:avLst/>
                  <a:gdLst>
                    <a:gd name="T0" fmla="*/ 4 w 17"/>
                    <a:gd name="T1" fmla="*/ 9 h 17"/>
                    <a:gd name="T2" fmla="*/ 7 w 17"/>
                    <a:gd name="T3" fmla="*/ 9 h 17"/>
                    <a:gd name="T4" fmla="*/ 7 w 17"/>
                    <a:gd name="T5" fmla="*/ 7 h 17"/>
                    <a:gd name="T6" fmla="*/ 9 w 17"/>
                    <a:gd name="T7" fmla="*/ 7 h 17"/>
                    <a:gd name="T8" fmla="*/ 9 w 17"/>
                    <a:gd name="T9" fmla="*/ 6 h 17"/>
                    <a:gd name="T10" fmla="*/ 11 w 17"/>
                    <a:gd name="T11" fmla="*/ 6 h 17"/>
                    <a:gd name="T12" fmla="*/ 11 w 17"/>
                    <a:gd name="T13" fmla="*/ 2 h 17"/>
                    <a:gd name="T14" fmla="*/ 11 w 17"/>
                    <a:gd name="T15" fmla="*/ 2 h 17"/>
                    <a:gd name="T16" fmla="*/ 11 w 17"/>
                    <a:gd name="T17" fmla="*/ 0 h 17"/>
                    <a:gd name="T18" fmla="*/ 9 w 17"/>
                    <a:gd name="T19" fmla="*/ 0 h 17"/>
                    <a:gd name="T20" fmla="*/ 4 w 17"/>
                    <a:gd name="T21" fmla="*/ 2 h 17"/>
                    <a:gd name="T22" fmla="*/ 6 w 17"/>
                    <a:gd name="T23" fmla="*/ 2 h 17"/>
                    <a:gd name="T24" fmla="*/ 2 w 17"/>
                    <a:gd name="T25" fmla="*/ 2 h 17"/>
                    <a:gd name="T26" fmla="*/ 0 w 17"/>
                    <a:gd name="T27" fmla="*/ 2 h 17"/>
                    <a:gd name="T28" fmla="*/ 0 w 17"/>
                    <a:gd name="T29" fmla="*/ 5 h 17"/>
                    <a:gd name="T30" fmla="*/ 0 w 17"/>
                    <a:gd name="T31" fmla="*/ 6 h 17"/>
                    <a:gd name="T32" fmla="*/ 2 w 17"/>
                    <a:gd name="T33" fmla="*/ 9 h 17"/>
                    <a:gd name="T34" fmla="*/ 2 w 17"/>
                    <a:gd name="T35" fmla="*/ 11 h 17"/>
                    <a:gd name="T36" fmla="*/ 2 w 17"/>
                    <a:gd name="T37" fmla="*/ 11 h 17"/>
                    <a:gd name="T38" fmla="*/ 4 w 17"/>
                    <a:gd name="T39" fmla="*/ 11 h 17"/>
                    <a:gd name="T40" fmla="*/ 6 w 17"/>
                    <a:gd name="T41" fmla="*/ 9 h 17"/>
                    <a:gd name="T42" fmla="*/ 4 w 17"/>
                    <a:gd name="T43" fmla="*/ 9 h 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"/>
                    <a:gd name="T67" fmla="*/ 0 h 17"/>
                    <a:gd name="T68" fmla="*/ 17 w 17"/>
                    <a:gd name="T69" fmla="*/ 17 h 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" h="17">
                      <a:moveTo>
                        <a:pt x="6" y="13"/>
                      </a:moveTo>
                      <a:lnTo>
                        <a:pt x="11" y="13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3" y="9"/>
                      </a:lnTo>
                      <a:lnTo>
                        <a:pt x="16" y="9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3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6"/>
                      </a:lnTo>
                      <a:lnTo>
                        <a:pt x="9" y="13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43" name="Freeform 253"/>
                <p:cNvSpPr>
                  <a:spLocks/>
                </p:cNvSpPr>
                <p:nvPr/>
              </p:nvSpPr>
              <p:spPr bwMode="auto">
                <a:xfrm>
                  <a:off x="4095" y="2400"/>
                  <a:ext cx="16" cy="23"/>
                </a:xfrm>
                <a:custGeom>
                  <a:avLst/>
                  <a:gdLst>
                    <a:gd name="T0" fmla="*/ 5 w 20"/>
                    <a:gd name="T1" fmla="*/ 4 h 28"/>
                    <a:gd name="T2" fmla="*/ 5 w 20"/>
                    <a:gd name="T3" fmla="*/ 2 h 28"/>
                    <a:gd name="T4" fmla="*/ 8 w 20"/>
                    <a:gd name="T5" fmla="*/ 10 h 28"/>
                    <a:gd name="T6" fmla="*/ 4 w 20"/>
                    <a:gd name="T7" fmla="*/ 10 h 28"/>
                    <a:gd name="T8" fmla="*/ 5 w 20"/>
                    <a:gd name="T9" fmla="*/ 4 h 28"/>
                    <a:gd name="T10" fmla="*/ 4 w 20"/>
                    <a:gd name="T11" fmla="*/ 17 h 28"/>
                    <a:gd name="T12" fmla="*/ 4 w 20"/>
                    <a:gd name="T13" fmla="*/ 16 h 28"/>
                    <a:gd name="T14" fmla="*/ 2 w 20"/>
                    <a:gd name="T15" fmla="*/ 17 h 28"/>
                    <a:gd name="T16" fmla="*/ 2 w 20"/>
                    <a:gd name="T17" fmla="*/ 10 h 28"/>
                    <a:gd name="T18" fmla="*/ 8 w 20"/>
                    <a:gd name="T19" fmla="*/ 10 h 28"/>
                    <a:gd name="T20" fmla="*/ 8 w 20"/>
                    <a:gd name="T21" fmla="*/ 14 h 28"/>
                    <a:gd name="T22" fmla="*/ 8 w 20"/>
                    <a:gd name="T23" fmla="*/ 14 h 28"/>
                    <a:gd name="T24" fmla="*/ 12 w 20"/>
                    <a:gd name="T25" fmla="*/ 13 h 28"/>
                    <a:gd name="T26" fmla="*/ 11 w 20"/>
                    <a:gd name="T27" fmla="*/ 13 h 28"/>
                    <a:gd name="T28" fmla="*/ 6 w 20"/>
                    <a:gd name="T29" fmla="*/ 0 h 28"/>
                    <a:gd name="T30" fmla="*/ 5 w 20"/>
                    <a:gd name="T31" fmla="*/ 2 h 28"/>
                    <a:gd name="T32" fmla="*/ 2 w 20"/>
                    <a:gd name="T33" fmla="*/ 17 h 28"/>
                    <a:gd name="T34" fmla="*/ 0 w 20"/>
                    <a:gd name="T35" fmla="*/ 17 h 28"/>
                    <a:gd name="T36" fmla="*/ 0 w 20"/>
                    <a:gd name="T37" fmla="*/ 18 h 28"/>
                    <a:gd name="T38" fmla="*/ 4 w 20"/>
                    <a:gd name="T39" fmla="*/ 17 h 28"/>
                    <a:gd name="T40" fmla="*/ 5 w 20"/>
                    <a:gd name="T41" fmla="*/ 4 h 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0"/>
                    <a:gd name="T64" fmla="*/ 0 h 28"/>
                    <a:gd name="T65" fmla="*/ 20 w 20"/>
                    <a:gd name="T66" fmla="*/ 28 h 2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0" h="28">
                      <a:moveTo>
                        <a:pt x="8" y="6"/>
                      </a:moveTo>
                      <a:lnTo>
                        <a:pt x="8" y="4"/>
                      </a:lnTo>
                      <a:lnTo>
                        <a:pt x="12" y="14"/>
                      </a:lnTo>
                      <a:lnTo>
                        <a:pt x="6" y="15"/>
                      </a:lnTo>
                      <a:lnTo>
                        <a:pt x="8" y="6"/>
                      </a:lnTo>
                      <a:lnTo>
                        <a:pt x="6" y="25"/>
                      </a:lnTo>
                      <a:lnTo>
                        <a:pt x="6" y="23"/>
                      </a:lnTo>
                      <a:lnTo>
                        <a:pt x="2" y="25"/>
                      </a:lnTo>
                      <a:lnTo>
                        <a:pt x="4" y="15"/>
                      </a:lnTo>
                      <a:lnTo>
                        <a:pt x="12" y="14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9" y="19"/>
                      </a:lnTo>
                      <a:lnTo>
                        <a:pt x="17" y="19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6" y="25"/>
                      </a:lnTo>
                      <a:lnTo>
                        <a:pt x="8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44" name="Freeform 254"/>
                <p:cNvSpPr>
                  <a:spLocks/>
                </p:cNvSpPr>
                <p:nvPr/>
              </p:nvSpPr>
              <p:spPr bwMode="auto">
                <a:xfrm>
                  <a:off x="4109" y="2396"/>
                  <a:ext cx="13" cy="19"/>
                </a:xfrm>
                <a:custGeom>
                  <a:avLst/>
                  <a:gdLst>
                    <a:gd name="T0" fmla="*/ 9 w 17"/>
                    <a:gd name="T1" fmla="*/ 4 h 24"/>
                    <a:gd name="T2" fmla="*/ 8 w 17"/>
                    <a:gd name="T3" fmla="*/ 5 h 24"/>
                    <a:gd name="T4" fmla="*/ 8 w 17"/>
                    <a:gd name="T5" fmla="*/ 4 h 24"/>
                    <a:gd name="T6" fmla="*/ 8 w 17"/>
                    <a:gd name="T7" fmla="*/ 2 h 24"/>
                    <a:gd name="T8" fmla="*/ 7 w 17"/>
                    <a:gd name="T9" fmla="*/ 2 h 24"/>
                    <a:gd name="T10" fmla="*/ 6 w 17"/>
                    <a:gd name="T11" fmla="*/ 2 h 24"/>
                    <a:gd name="T12" fmla="*/ 5 w 17"/>
                    <a:gd name="T13" fmla="*/ 2 h 24"/>
                    <a:gd name="T14" fmla="*/ 5 w 17"/>
                    <a:gd name="T15" fmla="*/ 2 h 24"/>
                    <a:gd name="T16" fmla="*/ 4 w 17"/>
                    <a:gd name="T17" fmla="*/ 2 h 24"/>
                    <a:gd name="T18" fmla="*/ 4 w 17"/>
                    <a:gd name="T19" fmla="*/ 4 h 24"/>
                    <a:gd name="T20" fmla="*/ 2 w 17"/>
                    <a:gd name="T21" fmla="*/ 5 h 24"/>
                    <a:gd name="T22" fmla="*/ 2 w 17"/>
                    <a:gd name="T23" fmla="*/ 6 h 24"/>
                    <a:gd name="T24" fmla="*/ 2 w 17"/>
                    <a:gd name="T25" fmla="*/ 8 h 24"/>
                    <a:gd name="T26" fmla="*/ 2 w 17"/>
                    <a:gd name="T27" fmla="*/ 9 h 24"/>
                    <a:gd name="T28" fmla="*/ 2 w 17"/>
                    <a:gd name="T29" fmla="*/ 11 h 24"/>
                    <a:gd name="T30" fmla="*/ 2 w 17"/>
                    <a:gd name="T31" fmla="*/ 13 h 24"/>
                    <a:gd name="T32" fmla="*/ 2 w 17"/>
                    <a:gd name="T33" fmla="*/ 13 h 24"/>
                    <a:gd name="T34" fmla="*/ 4 w 17"/>
                    <a:gd name="T35" fmla="*/ 13 h 24"/>
                    <a:gd name="T36" fmla="*/ 4 w 17"/>
                    <a:gd name="T37" fmla="*/ 14 h 24"/>
                    <a:gd name="T38" fmla="*/ 5 w 17"/>
                    <a:gd name="T39" fmla="*/ 14 h 24"/>
                    <a:gd name="T40" fmla="*/ 6 w 17"/>
                    <a:gd name="T41" fmla="*/ 14 h 24"/>
                    <a:gd name="T42" fmla="*/ 7 w 17"/>
                    <a:gd name="T43" fmla="*/ 13 h 24"/>
                    <a:gd name="T44" fmla="*/ 7 w 17"/>
                    <a:gd name="T45" fmla="*/ 13 h 24"/>
                    <a:gd name="T46" fmla="*/ 8 w 17"/>
                    <a:gd name="T47" fmla="*/ 13 h 24"/>
                    <a:gd name="T48" fmla="*/ 8 w 17"/>
                    <a:gd name="T49" fmla="*/ 11 h 24"/>
                    <a:gd name="T50" fmla="*/ 8 w 17"/>
                    <a:gd name="T51" fmla="*/ 10 h 24"/>
                    <a:gd name="T52" fmla="*/ 8 w 17"/>
                    <a:gd name="T53" fmla="*/ 9 h 24"/>
                    <a:gd name="T54" fmla="*/ 9 w 17"/>
                    <a:gd name="T55" fmla="*/ 9 h 24"/>
                    <a:gd name="T56" fmla="*/ 9 w 17"/>
                    <a:gd name="T57" fmla="*/ 13 h 24"/>
                    <a:gd name="T58" fmla="*/ 8 w 17"/>
                    <a:gd name="T59" fmla="*/ 13 h 24"/>
                    <a:gd name="T60" fmla="*/ 7 w 17"/>
                    <a:gd name="T61" fmla="*/ 14 h 24"/>
                    <a:gd name="T62" fmla="*/ 6 w 17"/>
                    <a:gd name="T63" fmla="*/ 14 h 24"/>
                    <a:gd name="T64" fmla="*/ 5 w 17"/>
                    <a:gd name="T65" fmla="*/ 14 h 24"/>
                    <a:gd name="T66" fmla="*/ 4 w 17"/>
                    <a:gd name="T67" fmla="*/ 14 h 24"/>
                    <a:gd name="T68" fmla="*/ 2 w 17"/>
                    <a:gd name="T69" fmla="*/ 14 h 24"/>
                    <a:gd name="T70" fmla="*/ 2 w 17"/>
                    <a:gd name="T71" fmla="*/ 14 h 24"/>
                    <a:gd name="T72" fmla="*/ 2 w 17"/>
                    <a:gd name="T73" fmla="*/ 13 h 24"/>
                    <a:gd name="T74" fmla="*/ 0 w 17"/>
                    <a:gd name="T75" fmla="*/ 13 h 24"/>
                    <a:gd name="T76" fmla="*/ 0 w 17"/>
                    <a:gd name="T77" fmla="*/ 11 h 24"/>
                    <a:gd name="T78" fmla="*/ 0 w 17"/>
                    <a:gd name="T79" fmla="*/ 10 h 24"/>
                    <a:gd name="T80" fmla="*/ 0 w 17"/>
                    <a:gd name="T81" fmla="*/ 9 h 24"/>
                    <a:gd name="T82" fmla="*/ 0 w 17"/>
                    <a:gd name="T83" fmla="*/ 6 h 24"/>
                    <a:gd name="T84" fmla="*/ 2 w 17"/>
                    <a:gd name="T85" fmla="*/ 5 h 24"/>
                    <a:gd name="T86" fmla="*/ 2 w 17"/>
                    <a:gd name="T87" fmla="*/ 4 h 24"/>
                    <a:gd name="T88" fmla="*/ 2 w 17"/>
                    <a:gd name="T89" fmla="*/ 2 h 24"/>
                    <a:gd name="T90" fmla="*/ 4 w 17"/>
                    <a:gd name="T91" fmla="*/ 2 h 24"/>
                    <a:gd name="T92" fmla="*/ 5 w 17"/>
                    <a:gd name="T93" fmla="*/ 2 h 24"/>
                    <a:gd name="T94" fmla="*/ 6 w 17"/>
                    <a:gd name="T95" fmla="*/ 2 h 24"/>
                    <a:gd name="T96" fmla="*/ 6 w 17"/>
                    <a:gd name="T97" fmla="*/ 0 h 24"/>
                    <a:gd name="T98" fmla="*/ 7 w 17"/>
                    <a:gd name="T99" fmla="*/ 0 h 24"/>
                    <a:gd name="T100" fmla="*/ 8 w 17"/>
                    <a:gd name="T101" fmla="*/ 0 h 24"/>
                    <a:gd name="T102" fmla="*/ 9 w 17"/>
                    <a:gd name="T103" fmla="*/ 0 h 24"/>
                    <a:gd name="T104" fmla="*/ 9 w 17"/>
                    <a:gd name="T105" fmla="*/ 4 h 2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7"/>
                    <a:gd name="T160" fmla="*/ 0 h 24"/>
                    <a:gd name="T161" fmla="*/ 17 w 17"/>
                    <a:gd name="T162" fmla="*/ 24 h 2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7" h="24">
                      <a:moveTo>
                        <a:pt x="16" y="6"/>
                      </a:move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4" y="18"/>
                      </a:lnTo>
                      <a:lnTo>
                        <a:pt x="4" y="20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2" y="21"/>
                      </a:lnTo>
                      <a:lnTo>
                        <a:pt x="12" y="20"/>
                      </a:lnTo>
                      <a:lnTo>
                        <a:pt x="14" y="20"/>
                      </a:lnTo>
                      <a:lnTo>
                        <a:pt x="14" y="18"/>
                      </a:lnTo>
                      <a:lnTo>
                        <a:pt x="14" y="16"/>
                      </a:lnTo>
                      <a:lnTo>
                        <a:pt x="14" y="14"/>
                      </a:lnTo>
                      <a:lnTo>
                        <a:pt x="16" y="14"/>
                      </a:lnTo>
                      <a:lnTo>
                        <a:pt x="16" y="21"/>
                      </a:lnTo>
                      <a:lnTo>
                        <a:pt x="14" y="21"/>
                      </a:lnTo>
                      <a:lnTo>
                        <a:pt x="12" y="23"/>
                      </a:lnTo>
                      <a:lnTo>
                        <a:pt x="10" y="23"/>
                      </a:lnTo>
                      <a:lnTo>
                        <a:pt x="8" y="23"/>
                      </a:lnTo>
                      <a:lnTo>
                        <a:pt x="6" y="23"/>
                      </a:lnTo>
                      <a:lnTo>
                        <a:pt x="4" y="23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45" name="Freeform 255"/>
                <p:cNvSpPr>
                  <a:spLocks/>
                </p:cNvSpPr>
                <p:nvPr/>
              </p:nvSpPr>
              <p:spPr bwMode="auto">
                <a:xfrm>
                  <a:off x="4122" y="2392"/>
                  <a:ext cx="14" cy="21"/>
                </a:xfrm>
                <a:custGeom>
                  <a:avLst/>
                  <a:gdLst>
                    <a:gd name="T0" fmla="*/ 0 w 18"/>
                    <a:gd name="T1" fmla="*/ 16 h 27"/>
                    <a:gd name="T2" fmla="*/ 2 w 18"/>
                    <a:gd name="T3" fmla="*/ 15 h 27"/>
                    <a:gd name="T4" fmla="*/ 2 w 18"/>
                    <a:gd name="T5" fmla="*/ 3 h 27"/>
                    <a:gd name="T6" fmla="*/ 0 w 18"/>
                    <a:gd name="T7" fmla="*/ 3 h 27"/>
                    <a:gd name="T8" fmla="*/ 9 w 18"/>
                    <a:gd name="T9" fmla="*/ 0 h 27"/>
                    <a:gd name="T10" fmla="*/ 9 w 18"/>
                    <a:gd name="T11" fmla="*/ 4 h 27"/>
                    <a:gd name="T12" fmla="*/ 9 w 18"/>
                    <a:gd name="T13" fmla="*/ 3 h 27"/>
                    <a:gd name="T14" fmla="*/ 8 w 18"/>
                    <a:gd name="T15" fmla="*/ 2 h 27"/>
                    <a:gd name="T16" fmla="*/ 8 w 18"/>
                    <a:gd name="T17" fmla="*/ 2 h 27"/>
                    <a:gd name="T18" fmla="*/ 7 w 18"/>
                    <a:gd name="T19" fmla="*/ 2 h 27"/>
                    <a:gd name="T20" fmla="*/ 3 w 18"/>
                    <a:gd name="T21" fmla="*/ 2 h 27"/>
                    <a:gd name="T22" fmla="*/ 3 w 18"/>
                    <a:gd name="T23" fmla="*/ 8 h 27"/>
                    <a:gd name="T24" fmla="*/ 4 w 18"/>
                    <a:gd name="T25" fmla="*/ 8 h 27"/>
                    <a:gd name="T26" fmla="*/ 4 w 18"/>
                    <a:gd name="T27" fmla="*/ 7 h 27"/>
                    <a:gd name="T28" fmla="*/ 5 w 18"/>
                    <a:gd name="T29" fmla="*/ 7 h 27"/>
                    <a:gd name="T30" fmla="*/ 5 w 18"/>
                    <a:gd name="T31" fmla="*/ 5 h 27"/>
                    <a:gd name="T32" fmla="*/ 7 w 18"/>
                    <a:gd name="T33" fmla="*/ 5 h 27"/>
                    <a:gd name="T34" fmla="*/ 7 w 18"/>
                    <a:gd name="T35" fmla="*/ 4 h 27"/>
                    <a:gd name="T36" fmla="*/ 7 w 18"/>
                    <a:gd name="T37" fmla="*/ 10 h 27"/>
                    <a:gd name="T38" fmla="*/ 7 w 18"/>
                    <a:gd name="T39" fmla="*/ 9 h 27"/>
                    <a:gd name="T40" fmla="*/ 5 w 18"/>
                    <a:gd name="T41" fmla="*/ 9 h 27"/>
                    <a:gd name="T42" fmla="*/ 5 w 18"/>
                    <a:gd name="T43" fmla="*/ 8 h 27"/>
                    <a:gd name="T44" fmla="*/ 4 w 18"/>
                    <a:gd name="T45" fmla="*/ 8 h 27"/>
                    <a:gd name="T46" fmla="*/ 3 w 18"/>
                    <a:gd name="T47" fmla="*/ 8 h 27"/>
                    <a:gd name="T48" fmla="*/ 3 w 18"/>
                    <a:gd name="T49" fmla="*/ 15 h 27"/>
                    <a:gd name="T50" fmla="*/ 7 w 18"/>
                    <a:gd name="T51" fmla="*/ 14 h 27"/>
                    <a:gd name="T52" fmla="*/ 7 w 18"/>
                    <a:gd name="T53" fmla="*/ 12 h 27"/>
                    <a:gd name="T54" fmla="*/ 8 w 18"/>
                    <a:gd name="T55" fmla="*/ 12 h 27"/>
                    <a:gd name="T56" fmla="*/ 8 w 18"/>
                    <a:gd name="T57" fmla="*/ 12 h 27"/>
                    <a:gd name="T58" fmla="*/ 9 w 18"/>
                    <a:gd name="T59" fmla="*/ 10 h 27"/>
                    <a:gd name="T60" fmla="*/ 9 w 18"/>
                    <a:gd name="T61" fmla="*/ 9 h 27"/>
                    <a:gd name="T62" fmla="*/ 9 w 18"/>
                    <a:gd name="T63" fmla="*/ 8 h 27"/>
                    <a:gd name="T64" fmla="*/ 10 w 18"/>
                    <a:gd name="T65" fmla="*/ 8 h 27"/>
                    <a:gd name="T66" fmla="*/ 10 w 18"/>
                    <a:gd name="T67" fmla="*/ 12 h 27"/>
                    <a:gd name="T68" fmla="*/ 0 w 18"/>
                    <a:gd name="T69" fmla="*/ 16 h 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"/>
                    <a:gd name="T106" fmla="*/ 0 h 27"/>
                    <a:gd name="T107" fmla="*/ 18 w 18"/>
                    <a:gd name="T108" fmla="*/ 27 h 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" h="27">
                      <a:moveTo>
                        <a:pt x="0" y="26"/>
                      </a:moveTo>
                      <a:lnTo>
                        <a:pt x="2" y="2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15" y="5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5" y="4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7" y="11"/>
                      </a:lnTo>
                      <a:lnTo>
                        <a:pt x="9" y="11"/>
                      </a:lnTo>
                      <a:lnTo>
                        <a:pt x="9" y="9"/>
                      </a:lnTo>
                      <a:lnTo>
                        <a:pt x="11" y="9"/>
                      </a:lnTo>
                      <a:lnTo>
                        <a:pt x="11" y="7"/>
                      </a:lnTo>
                      <a:lnTo>
                        <a:pt x="11" y="17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9" y="13"/>
                      </a:lnTo>
                      <a:lnTo>
                        <a:pt x="7" y="13"/>
                      </a:lnTo>
                      <a:lnTo>
                        <a:pt x="5" y="13"/>
                      </a:lnTo>
                      <a:lnTo>
                        <a:pt x="5" y="25"/>
                      </a:lnTo>
                      <a:lnTo>
                        <a:pt x="11" y="23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3" y="19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3"/>
                      </a:lnTo>
                      <a:lnTo>
                        <a:pt x="17" y="13"/>
                      </a:lnTo>
                      <a:lnTo>
                        <a:pt x="17" y="21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46" name="Freeform 256"/>
                <p:cNvSpPr>
                  <a:spLocks/>
                </p:cNvSpPr>
                <p:nvPr/>
              </p:nvSpPr>
              <p:spPr bwMode="auto">
                <a:xfrm>
                  <a:off x="4135" y="2393"/>
                  <a:ext cx="14" cy="16"/>
                </a:xfrm>
                <a:custGeom>
                  <a:avLst/>
                  <a:gdLst>
                    <a:gd name="T0" fmla="*/ 2 w 17"/>
                    <a:gd name="T1" fmla="*/ 7 h 20"/>
                    <a:gd name="T2" fmla="*/ 2 w 17"/>
                    <a:gd name="T3" fmla="*/ 8 h 20"/>
                    <a:gd name="T4" fmla="*/ 2 w 17"/>
                    <a:gd name="T5" fmla="*/ 10 h 20"/>
                    <a:gd name="T6" fmla="*/ 3 w 17"/>
                    <a:gd name="T7" fmla="*/ 11 h 20"/>
                    <a:gd name="T8" fmla="*/ 6 w 17"/>
                    <a:gd name="T9" fmla="*/ 11 h 20"/>
                    <a:gd name="T10" fmla="*/ 7 w 17"/>
                    <a:gd name="T11" fmla="*/ 11 h 20"/>
                    <a:gd name="T12" fmla="*/ 7 w 17"/>
                    <a:gd name="T13" fmla="*/ 10 h 20"/>
                    <a:gd name="T14" fmla="*/ 9 w 17"/>
                    <a:gd name="T15" fmla="*/ 10 h 20"/>
                    <a:gd name="T16" fmla="*/ 9 w 17"/>
                    <a:gd name="T17" fmla="*/ 8 h 20"/>
                    <a:gd name="T18" fmla="*/ 9 w 17"/>
                    <a:gd name="T19" fmla="*/ 7 h 20"/>
                    <a:gd name="T20" fmla="*/ 7 w 17"/>
                    <a:gd name="T21" fmla="*/ 7 h 20"/>
                    <a:gd name="T22" fmla="*/ 6 w 17"/>
                    <a:gd name="T23" fmla="*/ 7 h 20"/>
                    <a:gd name="T24" fmla="*/ 3 w 17"/>
                    <a:gd name="T25" fmla="*/ 7 h 20"/>
                    <a:gd name="T26" fmla="*/ 2 w 17"/>
                    <a:gd name="T27" fmla="*/ 6 h 20"/>
                    <a:gd name="T28" fmla="*/ 0 w 17"/>
                    <a:gd name="T29" fmla="*/ 5 h 20"/>
                    <a:gd name="T30" fmla="*/ 0 w 17"/>
                    <a:gd name="T31" fmla="*/ 3 h 20"/>
                    <a:gd name="T32" fmla="*/ 2 w 17"/>
                    <a:gd name="T33" fmla="*/ 3 h 20"/>
                    <a:gd name="T34" fmla="*/ 2 w 17"/>
                    <a:gd name="T35" fmla="*/ 2 h 20"/>
                    <a:gd name="T36" fmla="*/ 3 w 17"/>
                    <a:gd name="T37" fmla="*/ 2 h 20"/>
                    <a:gd name="T38" fmla="*/ 6 w 17"/>
                    <a:gd name="T39" fmla="*/ 2 h 20"/>
                    <a:gd name="T40" fmla="*/ 6 w 17"/>
                    <a:gd name="T41" fmla="*/ 0 h 20"/>
                    <a:gd name="T42" fmla="*/ 7 w 17"/>
                    <a:gd name="T43" fmla="*/ 0 h 20"/>
                    <a:gd name="T44" fmla="*/ 9 w 17"/>
                    <a:gd name="T45" fmla="*/ 0 h 20"/>
                    <a:gd name="T46" fmla="*/ 11 w 17"/>
                    <a:gd name="T47" fmla="*/ 0 h 20"/>
                    <a:gd name="T48" fmla="*/ 11 w 17"/>
                    <a:gd name="T49" fmla="*/ 3 h 20"/>
                    <a:gd name="T50" fmla="*/ 9 w 17"/>
                    <a:gd name="T51" fmla="*/ 3 h 20"/>
                    <a:gd name="T52" fmla="*/ 9 w 17"/>
                    <a:gd name="T53" fmla="*/ 2 h 20"/>
                    <a:gd name="T54" fmla="*/ 9 w 17"/>
                    <a:gd name="T55" fmla="*/ 2 h 20"/>
                    <a:gd name="T56" fmla="*/ 7 w 17"/>
                    <a:gd name="T57" fmla="*/ 2 h 20"/>
                    <a:gd name="T58" fmla="*/ 6 w 17"/>
                    <a:gd name="T59" fmla="*/ 2 h 20"/>
                    <a:gd name="T60" fmla="*/ 3 w 17"/>
                    <a:gd name="T61" fmla="*/ 2 h 20"/>
                    <a:gd name="T62" fmla="*/ 3 w 17"/>
                    <a:gd name="T63" fmla="*/ 2 h 20"/>
                    <a:gd name="T64" fmla="*/ 2 w 17"/>
                    <a:gd name="T65" fmla="*/ 3 h 20"/>
                    <a:gd name="T66" fmla="*/ 3 w 17"/>
                    <a:gd name="T67" fmla="*/ 3 h 20"/>
                    <a:gd name="T68" fmla="*/ 3 w 17"/>
                    <a:gd name="T69" fmla="*/ 5 h 20"/>
                    <a:gd name="T70" fmla="*/ 6 w 17"/>
                    <a:gd name="T71" fmla="*/ 5 h 20"/>
                    <a:gd name="T72" fmla="*/ 7 w 17"/>
                    <a:gd name="T73" fmla="*/ 5 h 20"/>
                    <a:gd name="T74" fmla="*/ 9 w 17"/>
                    <a:gd name="T75" fmla="*/ 5 h 20"/>
                    <a:gd name="T76" fmla="*/ 11 w 17"/>
                    <a:gd name="T77" fmla="*/ 5 h 20"/>
                    <a:gd name="T78" fmla="*/ 11 w 17"/>
                    <a:gd name="T79" fmla="*/ 6 h 20"/>
                    <a:gd name="T80" fmla="*/ 11 w 17"/>
                    <a:gd name="T81" fmla="*/ 7 h 20"/>
                    <a:gd name="T82" fmla="*/ 11 w 17"/>
                    <a:gd name="T83" fmla="*/ 8 h 20"/>
                    <a:gd name="T84" fmla="*/ 9 w 17"/>
                    <a:gd name="T85" fmla="*/ 10 h 20"/>
                    <a:gd name="T86" fmla="*/ 7 w 17"/>
                    <a:gd name="T87" fmla="*/ 11 h 20"/>
                    <a:gd name="T88" fmla="*/ 6 w 17"/>
                    <a:gd name="T89" fmla="*/ 11 h 20"/>
                    <a:gd name="T90" fmla="*/ 3 w 17"/>
                    <a:gd name="T91" fmla="*/ 11 h 20"/>
                    <a:gd name="T92" fmla="*/ 3 w 17"/>
                    <a:gd name="T93" fmla="*/ 12 h 20"/>
                    <a:gd name="T94" fmla="*/ 2 w 17"/>
                    <a:gd name="T95" fmla="*/ 12 h 20"/>
                    <a:gd name="T96" fmla="*/ 2 w 17"/>
                    <a:gd name="T97" fmla="*/ 11 h 20"/>
                    <a:gd name="T98" fmla="*/ 0 w 17"/>
                    <a:gd name="T99" fmla="*/ 11 h 20"/>
                    <a:gd name="T100" fmla="*/ 0 w 17"/>
                    <a:gd name="T101" fmla="*/ 8 h 20"/>
                    <a:gd name="T102" fmla="*/ 2 w 17"/>
                    <a:gd name="T103" fmla="*/ 7 h 2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7"/>
                    <a:gd name="T157" fmla="*/ 0 h 20"/>
                    <a:gd name="T158" fmla="*/ 17 w 17"/>
                    <a:gd name="T159" fmla="*/ 20 h 2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7" h="20">
                      <a:moveTo>
                        <a:pt x="2" y="11"/>
                      </a:move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5" y="17"/>
                      </a:lnTo>
                      <a:lnTo>
                        <a:pt x="8" y="17"/>
                      </a:lnTo>
                      <a:lnTo>
                        <a:pt x="11" y="17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8" y="11"/>
                      </a:lnTo>
                      <a:lnTo>
                        <a:pt x="5" y="11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8" y="7"/>
                      </a:lnTo>
                      <a:lnTo>
                        <a:pt x="11" y="7"/>
                      </a:lnTo>
                      <a:lnTo>
                        <a:pt x="13" y="7"/>
                      </a:lnTo>
                      <a:lnTo>
                        <a:pt x="16" y="7"/>
                      </a:lnTo>
                      <a:lnTo>
                        <a:pt x="16" y="9"/>
                      </a:lnTo>
                      <a:lnTo>
                        <a:pt x="16" y="11"/>
                      </a:lnTo>
                      <a:lnTo>
                        <a:pt x="16" y="13"/>
                      </a:lnTo>
                      <a:lnTo>
                        <a:pt x="13" y="15"/>
                      </a:lnTo>
                      <a:lnTo>
                        <a:pt x="11" y="17"/>
                      </a:lnTo>
                      <a:lnTo>
                        <a:pt x="8" y="17"/>
                      </a:lnTo>
                      <a:lnTo>
                        <a:pt x="5" y="17"/>
                      </a:lnTo>
                      <a:lnTo>
                        <a:pt x="5" y="19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47" name="Freeform 257"/>
                <p:cNvSpPr>
                  <a:spLocks/>
                </p:cNvSpPr>
                <p:nvPr/>
              </p:nvSpPr>
              <p:spPr bwMode="auto">
                <a:xfrm>
                  <a:off x="4144" y="2387"/>
                  <a:ext cx="19" cy="17"/>
                </a:xfrm>
                <a:custGeom>
                  <a:avLst/>
                  <a:gdLst>
                    <a:gd name="T0" fmla="*/ 0 w 24"/>
                    <a:gd name="T1" fmla="*/ 5 h 22"/>
                    <a:gd name="T2" fmla="*/ 4 w 24"/>
                    <a:gd name="T3" fmla="*/ 4 h 22"/>
                    <a:gd name="T4" fmla="*/ 2 w 24"/>
                    <a:gd name="T5" fmla="*/ 4 h 22"/>
                    <a:gd name="T6" fmla="*/ 6 w 24"/>
                    <a:gd name="T7" fmla="*/ 10 h 22"/>
                    <a:gd name="T8" fmla="*/ 8 w 24"/>
                    <a:gd name="T9" fmla="*/ 6 h 22"/>
                    <a:gd name="T10" fmla="*/ 6 w 24"/>
                    <a:gd name="T11" fmla="*/ 4 h 22"/>
                    <a:gd name="T12" fmla="*/ 5 w 24"/>
                    <a:gd name="T13" fmla="*/ 4 h 22"/>
                    <a:gd name="T14" fmla="*/ 10 w 24"/>
                    <a:gd name="T15" fmla="*/ 2 h 22"/>
                    <a:gd name="T16" fmla="*/ 10 w 24"/>
                    <a:gd name="T17" fmla="*/ 2 h 22"/>
                    <a:gd name="T18" fmla="*/ 9 w 24"/>
                    <a:gd name="T19" fmla="*/ 2 h 22"/>
                    <a:gd name="T20" fmla="*/ 11 w 24"/>
                    <a:gd name="T21" fmla="*/ 9 h 22"/>
                    <a:gd name="T22" fmla="*/ 13 w 24"/>
                    <a:gd name="T23" fmla="*/ 2 h 22"/>
                    <a:gd name="T24" fmla="*/ 12 w 24"/>
                    <a:gd name="T25" fmla="*/ 2 h 22"/>
                    <a:gd name="T26" fmla="*/ 14 w 24"/>
                    <a:gd name="T27" fmla="*/ 0 h 22"/>
                    <a:gd name="T28" fmla="*/ 13 w 24"/>
                    <a:gd name="T29" fmla="*/ 0 h 22"/>
                    <a:gd name="T30" fmla="*/ 11 w 24"/>
                    <a:gd name="T31" fmla="*/ 10 h 22"/>
                    <a:gd name="T32" fmla="*/ 10 w 24"/>
                    <a:gd name="T33" fmla="*/ 12 h 22"/>
                    <a:gd name="T34" fmla="*/ 8 w 24"/>
                    <a:gd name="T35" fmla="*/ 6 h 22"/>
                    <a:gd name="T36" fmla="*/ 5 w 24"/>
                    <a:gd name="T37" fmla="*/ 12 h 22"/>
                    <a:gd name="T38" fmla="*/ 2 w 24"/>
                    <a:gd name="T39" fmla="*/ 5 h 22"/>
                    <a:gd name="T40" fmla="*/ 0 w 24"/>
                    <a:gd name="T41" fmla="*/ 5 h 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4"/>
                    <a:gd name="T64" fmla="*/ 0 h 22"/>
                    <a:gd name="T65" fmla="*/ 24 w 24"/>
                    <a:gd name="T66" fmla="*/ 22 h 2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4" h="22">
                      <a:moveTo>
                        <a:pt x="0" y="8"/>
                      </a:move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10" y="17"/>
                      </a:lnTo>
                      <a:lnTo>
                        <a:pt x="12" y="10"/>
                      </a:lnTo>
                      <a:lnTo>
                        <a:pt x="10" y="6"/>
                      </a:lnTo>
                      <a:lnTo>
                        <a:pt x="8" y="6"/>
                      </a:lnTo>
                      <a:lnTo>
                        <a:pt x="16" y="2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8" y="15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8" y="17"/>
                      </a:lnTo>
                      <a:lnTo>
                        <a:pt x="16" y="19"/>
                      </a:lnTo>
                      <a:lnTo>
                        <a:pt x="12" y="10"/>
                      </a:lnTo>
                      <a:lnTo>
                        <a:pt x="8" y="21"/>
                      </a:lnTo>
                      <a:lnTo>
                        <a:pt x="2" y="8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48" name="Freeform 258"/>
                <p:cNvSpPr>
                  <a:spLocks/>
                </p:cNvSpPr>
                <p:nvPr/>
              </p:nvSpPr>
              <p:spPr bwMode="auto">
                <a:xfrm>
                  <a:off x="4162" y="2382"/>
                  <a:ext cx="14" cy="18"/>
                </a:xfrm>
                <a:custGeom>
                  <a:avLst/>
                  <a:gdLst>
                    <a:gd name="T0" fmla="*/ 0 w 17"/>
                    <a:gd name="T1" fmla="*/ 2 h 22"/>
                    <a:gd name="T2" fmla="*/ 0 w 17"/>
                    <a:gd name="T3" fmla="*/ 2 h 22"/>
                    <a:gd name="T4" fmla="*/ 3 w 17"/>
                    <a:gd name="T5" fmla="*/ 2 h 22"/>
                    <a:gd name="T6" fmla="*/ 7 w 17"/>
                    <a:gd name="T7" fmla="*/ 2 h 22"/>
                    <a:gd name="T8" fmla="*/ 7 w 17"/>
                    <a:gd name="T9" fmla="*/ 0 h 22"/>
                    <a:gd name="T10" fmla="*/ 3 w 17"/>
                    <a:gd name="T11" fmla="*/ 0 h 22"/>
                    <a:gd name="T12" fmla="*/ 0 w 17"/>
                    <a:gd name="T13" fmla="*/ 0 h 22"/>
                    <a:gd name="T14" fmla="*/ 0 w 17"/>
                    <a:gd name="T15" fmla="*/ 2 h 22"/>
                    <a:gd name="T16" fmla="*/ 7 w 17"/>
                    <a:gd name="T17" fmla="*/ 2 h 22"/>
                    <a:gd name="T18" fmla="*/ 0 w 17"/>
                    <a:gd name="T19" fmla="*/ 4 h 22"/>
                    <a:gd name="T20" fmla="*/ 0 w 17"/>
                    <a:gd name="T21" fmla="*/ 14 h 22"/>
                    <a:gd name="T22" fmla="*/ 11 w 17"/>
                    <a:gd name="T23" fmla="*/ 13 h 22"/>
                    <a:gd name="T24" fmla="*/ 7 w 17"/>
                    <a:gd name="T25" fmla="*/ 13 h 22"/>
                    <a:gd name="T26" fmla="*/ 7 w 17"/>
                    <a:gd name="T27" fmla="*/ 2 h 22"/>
                    <a:gd name="T28" fmla="*/ 0 w 17"/>
                    <a:gd name="T29" fmla="*/ 2 h 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22"/>
                    <a:gd name="T47" fmla="*/ 17 w 17"/>
                    <a:gd name="T48" fmla="*/ 22 h 2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22">
                      <a:moveTo>
                        <a:pt x="0" y="2"/>
                      </a:move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0" y="4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6" y="19"/>
                      </a:lnTo>
                      <a:lnTo>
                        <a:pt x="10" y="19"/>
                      </a:lnTo>
                      <a:lnTo>
                        <a:pt x="10" y="4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49" name="Freeform 259"/>
                <p:cNvSpPr>
                  <a:spLocks/>
                </p:cNvSpPr>
                <p:nvPr/>
              </p:nvSpPr>
              <p:spPr bwMode="auto">
                <a:xfrm>
                  <a:off x="4167" y="2380"/>
                  <a:ext cx="14" cy="18"/>
                </a:xfrm>
                <a:custGeom>
                  <a:avLst/>
                  <a:gdLst>
                    <a:gd name="T0" fmla="*/ 0 w 17"/>
                    <a:gd name="T1" fmla="*/ 4 h 22"/>
                    <a:gd name="T2" fmla="*/ 2 w 17"/>
                    <a:gd name="T3" fmla="*/ 4 h 22"/>
                    <a:gd name="T4" fmla="*/ 2 w 17"/>
                    <a:gd name="T5" fmla="*/ 2 h 22"/>
                    <a:gd name="T6" fmla="*/ 6 w 17"/>
                    <a:gd name="T7" fmla="*/ 0 h 22"/>
                    <a:gd name="T8" fmla="*/ 6 w 17"/>
                    <a:gd name="T9" fmla="*/ 2 h 22"/>
                    <a:gd name="T10" fmla="*/ 8 w 17"/>
                    <a:gd name="T11" fmla="*/ 2 h 22"/>
                    <a:gd name="T12" fmla="*/ 6 w 17"/>
                    <a:gd name="T13" fmla="*/ 2 h 22"/>
                    <a:gd name="T14" fmla="*/ 6 w 17"/>
                    <a:gd name="T15" fmla="*/ 12 h 22"/>
                    <a:gd name="T16" fmla="*/ 6 w 17"/>
                    <a:gd name="T17" fmla="*/ 13 h 22"/>
                    <a:gd name="T18" fmla="*/ 8 w 17"/>
                    <a:gd name="T19" fmla="*/ 13 h 22"/>
                    <a:gd name="T20" fmla="*/ 8 w 17"/>
                    <a:gd name="T21" fmla="*/ 12 h 22"/>
                    <a:gd name="T22" fmla="*/ 11 w 17"/>
                    <a:gd name="T23" fmla="*/ 11 h 22"/>
                    <a:gd name="T24" fmla="*/ 11 w 17"/>
                    <a:gd name="T25" fmla="*/ 8 h 22"/>
                    <a:gd name="T26" fmla="*/ 11 w 17"/>
                    <a:gd name="T27" fmla="*/ 11 h 22"/>
                    <a:gd name="T28" fmla="*/ 11 w 17"/>
                    <a:gd name="T29" fmla="*/ 12 h 22"/>
                    <a:gd name="T30" fmla="*/ 8 w 17"/>
                    <a:gd name="T31" fmla="*/ 13 h 22"/>
                    <a:gd name="T32" fmla="*/ 6 w 17"/>
                    <a:gd name="T33" fmla="*/ 13 h 22"/>
                    <a:gd name="T34" fmla="*/ 6 w 17"/>
                    <a:gd name="T35" fmla="*/ 14 h 22"/>
                    <a:gd name="T36" fmla="*/ 4 w 17"/>
                    <a:gd name="T37" fmla="*/ 14 h 22"/>
                    <a:gd name="T38" fmla="*/ 4 w 17"/>
                    <a:gd name="T39" fmla="*/ 13 h 22"/>
                    <a:gd name="T40" fmla="*/ 2 w 17"/>
                    <a:gd name="T41" fmla="*/ 13 h 22"/>
                    <a:gd name="T42" fmla="*/ 2 w 17"/>
                    <a:gd name="T43" fmla="*/ 12 h 22"/>
                    <a:gd name="T44" fmla="*/ 2 w 17"/>
                    <a:gd name="T45" fmla="*/ 4 h 22"/>
                    <a:gd name="T46" fmla="*/ 0 w 17"/>
                    <a:gd name="T47" fmla="*/ 4 h 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"/>
                    <a:gd name="T73" fmla="*/ 0 h 22"/>
                    <a:gd name="T74" fmla="*/ 17 w 17"/>
                    <a:gd name="T75" fmla="*/ 22 h 2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" h="22">
                      <a:moveTo>
                        <a:pt x="0" y="6"/>
                      </a:moveTo>
                      <a:lnTo>
                        <a:pt x="3" y="6"/>
                      </a:lnTo>
                      <a:lnTo>
                        <a:pt x="3" y="2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12" y="4"/>
                      </a:lnTo>
                      <a:lnTo>
                        <a:pt x="9" y="4"/>
                      </a:lnTo>
                      <a:lnTo>
                        <a:pt x="9" y="18"/>
                      </a:lnTo>
                      <a:lnTo>
                        <a:pt x="9" y="19"/>
                      </a:lnTo>
                      <a:lnTo>
                        <a:pt x="12" y="19"/>
                      </a:lnTo>
                      <a:lnTo>
                        <a:pt x="12" y="18"/>
                      </a:lnTo>
                      <a:lnTo>
                        <a:pt x="16" y="16"/>
                      </a:lnTo>
                      <a:lnTo>
                        <a:pt x="16" y="12"/>
                      </a:lnTo>
                      <a:lnTo>
                        <a:pt x="16" y="16"/>
                      </a:lnTo>
                      <a:lnTo>
                        <a:pt x="16" y="18"/>
                      </a:lnTo>
                      <a:lnTo>
                        <a:pt x="12" y="19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6" y="21"/>
                      </a:lnTo>
                      <a:lnTo>
                        <a:pt x="6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50" name="Freeform 260"/>
                <p:cNvSpPr>
                  <a:spLocks/>
                </p:cNvSpPr>
                <p:nvPr/>
              </p:nvSpPr>
              <p:spPr bwMode="auto">
                <a:xfrm>
                  <a:off x="4175" y="2380"/>
                  <a:ext cx="14" cy="16"/>
                </a:xfrm>
                <a:custGeom>
                  <a:avLst/>
                  <a:gdLst>
                    <a:gd name="T0" fmla="*/ 11 w 17"/>
                    <a:gd name="T1" fmla="*/ 4 h 19"/>
                    <a:gd name="T2" fmla="*/ 9 w 17"/>
                    <a:gd name="T3" fmla="*/ 3 h 19"/>
                    <a:gd name="T4" fmla="*/ 9 w 17"/>
                    <a:gd name="T5" fmla="*/ 2 h 19"/>
                    <a:gd name="T6" fmla="*/ 9 w 17"/>
                    <a:gd name="T7" fmla="*/ 0 h 19"/>
                    <a:gd name="T8" fmla="*/ 7 w 17"/>
                    <a:gd name="T9" fmla="*/ 0 h 19"/>
                    <a:gd name="T10" fmla="*/ 5 w 17"/>
                    <a:gd name="T11" fmla="*/ 0 h 19"/>
                    <a:gd name="T12" fmla="*/ 5 w 17"/>
                    <a:gd name="T13" fmla="*/ 2 h 19"/>
                    <a:gd name="T14" fmla="*/ 2 w 17"/>
                    <a:gd name="T15" fmla="*/ 3 h 19"/>
                    <a:gd name="T16" fmla="*/ 2 w 17"/>
                    <a:gd name="T17" fmla="*/ 4 h 19"/>
                    <a:gd name="T18" fmla="*/ 2 w 17"/>
                    <a:gd name="T19" fmla="*/ 6 h 19"/>
                    <a:gd name="T20" fmla="*/ 2 w 17"/>
                    <a:gd name="T21" fmla="*/ 7 h 19"/>
                    <a:gd name="T22" fmla="*/ 2 w 17"/>
                    <a:gd name="T23" fmla="*/ 8 h 19"/>
                    <a:gd name="T24" fmla="*/ 2 w 17"/>
                    <a:gd name="T25" fmla="*/ 10 h 19"/>
                    <a:gd name="T26" fmla="*/ 2 w 17"/>
                    <a:gd name="T27" fmla="*/ 11 h 19"/>
                    <a:gd name="T28" fmla="*/ 5 w 17"/>
                    <a:gd name="T29" fmla="*/ 11 h 19"/>
                    <a:gd name="T30" fmla="*/ 7 w 17"/>
                    <a:gd name="T31" fmla="*/ 11 h 19"/>
                    <a:gd name="T32" fmla="*/ 9 w 17"/>
                    <a:gd name="T33" fmla="*/ 11 h 19"/>
                    <a:gd name="T34" fmla="*/ 9 w 17"/>
                    <a:gd name="T35" fmla="*/ 10 h 19"/>
                    <a:gd name="T36" fmla="*/ 11 w 17"/>
                    <a:gd name="T37" fmla="*/ 8 h 19"/>
                    <a:gd name="T38" fmla="*/ 11 w 17"/>
                    <a:gd name="T39" fmla="*/ 7 h 19"/>
                    <a:gd name="T40" fmla="*/ 11 w 17"/>
                    <a:gd name="T41" fmla="*/ 6 h 19"/>
                    <a:gd name="T42" fmla="*/ 11 w 17"/>
                    <a:gd name="T43" fmla="*/ 7 h 19"/>
                    <a:gd name="T44" fmla="*/ 11 w 17"/>
                    <a:gd name="T45" fmla="*/ 8 h 19"/>
                    <a:gd name="T46" fmla="*/ 11 w 17"/>
                    <a:gd name="T47" fmla="*/ 10 h 19"/>
                    <a:gd name="T48" fmla="*/ 9 w 17"/>
                    <a:gd name="T49" fmla="*/ 11 h 19"/>
                    <a:gd name="T50" fmla="*/ 7 w 17"/>
                    <a:gd name="T51" fmla="*/ 11 h 19"/>
                    <a:gd name="T52" fmla="*/ 7 w 17"/>
                    <a:gd name="T53" fmla="*/ 13 h 19"/>
                    <a:gd name="T54" fmla="*/ 5 w 17"/>
                    <a:gd name="T55" fmla="*/ 13 h 19"/>
                    <a:gd name="T56" fmla="*/ 2 w 17"/>
                    <a:gd name="T57" fmla="*/ 13 h 19"/>
                    <a:gd name="T58" fmla="*/ 2 w 17"/>
                    <a:gd name="T59" fmla="*/ 11 h 19"/>
                    <a:gd name="T60" fmla="*/ 0 w 17"/>
                    <a:gd name="T61" fmla="*/ 10 h 19"/>
                    <a:gd name="T62" fmla="*/ 0 w 17"/>
                    <a:gd name="T63" fmla="*/ 8 h 19"/>
                    <a:gd name="T64" fmla="*/ 0 w 17"/>
                    <a:gd name="T65" fmla="*/ 7 h 19"/>
                    <a:gd name="T66" fmla="*/ 0 w 17"/>
                    <a:gd name="T67" fmla="*/ 6 h 19"/>
                    <a:gd name="T68" fmla="*/ 2 w 17"/>
                    <a:gd name="T69" fmla="*/ 4 h 19"/>
                    <a:gd name="T70" fmla="*/ 2 w 17"/>
                    <a:gd name="T71" fmla="*/ 3 h 19"/>
                    <a:gd name="T72" fmla="*/ 2 w 17"/>
                    <a:gd name="T73" fmla="*/ 2 h 19"/>
                    <a:gd name="T74" fmla="*/ 5 w 17"/>
                    <a:gd name="T75" fmla="*/ 0 h 19"/>
                    <a:gd name="T76" fmla="*/ 7 w 17"/>
                    <a:gd name="T77" fmla="*/ 0 h 19"/>
                    <a:gd name="T78" fmla="*/ 9 w 17"/>
                    <a:gd name="T79" fmla="*/ 0 h 19"/>
                    <a:gd name="T80" fmla="*/ 11 w 17"/>
                    <a:gd name="T81" fmla="*/ 0 h 19"/>
                    <a:gd name="T82" fmla="*/ 11 w 17"/>
                    <a:gd name="T83" fmla="*/ 4 h 1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7"/>
                    <a:gd name="T127" fmla="*/ 0 h 19"/>
                    <a:gd name="T128" fmla="*/ 17 w 17"/>
                    <a:gd name="T129" fmla="*/ 19 h 1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7" h="19">
                      <a:moveTo>
                        <a:pt x="16" y="6"/>
                      </a:move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4" y="16"/>
                      </a:lnTo>
                      <a:lnTo>
                        <a:pt x="7" y="16"/>
                      </a:lnTo>
                      <a:lnTo>
                        <a:pt x="10" y="16"/>
                      </a:lnTo>
                      <a:lnTo>
                        <a:pt x="13" y="16"/>
                      </a:lnTo>
                      <a:lnTo>
                        <a:pt x="13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10" y="18"/>
                      </a:lnTo>
                      <a:lnTo>
                        <a:pt x="7" y="18"/>
                      </a:lnTo>
                      <a:lnTo>
                        <a:pt x="4" y="18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51" name="Freeform 261"/>
                <p:cNvSpPr>
                  <a:spLocks/>
                </p:cNvSpPr>
                <p:nvPr/>
              </p:nvSpPr>
              <p:spPr bwMode="auto">
                <a:xfrm>
                  <a:off x="4186" y="2373"/>
                  <a:ext cx="13" cy="19"/>
                </a:xfrm>
                <a:custGeom>
                  <a:avLst/>
                  <a:gdLst>
                    <a:gd name="T0" fmla="*/ 0 w 17"/>
                    <a:gd name="T1" fmla="*/ 2 h 24"/>
                    <a:gd name="T2" fmla="*/ 2 w 17"/>
                    <a:gd name="T3" fmla="*/ 0 h 24"/>
                    <a:gd name="T4" fmla="*/ 2 w 17"/>
                    <a:gd name="T5" fmla="*/ 5 h 24"/>
                    <a:gd name="T6" fmla="*/ 4 w 17"/>
                    <a:gd name="T7" fmla="*/ 5 h 24"/>
                    <a:gd name="T8" fmla="*/ 4 w 17"/>
                    <a:gd name="T9" fmla="*/ 3 h 24"/>
                    <a:gd name="T10" fmla="*/ 5 w 17"/>
                    <a:gd name="T11" fmla="*/ 3 h 24"/>
                    <a:gd name="T12" fmla="*/ 5 w 17"/>
                    <a:gd name="T13" fmla="*/ 2 h 24"/>
                    <a:gd name="T14" fmla="*/ 7 w 17"/>
                    <a:gd name="T15" fmla="*/ 2 h 24"/>
                    <a:gd name="T16" fmla="*/ 8 w 17"/>
                    <a:gd name="T17" fmla="*/ 2 h 24"/>
                    <a:gd name="T18" fmla="*/ 8 w 17"/>
                    <a:gd name="T19" fmla="*/ 3 h 24"/>
                    <a:gd name="T20" fmla="*/ 9 w 17"/>
                    <a:gd name="T21" fmla="*/ 3 h 24"/>
                    <a:gd name="T22" fmla="*/ 9 w 17"/>
                    <a:gd name="T23" fmla="*/ 5 h 24"/>
                    <a:gd name="T24" fmla="*/ 9 w 17"/>
                    <a:gd name="T25" fmla="*/ 12 h 24"/>
                    <a:gd name="T26" fmla="*/ 5 w 17"/>
                    <a:gd name="T27" fmla="*/ 13 h 24"/>
                    <a:gd name="T28" fmla="*/ 7 w 17"/>
                    <a:gd name="T29" fmla="*/ 12 h 24"/>
                    <a:gd name="T30" fmla="*/ 7 w 17"/>
                    <a:gd name="T31" fmla="*/ 5 h 24"/>
                    <a:gd name="T32" fmla="*/ 7 w 17"/>
                    <a:gd name="T33" fmla="*/ 3 h 24"/>
                    <a:gd name="T34" fmla="*/ 5 w 17"/>
                    <a:gd name="T35" fmla="*/ 3 h 24"/>
                    <a:gd name="T36" fmla="*/ 4 w 17"/>
                    <a:gd name="T37" fmla="*/ 3 h 24"/>
                    <a:gd name="T38" fmla="*/ 4 w 17"/>
                    <a:gd name="T39" fmla="*/ 5 h 24"/>
                    <a:gd name="T40" fmla="*/ 4 w 17"/>
                    <a:gd name="T41" fmla="*/ 6 h 24"/>
                    <a:gd name="T42" fmla="*/ 2 w 17"/>
                    <a:gd name="T43" fmla="*/ 6 h 24"/>
                    <a:gd name="T44" fmla="*/ 2 w 17"/>
                    <a:gd name="T45" fmla="*/ 7 h 24"/>
                    <a:gd name="T46" fmla="*/ 2 w 17"/>
                    <a:gd name="T47" fmla="*/ 13 h 24"/>
                    <a:gd name="T48" fmla="*/ 4 w 17"/>
                    <a:gd name="T49" fmla="*/ 13 h 24"/>
                    <a:gd name="T50" fmla="*/ 0 w 17"/>
                    <a:gd name="T51" fmla="*/ 14 h 24"/>
                    <a:gd name="T52" fmla="*/ 2 w 17"/>
                    <a:gd name="T53" fmla="*/ 14 h 24"/>
                    <a:gd name="T54" fmla="*/ 2 w 17"/>
                    <a:gd name="T55" fmla="*/ 2 h 24"/>
                    <a:gd name="T56" fmla="*/ 0 w 17"/>
                    <a:gd name="T57" fmla="*/ 2 h 24"/>
                    <a:gd name="T58" fmla="*/ 0 w 17"/>
                    <a:gd name="T59" fmla="*/ 2 h 2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"/>
                    <a:gd name="T91" fmla="*/ 0 h 24"/>
                    <a:gd name="T92" fmla="*/ 17 w 17"/>
                    <a:gd name="T93" fmla="*/ 24 h 2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" h="24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4" y="7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9" y="4"/>
                      </a:lnTo>
                      <a:lnTo>
                        <a:pt x="12" y="4"/>
                      </a:lnTo>
                      <a:lnTo>
                        <a:pt x="13" y="4"/>
                      </a:lnTo>
                      <a:lnTo>
                        <a:pt x="13" y="5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6" y="19"/>
                      </a:lnTo>
                      <a:lnTo>
                        <a:pt x="9" y="21"/>
                      </a:lnTo>
                      <a:lnTo>
                        <a:pt x="12" y="1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4" y="11"/>
                      </a:lnTo>
                      <a:lnTo>
                        <a:pt x="4" y="21"/>
                      </a:lnTo>
                      <a:lnTo>
                        <a:pt x="7" y="21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52" name="Freeform 262"/>
                <p:cNvSpPr>
                  <a:spLocks/>
                </p:cNvSpPr>
                <p:nvPr/>
              </p:nvSpPr>
              <p:spPr bwMode="auto">
                <a:xfrm>
                  <a:off x="4209" y="2365"/>
                  <a:ext cx="13" cy="19"/>
                </a:xfrm>
                <a:custGeom>
                  <a:avLst/>
                  <a:gdLst>
                    <a:gd name="T0" fmla="*/ 0 w 17"/>
                    <a:gd name="T1" fmla="*/ 5 h 24"/>
                    <a:gd name="T2" fmla="*/ 2 w 17"/>
                    <a:gd name="T3" fmla="*/ 4 h 24"/>
                    <a:gd name="T4" fmla="*/ 2 w 17"/>
                    <a:gd name="T5" fmla="*/ 2 h 24"/>
                    <a:gd name="T6" fmla="*/ 4 w 17"/>
                    <a:gd name="T7" fmla="*/ 2 h 24"/>
                    <a:gd name="T8" fmla="*/ 4 w 17"/>
                    <a:gd name="T9" fmla="*/ 2 h 24"/>
                    <a:gd name="T10" fmla="*/ 5 w 17"/>
                    <a:gd name="T11" fmla="*/ 2 h 24"/>
                    <a:gd name="T12" fmla="*/ 5 w 17"/>
                    <a:gd name="T13" fmla="*/ 0 h 24"/>
                    <a:gd name="T14" fmla="*/ 7 w 17"/>
                    <a:gd name="T15" fmla="*/ 0 h 24"/>
                    <a:gd name="T16" fmla="*/ 7 w 17"/>
                    <a:gd name="T17" fmla="*/ 13 h 24"/>
                    <a:gd name="T18" fmla="*/ 9 w 17"/>
                    <a:gd name="T19" fmla="*/ 13 h 24"/>
                    <a:gd name="T20" fmla="*/ 2 w 17"/>
                    <a:gd name="T21" fmla="*/ 14 h 24"/>
                    <a:gd name="T22" fmla="*/ 4 w 17"/>
                    <a:gd name="T23" fmla="*/ 13 h 24"/>
                    <a:gd name="T24" fmla="*/ 4 w 17"/>
                    <a:gd name="T25" fmla="*/ 2 h 24"/>
                    <a:gd name="T26" fmla="*/ 2 w 17"/>
                    <a:gd name="T27" fmla="*/ 4 h 24"/>
                    <a:gd name="T28" fmla="*/ 0 w 17"/>
                    <a:gd name="T29" fmla="*/ 5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24"/>
                    <a:gd name="T47" fmla="*/ 17 w 17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24">
                      <a:moveTo>
                        <a:pt x="0" y="8"/>
                      </a:move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2" y="21"/>
                      </a:lnTo>
                      <a:lnTo>
                        <a:pt x="16" y="21"/>
                      </a:lnTo>
                      <a:lnTo>
                        <a:pt x="3" y="23"/>
                      </a:lnTo>
                      <a:lnTo>
                        <a:pt x="7" y="21"/>
                      </a:lnTo>
                      <a:lnTo>
                        <a:pt x="7" y="4"/>
                      </a:lnTo>
                      <a:lnTo>
                        <a:pt x="3" y="6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53" name="Freeform 263"/>
                <p:cNvSpPr>
                  <a:spLocks/>
                </p:cNvSpPr>
                <p:nvPr/>
              </p:nvSpPr>
              <p:spPr bwMode="auto">
                <a:xfrm>
                  <a:off x="4216" y="2362"/>
                  <a:ext cx="14" cy="19"/>
                </a:xfrm>
                <a:custGeom>
                  <a:avLst/>
                  <a:gdLst>
                    <a:gd name="T0" fmla="*/ 7 w 17"/>
                    <a:gd name="T1" fmla="*/ 8 h 24"/>
                    <a:gd name="T2" fmla="*/ 8 w 17"/>
                    <a:gd name="T3" fmla="*/ 9 h 24"/>
                    <a:gd name="T4" fmla="*/ 8 w 17"/>
                    <a:gd name="T5" fmla="*/ 11 h 24"/>
                    <a:gd name="T6" fmla="*/ 7 w 17"/>
                    <a:gd name="T7" fmla="*/ 13 h 24"/>
                    <a:gd name="T8" fmla="*/ 4 w 17"/>
                    <a:gd name="T9" fmla="*/ 13 h 24"/>
                    <a:gd name="T10" fmla="*/ 2 w 17"/>
                    <a:gd name="T11" fmla="*/ 12 h 24"/>
                    <a:gd name="T12" fmla="*/ 2 w 17"/>
                    <a:gd name="T13" fmla="*/ 10 h 24"/>
                    <a:gd name="T14" fmla="*/ 4 w 17"/>
                    <a:gd name="T15" fmla="*/ 9 h 24"/>
                    <a:gd name="T16" fmla="*/ 6 w 17"/>
                    <a:gd name="T17" fmla="*/ 8 h 24"/>
                    <a:gd name="T18" fmla="*/ 4 w 17"/>
                    <a:gd name="T19" fmla="*/ 0 h 24"/>
                    <a:gd name="T20" fmla="*/ 2 w 17"/>
                    <a:gd name="T21" fmla="*/ 2 h 24"/>
                    <a:gd name="T22" fmla="*/ 2 w 17"/>
                    <a:gd name="T23" fmla="*/ 2 h 24"/>
                    <a:gd name="T24" fmla="*/ 2 w 17"/>
                    <a:gd name="T25" fmla="*/ 5 h 24"/>
                    <a:gd name="T26" fmla="*/ 2 w 17"/>
                    <a:gd name="T27" fmla="*/ 8 h 24"/>
                    <a:gd name="T28" fmla="*/ 4 w 17"/>
                    <a:gd name="T29" fmla="*/ 8 h 24"/>
                    <a:gd name="T30" fmla="*/ 2 w 17"/>
                    <a:gd name="T31" fmla="*/ 9 h 24"/>
                    <a:gd name="T32" fmla="*/ 2 w 17"/>
                    <a:gd name="T33" fmla="*/ 10 h 24"/>
                    <a:gd name="T34" fmla="*/ 0 w 17"/>
                    <a:gd name="T35" fmla="*/ 12 h 24"/>
                    <a:gd name="T36" fmla="*/ 2 w 17"/>
                    <a:gd name="T37" fmla="*/ 14 h 24"/>
                    <a:gd name="T38" fmla="*/ 4 w 17"/>
                    <a:gd name="T39" fmla="*/ 14 h 24"/>
                    <a:gd name="T40" fmla="*/ 7 w 17"/>
                    <a:gd name="T41" fmla="*/ 13 h 24"/>
                    <a:gd name="T42" fmla="*/ 10 w 17"/>
                    <a:gd name="T43" fmla="*/ 12 h 24"/>
                    <a:gd name="T44" fmla="*/ 11 w 17"/>
                    <a:gd name="T45" fmla="*/ 11 h 24"/>
                    <a:gd name="T46" fmla="*/ 11 w 17"/>
                    <a:gd name="T47" fmla="*/ 9 h 24"/>
                    <a:gd name="T48" fmla="*/ 10 w 17"/>
                    <a:gd name="T49" fmla="*/ 8 h 24"/>
                    <a:gd name="T50" fmla="*/ 8 w 17"/>
                    <a:gd name="T51" fmla="*/ 6 h 24"/>
                    <a:gd name="T52" fmla="*/ 8 w 17"/>
                    <a:gd name="T53" fmla="*/ 6 h 24"/>
                    <a:gd name="T54" fmla="*/ 10 w 17"/>
                    <a:gd name="T55" fmla="*/ 5 h 24"/>
                    <a:gd name="T56" fmla="*/ 11 w 17"/>
                    <a:gd name="T57" fmla="*/ 2 h 24"/>
                    <a:gd name="T58" fmla="*/ 10 w 17"/>
                    <a:gd name="T59" fmla="*/ 2 h 24"/>
                    <a:gd name="T60" fmla="*/ 8 w 17"/>
                    <a:gd name="T61" fmla="*/ 0 h 24"/>
                    <a:gd name="T62" fmla="*/ 6 w 17"/>
                    <a:gd name="T63" fmla="*/ 0 h 24"/>
                    <a:gd name="T64" fmla="*/ 7 w 17"/>
                    <a:gd name="T65" fmla="*/ 2 h 24"/>
                    <a:gd name="T66" fmla="*/ 8 w 17"/>
                    <a:gd name="T67" fmla="*/ 2 h 24"/>
                    <a:gd name="T68" fmla="*/ 8 w 17"/>
                    <a:gd name="T69" fmla="*/ 5 h 24"/>
                    <a:gd name="T70" fmla="*/ 7 w 17"/>
                    <a:gd name="T71" fmla="*/ 6 h 24"/>
                    <a:gd name="T72" fmla="*/ 4 w 17"/>
                    <a:gd name="T73" fmla="*/ 8 h 24"/>
                    <a:gd name="T74" fmla="*/ 2 w 17"/>
                    <a:gd name="T75" fmla="*/ 6 h 24"/>
                    <a:gd name="T76" fmla="*/ 2 w 17"/>
                    <a:gd name="T77" fmla="*/ 4 h 24"/>
                    <a:gd name="T78" fmla="*/ 4 w 17"/>
                    <a:gd name="T79" fmla="*/ 2 h 24"/>
                    <a:gd name="T80" fmla="*/ 6 w 17"/>
                    <a:gd name="T81" fmla="*/ 2 h 24"/>
                    <a:gd name="T82" fmla="*/ 6 w 17"/>
                    <a:gd name="T83" fmla="*/ 8 h 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7"/>
                    <a:gd name="T127" fmla="*/ 0 h 24"/>
                    <a:gd name="T128" fmla="*/ 17 w 17"/>
                    <a:gd name="T129" fmla="*/ 24 h 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7" h="24">
                      <a:moveTo>
                        <a:pt x="8" y="12"/>
                      </a:move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2" y="14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9"/>
                      </a:lnTo>
                      <a:lnTo>
                        <a:pt x="10" y="21"/>
                      </a:lnTo>
                      <a:lnTo>
                        <a:pt x="8" y="21"/>
                      </a:lnTo>
                      <a:lnTo>
                        <a:pt x="6" y="21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4" y="18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6" y="12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1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54" name="Freeform 264"/>
                <p:cNvSpPr>
                  <a:spLocks/>
                </p:cNvSpPr>
                <p:nvPr/>
              </p:nvSpPr>
              <p:spPr bwMode="auto">
                <a:xfrm>
                  <a:off x="4230" y="2358"/>
                  <a:ext cx="14" cy="19"/>
                </a:xfrm>
                <a:custGeom>
                  <a:avLst/>
                  <a:gdLst>
                    <a:gd name="T0" fmla="*/ 4 w 17"/>
                    <a:gd name="T1" fmla="*/ 1 h 24"/>
                    <a:gd name="T2" fmla="*/ 6 w 17"/>
                    <a:gd name="T3" fmla="*/ 1 h 24"/>
                    <a:gd name="T4" fmla="*/ 7 w 17"/>
                    <a:gd name="T5" fmla="*/ 1 h 24"/>
                    <a:gd name="T6" fmla="*/ 7 w 17"/>
                    <a:gd name="T7" fmla="*/ 2 h 24"/>
                    <a:gd name="T8" fmla="*/ 7 w 17"/>
                    <a:gd name="T9" fmla="*/ 3 h 24"/>
                    <a:gd name="T10" fmla="*/ 7 w 17"/>
                    <a:gd name="T11" fmla="*/ 5 h 24"/>
                    <a:gd name="T12" fmla="*/ 7 w 17"/>
                    <a:gd name="T13" fmla="*/ 7 h 24"/>
                    <a:gd name="T14" fmla="*/ 7 w 17"/>
                    <a:gd name="T15" fmla="*/ 8 h 24"/>
                    <a:gd name="T16" fmla="*/ 7 w 17"/>
                    <a:gd name="T17" fmla="*/ 10 h 24"/>
                    <a:gd name="T18" fmla="*/ 7 w 17"/>
                    <a:gd name="T19" fmla="*/ 10 h 24"/>
                    <a:gd name="T20" fmla="*/ 7 w 17"/>
                    <a:gd name="T21" fmla="*/ 12 h 24"/>
                    <a:gd name="T22" fmla="*/ 6 w 17"/>
                    <a:gd name="T23" fmla="*/ 13 h 24"/>
                    <a:gd name="T24" fmla="*/ 6 w 17"/>
                    <a:gd name="T25" fmla="*/ 14 h 24"/>
                    <a:gd name="T26" fmla="*/ 4 w 17"/>
                    <a:gd name="T27" fmla="*/ 14 h 24"/>
                    <a:gd name="T28" fmla="*/ 2 w 17"/>
                    <a:gd name="T29" fmla="*/ 14 h 24"/>
                    <a:gd name="T30" fmla="*/ 2 w 17"/>
                    <a:gd name="T31" fmla="*/ 13 h 24"/>
                    <a:gd name="T32" fmla="*/ 2 w 17"/>
                    <a:gd name="T33" fmla="*/ 12 h 24"/>
                    <a:gd name="T34" fmla="*/ 1 w 17"/>
                    <a:gd name="T35" fmla="*/ 10 h 24"/>
                    <a:gd name="T36" fmla="*/ 1 w 17"/>
                    <a:gd name="T37" fmla="*/ 8 h 24"/>
                    <a:gd name="T38" fmla="*/ 1 w 17"/>
                    <a:gd name="T39" fmla="*/ 6 h 24"/>
                    <a:gd name="T40" fmla="*/ 2 w 17"/>
                    <a:gd name="T41" fmla="*/ 5 h 24"/>
                    <a:gd name="T42" fmla="*/ 2 w 17"/>
                    <a:gd name="T43" fmla="*/ 3 h 24"/>
                    <a:gd name="T44" fmla="*/ 2 w 17"/>
                    <a:gd name="T45" fmla="*/ 2 h 24"/>
                    <a:gd name="T46" fmla="*/ 2 w 17"/>
                    <a:gd name="T47" fmla="*/ 1 h 24"/>
                    <a:gd name="T48" fmla="*/ 4 w 17"/>
                    <a:gd name="T49" fmla="*/ 1 h 24"/>
                    <a:gd name="T50" fmla="*/ 4 w 17"/>
                    <a:gd name="T51" fmla="*/ 0 h 24"/>
                    <a:gd name="T52" fmla="*/ 2 w 17"/>
                    <a:gd name="T53" fmla="*/ 1 h 24"/>
                    <a:gd name="T54" fmla="*/ 1 w 17"/>
                    <a:gd name="T55" fmla="*/ 2 h 24"/>
                    <a:gd name="T56" fmla="*/ 1 w 17"/>
                    <a:gd name="T57" fmla="*/ 3 h 24"/>
                    <a:gd name="T58" fmla="*/ 0 w 17"/>
                    <a:gd name="T59" fmla="*/ 5 h 24"/>
                    <a:gd name="T60" fmla="*/ 0 w 17"/>
                    <a:gd name="T61" fmla="*/ 6 h 24"/>
                    <a:gd name="T62" fmla="*/ 0 w 17"/>
                    <a:gd name="T63" fmla="*/ 7 h 24"/>
                    <a:gd name="T64" fmla="*/ 0 w 17"/>
                    <a:gd name="T65" fmla="*/ 8 h 24"/>
                    <a:gd name="T66" fmla="*/ 0 w 17"/>
                    <a:gd name="T67" fmla="*/ 10 h 24"/>
                    <a:gd name="T68" fmla="*/ 0 w 17"/>
                    <a:gd name="T69" fmla="*/ 12 h 24"/>
                    <a:gd name="T70" fmla="*/ 0 w 17"/>
                    <a:gd name="T71" fmla="*/ 13 h 24"/>
                    <a:gd name="T72" fmla="*/ 1 w 17"/>
                    <a:gd name="T73" fmla="*/ 13 h 24"/>
                    <a:gd name="T74" fmla="*/ 1 w 17"/>
                    <a:gd name="T75" fmla="*/ 14 h 24"/>
                    <a:gd name="T76" fmla="*/ 2 w 17"/>
                    <a:gd name="T77" fmla="*/ 14 h 24"/>
                    <a:gd name="T78" fmla="*/ 4 w 17"/>
                    <a:gd name="T79" fmla="*/ 14 h 24"/>
                    <a:gd name="T80" fmla="*/ 6 w 17"/>
                    <a:gd name="T81" fmla="*/ 14 h 24"/>
                    <a:gd name="T82" fmla="*/ 7 w 17"/>
                    <a:gd name="T83" fmla="*/ 13 h 24"/>
                    <a:gd name="T84" fmla="*/ 7 w 17"/>
                    <a:gd name="T85" fmla="*/ 12 h 24"/>
                    <a:gd name="T86" fmla="*/ 9 w 17"/>
                    <a:gd name="T87" fmla="*/ 12 h 24"/>
                    <a:gd name="T88" fmla="*/ 9 w 17"/>
                    <a:gd name="T89" fmla="*/ 10 h 24"/>
                    <a:gd name="T90" fmla="*/ 11 w 17"/>
                    <a:gd name="T91" fmla="*/ 10 h 24"/>
                    <a:gd name="T92" fmla="*/ 11 w 17"/>
                    <a:gd name="T93" fmla="*/ 7 h 24"/>
                    <a:gd name="T94" fmla="*/ 11 w 17"/>
                    <a:gd name="T95" fmla="*/ 6 h 24"/>
                    <a:gd name="T96" fmla="*/ 11 w 17"/>
                    <a:gd name="T97" fmla="*/ 5 h 24"/>
                    <a:gd name="T98" fmla="*/ 11 w 17"/>
                    <a:gd name="T99" fmla="*/ 3 h 24"/>
                    <a:gd name="T100" fmla="*/ 9 w 17"/>
                    <a:gd name="T101" fmla="*/ 2 h 24"/>
                    <a:gd name="T102" fmla="*/ 9 w 17"/>
                    <a:gd name="T103" fmla="*/ 1 h 24"/>
                    <a:gd name="T104" fmla="*/ 7 w 17"/>
                    <a:gd name="T105" fmla="*/ 1 h 24"/>
                    <a:gd name="T106" fmla="*/ 7 w 17"/>
                    <a:gd name="T107" fmla="*/ 0 h 24"/>
                    <a:gd name="T108" fmla="*/ 6 w 17"/>
                    <a:gd name="T109" fmla="*/ 0 h 24"/>
                    <a:gd name="T110" fmla="*/ 4 w 17"/>
                    <a:gd name="T111" fmla="*/ 0 h 24"/>
                    <a:gd name="T112" fmla="*/ 4 w 17"/>
                    <a:gd name="T113" fmla="*/ 1 h 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"/>
                    <a:gd name="T172" fmla="*/ 0 h 24"/>
                    <a:gd name="T173" fmla="*/ 17 w 17"/>
                    <a:gd name="T174" fmla="*/ 24 h 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" h="24">
                      <a:moveTo>
                        <a:pt x="6" y="1"/>
                      </a:move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11" y="15"/>
                      </a:lnTo>
                      <a:lnTo>
                        <a:pt x="11" y="17"/>
                      </a:lnTo>
                      <a:lnTo>
                        <a:pt x="11" y="19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6" y="23"/>
                      </a:lnTo>
                      <a:lnTo>
                        <a:pt x="3" y="23"/>
                      </a:lnTo>
                      <a:lnTo>
                        <a:pt x="3" y="21"/>
                      </a:lnTo>
                      <a:lnTo>
                        <a:pt x="3" y="19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3" y="23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1" y="21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3" y="17"/>
                      </a:lnTo>
                      <a:lnTo>
                        <a:pt x="16" y="15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3" y="3"/>
                      </a:lnTo>
                      <a:lnTo>
                        <a:pt x="13" y="1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55" name="Freeform 265"/>
                <p:cNvSpPr>
                  <a:spLocks/>
                </p:cNvSpPr>
                <p:nvPr/>
              </p:nvSpPr>
              <p:spPr bwMode="auto">
                <a:xfrm>
                  <a:off x="4016" y="2464"/>
                  <a:ext cx="18" cy="19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5 h 24"/>
                    <a:gd name="T4" fmla="*/ 0 w 22"/>
                    <a:gd name="T5" fmla="*/ 14 h 24"/>
                    <a:gd name="T6" fmla="*/ 2 w 22"/>
                    <a:gd name="T7" fmla="*/ 14 h 24"/>
                    <a:gd name="T8" fmla="*/ 5 w 22"/>
                    <a:gd name="T9" fmla="*/ 14 h 24"/>
                    <a:gd name="T10" fmla="*/ 10 w 22"/>
                    <a:gd name="T11" fmla="*/ 13 h 24"/>
                    <a:gd name="T12" fmla="*/ 10 w 22"/>
                    <a:gd name="T13" fmla="*/ 12 h 24"/>
                    <a:gd name="T14" fmla="*/ 13 w 22"/>
                    <a:gd name="T15" fmla="*/ 12 h 24"/>
                    <a:gd name="T16" fmla="*/ 13 w 22"/>
                    <a:gd name="T17" fmla="*/ 10 h 24"/>
                    <a:gd name="T18" fmla="*/ 14 w 22"/>
                    <a:gd name="T19" fmla="*/ 10 h 24"/>
                    <a:gd name="T20" fmla="*/ 14 w 22"/>
                    <a:gd name="T21" fmla="*/ 0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24"/>
                    <a:gd name="T35" fmla="*/ 22 w 22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24">
                      <a:moveTo>
                        <a:pt x="21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3" y="23"/>
                      </a:lnTo>
                      <a:lnTo>
                        <a:pt x="7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56" name="Freeform 266"/>
                <p:cNvSpPr>
                  <a:spLocks/>
                </p:cNvSpPr>
                <p:nvPr/>
              </p:nvSpPr>
              <p:spPr bwMode="auto">
                <a:xfrm>
                  <a:off x="4055" y="2451"/>
                  <a:ext cx="18" cy="19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5 h 24"/>
                    <a:gd name="T4" fmla="*/ 0 w 22"/>
                    <a:gd name="T5" fmla="*/ 14 h 24"/>
                    <a:gd name="T6" fmla="*/ 2 w 22"/>
                    <a:gd name="T7" fmla="*/ 13 h 24"/>
                    <a:gd name="T8" fmla="*/ 2 w 22"/>
                    <a:gd name="T9" fmla="*/ 14 h 24"/>
                    <a:gd name="T10" fmla="*/ 4 w 22"/>
                    <a:gd name="T11" fmla="*/ 13 h 24"/>
                    <a:gd name="T12" fmla="*/ 4 w 22"/>
                    <a:gd name="T13" fmla="*/ 14 h 24"/>
                    <a:gd name="T14" fmla="*/ 9 w 22"/>
                    <a:gd name="T15" fmla="*/ 13 h 24"/>
                    <a:gd name="T16" fmla="*/ 9 w 22"/>
                    <a:gd name="T17" fmla="*/ 12 h 24"/>
                    <a:gd name="T18" fmla="*/ 12 w 22"/>
                    <a:gd name="T19" fmla="*/ 12 h 24"/>
                    <a:gd name="T20" fmla="*/ 12 w 22"/>
                    <a:gd name="T21" fmla="*/ 11 h 24"/>
                    <a:gd name="T22" fmla="*/ 14 w 22"/>
                    <a:gd name="T23" fmla="*/ 10 h 24"/>
                    <a:gd name="T24" fmla="*/ 14 w 22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"/>
                    <a:gd name="T40" fmla="*/ 0 h 24"/>
                    <a:gd name="T41" fmla="*/ 22 w 22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" h="24">
                      <a:moveTo>
                        <a:pt x="21" y="0"/>
                      </a:moveTo>
                      <a:lnTo>
                        <a:pt x="0" y="8"/>
                      </a:lnTo>
                      <a:lnTo>
                        <a:pt x="0" y="23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6" y="21"/>
                      </a:lnTo>
                      <a:lnTo>
                        <a:pt x="6" y="23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8" y="19"/>
                      </a:lnTo>
                      <a:lnTo>
                        <a:pt x="18" y="18"/>
                      </a:lnTo>
                      <a:lnTo>
                        <a:pt x="21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57" name="Freeform 267"/>
                <p:cNvSpPr>
                  <a:spLocks/>
                </p:cNvSpPr>
                <p:nvPr/>
              </p:nvSpPr>
              <p:spPr bwMode="auto">
                <a:xfrm>
                  <a:off x="4094" y="2439"/>
                  <a:ext cx="17" cy="19"/>
                </a:xfrm>
                <a:custGeom>
                  <a:avLst/>
                  <a:gdLst>
                    <a:gd name="T0" fmla="*/ 12 w 22"/>
                    <a:gd name="T1" fmla="*/ 0 h 24"/>
                    <a:gd name="T2" fmla="*/ 0 w 22"/>
                    <a:gd name="T3" fmla="*/ 4 h 24"/>
                    <a:gd name="T4" fmla="*/ 0 w 22"/>
                    <a:gd name="T5" fmla="*/ 14 h 24"/>
                    <a:gd name="T6" fmla="*/ 2 w 22"/>
                    <a:gd name="T7" fmla="*/ 13 h 24"/>
                    <a:gd name="T8" fmla="*/ 2 w 22"/>
                    <a:gd name="T9" fmla="*/ 14 h 24"/>
                    <a:gd name="T10" fmla="*/ 5 w 22"/>
                    <a:gd name="T11" fmla="*/ 13 h 24"/>
                    <a:gd name="T12" fmla="*/ 5 w 22"/>
                    <a:gd name="T13" fmla="*/ 14 h 24"/>
                    <a:gd name="T14" fmla="*/ 9 w 22"/>
                    <a:gd name="T15" fmla="*/ 13 h 24"/>
                    <a:gd name="T16" fmla="*/ 9 w 22"/>
                    <a:gd name="T17" fmla="*/ 12 h 24"/>
                    <a:gd name="T18" fmla="*/ 10 w 22"/>
                    <a:gd name="T19" fmla="*/ 10 h 24"/>
                    <a:gd name="T20" fmla="*/ 12 w 22"/>
                    <a:gd name="T21" fmla="*/ 10 h 24"/>
                    <a:gd name="T22" fmla="*/ 12 w 22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24"/>
                    <a:gd name="T38" fmla="*/ 22 w 2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24">
                      <a:moveTo>
                        <a:pt x="21" y="0"/>
                      </a:move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7" y="17"/>
                      </a:lnTo>
                      <a:lnTo>
                        <a:pt x="21" y="15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58" name="Freeform 268"/>
                <p:cNvSpPr>
                  <a:spLocks/>
                </p:cNvSpPr>
                <p:nvPr/>
              </p:nvSpPr>
              <p:spPr bwMode="auto">
                <a:xfrm>
                  <a:off x="4134" y="2425"/>
                  <a:ext cx="17" cy="21"/>
                </a:xfrm>
                <a:custGeom>
                  <a:avLst/>
                  <a:gdLst>
                    <a:gd name="T0" fmla="*/ 12 w 22"/>
                    <a:gd name="T1" fmla="*/ 0 h 26"/>
                    <a:gd name="T2" fmla="*/ 0 w 22"/>
                    <a:gd name="T3" fmla="*/ 5 h 26"/>
                    <a:gd name="T4" fmla="*/ 0 w 22"/>
                    <a:gd name="T5" fmla="*/ 15 h 26"/>
                    <a:gd name="T6" fmla="*/ 2 w 22"/>
                    <a:gd name="T7" fmla="*/ 15 h 26"/>
                    <a:gd name="T8" fmla="*/ 4 w 22"/>
                    <a:gd name="T9" fmla="*/ 15 h 26"/>
                    <a:gd name="T10" fmla="*/ 4 w 22"/>
                    <a:gd name="T11" fmla="*/ 16 h 26"/>
                    <a:gd name="T12" fmla="*/ 8 w 22"/>
                    <a:gd name="T13" fmla="*/ 14 h 26"/>
                    <a:gd name="T14" fmla="*/ 10 w 22"/>
                    <a:gd name="T15" fmla="*/ 12 h 26"/>
                    <a:gd name="T16" fmla="*/ 10 w 22"/>
                    <a:gd name="T17" fmla="*/ 11 h 26"/>
                    <a:gd name="T18" fmla="*/ 12 w 22"/>
                    <a:gd name="T19" fmla="*/ 11 h 26"/>
                    <a:gd name="T20" fmla="*/ 12 w 22"/>
                    <a:gd name="T21" fmla="*/ 0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26"/>
                    <a:gd name="T35" fmla="*/ 22 w 22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26">
                      <a:moveTo>
                        <a:pt x="21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2" y="23"/>
                      </a:lnTo>
                      <a:lnTo>
                        <a:pt x="6" y="23"/>
                      </a:lnTo>
                      <a:lnTo>
                        <a:pt x="6" y="25"/>
                      </a:lnTo>
                      <a:lnTo>
                        <a:pt x="13" y="21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59" name="Freeform 269"/>
                <p:cNvSpPr>
                  <a:spLocks/>
                </p:cNvSpPr>
                <p:nvPr/>
              </p:nvSpPr>
              <p:spPr bwMode="auto">
                <a:xfrm>
                  <a:off x="4172" y="2412"/>
                  <a:ext cx="18" cy="20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6 h 24"/>
                    <a:gd name="T4" fmla="*/ 0 w 22"/>
                    <a:gd name="T5" fmla="*/ 16 h 24"/>
                    <a:gd name="T6" fmla="*/ 2 w 22"/>
                    <a:gd name="T7" fmla="*/ 15 h 24"/>
                    <a:gd name="T8" fmla="*/ 2 w 22"/>
                    <a:gd name="T9" fmla="*/ 16 h 24"/>
                    <a:gd name="T10" fmla="*/ 5 w 22"/>
                    <a:gd name="T11" fmla="*/ 16 h 24"/>
                    <a:gd name="T12" fmla="*/ 10 w 22"/>
                    <a:gd name="T13" fmla="*/ 15 h 24"/>
                    <a:gd name="T14" fmla="*/ 10 w 22"/>
                    <a:gd name="T15" fmla="*/ 14 h 24"/>
                    <a:gd name="T16" fmla="*/ 11 w 22"/>
                    <a:gd name="T17" fmla="*/ 14 h 24"/>
                    <a:gd name="T18" fmla="*/ 11 w 22"/>
                    <a:gd name="T19" fmla="*/ 13 h 24"/>
                    <a:gd name="T20" fmla="*/ 14 w 22"/>
                    <a:gd name="T21" fmla="*/ 13 h 24"/>
                    <a:gd name="T22" fmla="*/ 14 w 22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24"/>
                    <a:gd name="T38" fmla="*/ 22 w 2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24">
                      <a:moveTo>
                        <a:pt x="21" y="0"/>
                      </a:moveTo>
                      <a:lnTo>
                        <a:pt x="0" y="8"/>
                      </a:lnTo>
                      <a:lnTo>
                        <a:pt x="0" y="23"/>
                      </a:lnTo>
                      <a:lnTo>
                        <a:pt x="4" y="22"/>
                      </a:lnTo>
                      <a:lnTo>
                        <a:pt x="4" y="23"/>
                      </a:lnTo>
                      <a:lnTo>
                        <a:pt x="7" y="23"/>
                      </a:lnTo>
                      <a:lnTo>
                        <a:pt x="15" y="22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17" y="18"/>
                      </a:lnTo>
                      <a:lnTo>
                        <a:pt x="21" y="18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60" name="Freeform 270"/>
                <p:cNvSpPr>
                  <a:spLocks/>
                </p:cNvSpPr>
                <p:nvPr/>
              </p:nvSpPr>
              <p:spPr bwMode="auto">
                <a:xfrm>
                  <a:off x="4212" y="2400"/>
                  <a:ext cx="18" cy="20"/>
                </a:xfrm>
                <a:custGeom>
                  <a:avLst/>
                  <a:gdLst>
                    <a:gd name="T0" fmla="*/ 14 w 22"/>
                    <a:gd name="T1" fmla="*/ 0 h 24"/>
                    <a:gd name="T2" fmla="*/ 0 w 22"/>
                    <a:gd name="T3" fmla="*/ 6 h 24"/>
                    <a:gd name="T4" fmla="*/ 0 w 22"/>
                    <a:gd name="T5" fmla="*/ 16 h 24"/>
                    <a:gd name="T6" fmla="*/ 1 w 22"/>
                    <a:gd name="T7" fmla="*/ 15 h 24"/>
                    <a:gd name="T8" fmla="*/ 1 w 22"/>
                    <a:gd name="T9" fmla="*/ 16 h 24"/>
                    <a:gd name="T10" fmla="*/ 3 w 22"/>
                    <a:gd name="T11" fmla="*/ 15 h 24"/>
                    <a:gd name="T12" fmla="*/ 3 w 22"/>
                    <a:gd name="T13" fmla="*/ 16 h 24"/>
                    <a:gd name="T14" fmla="*/ 9 w 22"/>
                    <a:gd name="T15" fmla="*/ 15 h 24"/>
                    <a:gd name="T16" fmla="*/ 9 w 22"/>
                    <a:gd name="T17" fmla="*/ 13 h 24"/>
                    <a:gd name="T18" fmla="*/ 11 w 22"/>
                    <a:gd name="T19" fmla="*/ 13 h 24"/>
                    <a:gd name="T20" fmla="*/ 11 w 22"/>
                    <a:gd name="T21" fmla="*/ 12 h 24"/>
                    <a:gd name="T22" fmla="*/ 14 w 22"/>
                    <a:gd name="T23" fmla="*/ 11 h 24"/>
                    <a:gd name="T24" fmla="*/ 14 w 22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"/>
                    <a:gd name="T40" fmla="*/ 0 h 24"/>
                    <a:gd name="T41" fmla="*/ 22 w 22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" h="24">
                      <a:moveTo>
                        <a:pt x="21" y="0"/>
                      </a:moveTo>
                      <a:lnTo>
                        <a:pt x="0" y="8"/>
                      </a:lnTo>
                      <a:lnTo>
                        <a:pt x="0" y="23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5" y="21"/>
                      </a:lnTo>
                      <a:lnTo>
                        <a:pt x="5" y="23"/>
                      </a:lnTo>
                      <a:lnTo>
                        <a:pt x="13" y="21"/>
                      </a:lnTo>
                      <a:lnTo>
                        <a:pt x="13" y="19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21" y="15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61" name="Freeform 271"/>
                <p:cNvSpPr>
                  <a:spLocks/>
                </p:cNvSpPr>
                <p:nvPr/>
              </p:nvSpPr>
              <p:spPr bwMode="auto">
                <a:xfrm>
                  <a:off x="4250" y="2388"/>
                  <a:ext cx="17" cy="20"/>
                </a:xfrm>
                <a:custGeom>
                  <a:avLst/>
                  <a:gdLst>
                    <a:gd name="T0" fmla="*/ 12 w 22"/>
                    <a:gd name="T1" fmla="*/ 0 h 24"/>
                    <a:gd name="T2" fmla="*/ 0 w 22"/>
                    <a:gd name="T3" fmla="*/ 4 h 24"/>
                    <a:gd name="T4" fmla="*/ 0 w 22"/>
                    <a:gd name="T5" fmla="*/ 16 h 24"/>
                    <a:gd name="T6" fmla="*/ 2 w 22"/>
                    <a:gd name="T7" fmla="*/ 15 h 24"/>
                    <a:gd name="T8" fmla="*/ 2 w 22"/>
                    <a:gd name="T9" fmla="*/ 16 h 24"/>
                    <a:gd name="T10" fmla="*/ 5 w 22"/>
                    <a:gd name="T11" fmla="*/ 15 h 24"/>
                    <a:gd name="T12" fmla="*/ 5 w 22"/>
                    <a:gd name="T13" fmla="*/ 16 h 24"/>
                    <a:gd name="T14" fmla="*/ 9 w 22"/>
                    <a:gd name="T15" fmla="*/ 15 h 24"/>
                    <a:gd name="T16" fmla="*/ 9 w 22"/>
                    <a:gd name="T17" fmla="*/ 13 h 24"/>
                    <a:gd name="T18" fmla="*/ 11 w 22"/>
                    <a:gd name="T19" fmla="*/ 12 h 24"/>
                    <a:gd name="T20" fmla="*/ 12 w 22"/>
                    <a:gd name="T21" fmla="*/ 11 h 24"/>
                    <a:gd name="T22" fmla="*/ 12 w 22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24"/>
                    <a:gd name="T38" fmla="*/ 22 w 2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24">
                      <a:moveTo>
                        <a:pt x="21" y="0"/>
                      </a:move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8" y="17"/>
                      </a:lnTo>
                      <a:lnTo>
                        <a:pt x="21" y="15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62" name="Freeform 272"/>
                <p:cNvSpPr>
                  <a:spLocks/>
                </p:cNvSpPr>
                <p:nvPr/>
              </p:nvSpPr>
              <p:spPr bwMode="auto">
                <a:xfrm>
                  <a:off x="4288" y="2375"/>
                  <a:ext cx="18" cy="21"/>
                </a:xfrm>
                <a:custGeom>
                  <a:avLst/>
                  <a:gdLst>
                    <a:gd name="T0" fmla="*/ 14 w 22"/>
                    <a:gd name="T1" fmla="*/ 0 h 26"/>
                    <a:gd name="T2" fmla="*/ 0 w 22"/>
                    <a:gd name="T3" fmla="*/ 5 h 26"/>
                    <a:gd name="T4" fmla="*/ 0 w 22"/>
                    <a:gd name="T5" fmla="*/ 15 h 26"/>
                    <a:gd name="T6" fmla="*/ 2 w 22"/>
                    <a:gd name="T7" fmla="*/ 15 h 26"/>
                    <a:gd name="T8" fmla="*/ 6 w 22"/>
                    <a:gd name="T9" fmla="*/ 15 h 26"/>
                    <a:gd name="T10" fmla="*/ 6 w 22"/>
                    <a:gd name="T11" fmla="*/ 16 h 26"/>
                    <a:gd name="T12" fmla="*/ 11 w 22"/>
                    <a:gd name="T13" fmla="*/ 14 h 26"/>
                    <a:gd name="T14" fmla="*/ 13 w 22"/>
                    <a:gd name="T15" fmla="*/ 12 h 26"/>
                    <a:gd name="T16" fmla="*/ 13 w 22"/>
                    <a:gd name="T17" fmla="*/ 11 h 26"/>
                    <a:gd name="T18" fmla="*/ 14 w 22"/>
                    <a:gd name="T19" fmla="*/ 11 h 26"/>
                    <a:gd name="T20" fmla="*/ 14 w 22"/>
                    <a:gd name="T21" fmla="*/ 0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26"/>
                    <a:gd name="T35" fmla="*/ 22 w 22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26">
                      <a:moveTo>
                        <a:pt x="21" y="0"/>
                      </a:moveTo>
                      <a:lnTo>
                        <a:pt x="0" y="7"/>
                      </a:lnTo>
                      <a:lnTo>
                        <a:pt x="0" y="23"/>
                      </a:lnTo>
                      <a:lnTo>
                        <a:pt x="4" y="23"/>
                      </a:lnTo>
                      <a:lnTo>
                        <a:pt x="8" y="23"/>
                      </a:lnTo>
                      <a:lnTo>
                        <a:pt x="8" y="25"/>
                      </a:lnTo>
                      <a:lnTo>
                        <a:pt x="16" y="21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63" name="Freeform 273"/>
                <p:cNvSpPr>
                  <a:spLocks/>
                </p:cNvSpPr>
                <p:nvPr/>
              </p:nvSpPr>
              <p:spPr bwMode="auto">
                <a:xfrm>
                  <a:off x="4016" y="2496"/>
                  <a:ext cx="14" cy="19"/>
                </a:xfrm>
                <a:custGeom>
                  <a:avLst/>
                  <a:gdLst>
                    <a:gd name="T0" fmla="*/ 10 w 18"/>
                    <a:gd name="T1" fmla="*/ 10 h 24"/>
                    <a:gd name="T2" fmla="*/ 10 w 18"/>
                    <a:gd name="T3" fmla="*/ 0 h 24"/>
                    <a:gd name="T4" fmla="*/ 0 w 18"/>
                    <a:gd name="T5" fmla="*/ 4 h 24"/>
                    <a:gd name="T6" fmla="*/ 0 w 18"/>
                    <a:gd name="T7" fmla="*/ 14 h 24"/>
                    <a:gd name="T8" fmla="*/ 10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64" name="Freeform 274"/>
                <p:cNvSpPr>
                  <a:spLocks/>
                </p:cNvSpPr>
                <p:nvPr/>
              </p:nvSpPr>
              <p:spPr bwMode="auto">
                <a:xfrm>
                  <a:off x="4031" y="2491"/>
                  <a:ext cx="15" cy="19"/>
                </a:xfrm>
                <a:custGeom>
                  <a:avLst/>
                  <a:gdLst>
                    <a:gd name="T0" fmla="*/ 12 w 18"/>
                    <a:gd name="T1" fmla="*/ 10 h 24"/>
                    <a:gd name="T2" fmla="*/ 12 w 18"/>
                    <a:gd name="T3" fmla="*/ 0 h 24"/>
                    <a:gd name="T4" fmla="*/ 0 w 18"/>
                    <a:gd name="T5" fmla="*/ 4 h 24"/>
                    <a:gd name="T6" fmla="*/ 0 w 18"/>
                    <a:gd name="T7" fmla="*/ 14 h 24"/>
                    <a:gd name="T8" fmla="*/ 12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65" name="Freeform 275"/>
                <p:cNvSpPr>
                  <a:spLocks/>
                </p:cNvSpPr>
                <p:nvPr/>
              </p:nvSpPr>
              <p:spPr bwMode="auto">
                <a:xfrm>
                  <a:off x="4020" y="2503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7 w 17"/>
                    <a:gd name="T3" fmla="*/ 9 h 17"/>
                    <a:gd name="T4" fmla="*/ 7 w 17"/>
                    <a:gd name="T5" fmla="*/ 5 h 17"/>
                    <a:gd name="T6" fmla="*/ 11 w 17"/>
                    <a:gd name="T7" fmla="*/ 5 h 17"/>
                    <a:gd name="T8" fmla="*/ 7 w 17"/>
                    <a:gd name="T9" fmla="*/ 0 h 17"/>
                    <a:gd name="T10" fmla="*/ 3 w 17"/>
                    <a:gd name="T11" fmla="*/ 0 h 17"/>
                    <a:gd name="T12" fmla="*/ 3 w 17"/>
                    <a:gd name="T13" fmla="*/ 5 h 17"/>
                    <a:gd name="T14" fmla="*/ 0 w 17"/>
                    <a:gd name="T15" fmla="*/ 5 h 17"/>
                    <a:gd name="T16" fmla="*/ 0 w 17"/>
                    <a:gd name="T17" fmla="*/ 9 h 17"/>
                    <a:gd name="T18" fmla="*/ 3 w 17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8"/>
                      </a:lnTo>
                      <a:lnTo>
                        <a:pt x="16" y="8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66" name="Freeform 276"/>
                <p:cNvSpPr>
                  <a:spLocks/>
                </p:cNvSpPr>
                <p:nvPr/>
              </p:nvSpPr>
              <p:spPr bwMode="auto">
                <a:xfrm>
                  <a:off x="4035" y="2499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7 w 17"/>
                    <a:gd name="T3" fmla="*/ 9 h 17"/>
                    <a:gd name="T4" fmla="*/ 7 w 17"/>
                    <a:gd name="T5" fmla="*/ 6 h 17"/>
                    <a:gd name="T6" fmla="*/ 11 w 17"/>
                    <a:gd name="T7" fmla="*/ 6 h 17"/>
                    <a:gd name="T8" fmla="*/ 11 w 17"/>
                    <a:gd name="T9" fmla="*/ 0 h 17"/>
                    <a:gd name="T10" fmla="*/ 7 w 17"/>
                    <a:gd name="T11" fmla="*/ 0 h 17"/>
                    <a:gd name="T12" fmla="*/ 3 w 17"/>
                    <a:gd name="T13" fmla="*/ 0 h 17"/>
                    <a:gd name="T14" fmla="*/ 0 w 17"/>
                    <a:gd name="T15" fmla="*/ 6 h 17"/>
                    <a:gd name="T16" fmla="*/ 0 w 17"/>
                    <a:gd name="T17" fmla="*/ 9 h 17"/>
                    <a:gd name="T18" fmla="*/ 3 w 17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67" name="Freeform 277"/>
                <p:cNvSpPr>
                  <a:spLocks/>
                </p:cNvSpPr>
                <p:nvPr/>
              </p:nvSpPr>
              <p:spPr bwMode="auto">
                <a:xfrm>
                  <a:off x="4054" y="2484"/>
                  <a:ext cx="15" cy="18"/>
                </a:xfrm>
                <a:custGeom>
                  <a:avLst/>
                  <a:gdLst>
                    <a:gd name="T0" fmla="*/ 11 w 19"/>
                    <a:gd name="T1" fmla="*/ 10 h 23"/>
                    <a:gd name="T2" fmla="*/ 11 w 19"/>
                    <a:gd name="T3" fmla="*/ 0 h 23"/>
                    <a:gd name="T4" fmla="*/ 0 w 19"/>
                    <a:gd name="T5" fmla="*/ 3 h 23"/>
                    <a:gd name="T6" fmla="*/ 0 w 19"/>
                    <a:gd name="T7" fmla="*/ 13 h 23"/>
                    <a:gd name="T8" fmla="*/ 11 w 19"/>
                    <a:gd name="T9" fmla="*/ 1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3"/>
                    <a:gd name="T17" fmla="*/ 19 w 19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3">
                      <a:moveTo>
                        <a:pt x="18" y="17"/>
                      </a:moveTo>
                      <a:lnTo>
                        <a:pt x="18" y="0"/>
                      </a:lnTo>
                      <a:lnTo>
                        <a:pt x="0" y="5"/>
                      </a:lnTo>
                      <a:lnTo>
                        <a:pt x="0" y="22"/>
                      </a:lnTo>
                      <a:lnTo>
                        <a:pt x="18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68" name="Freeform 278"/>
                <p:cNvSpPr>
                  <a:spLocks/>
                </p:cNvSpPr>
                <p:nvPr/>
              </p:nvSpPr>
              <p:spPr bwMode="auto">
                <a:xfrm>
                  <a:off x="4070" y="2479"/>
                  <a:ext cx="14" cy="17"/>
                </a:xfrm>
                <a:custGeom>
                  <a:avLst/>
                  <a:gdLst>
                    <a:gd name="T0" fmla="*/ 10 w 18"/>
                    <a:gd name="T1" fmla="*/ 9 h 22"/>
                    <a:gd name="T2" fmla="*/ 10 w 18"/>
                    <a:gd name="T3" fmla="*/ 0 h 22"/>
                    <a:gd name="T4" fmla="*/ 0 w 18"/>
                    <a:gd name="T5" fmla="*/ 4 h 22"/>
                    <a:gd name="T6" fmla="*/ 0 w 18"/>
                    <a:gd name="T7" fmla="*/ 12 h 22"/>
                    <a:gd name="T8" fmla="*/ 10 w 18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2"/>
                    <a:gd name="T17" fmla="*/ 18 w 1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2">
                      <a:moveTo>
                        <a:pt x="17" y="15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7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69" name="Freeform 279"/>
                <p:cNvSpPr>
                  <a:spLocks/>
                </p:cNvSpPr>
                <p:nvPr/>
              </p:nvSpPr>
              <p:spPr bwMode="auto">
                <a:xfrm>
                  <a:off x="4060" y="2491"/>
                  <a:ext cx="14" cy="13"/>
                </a:xfrm>
                <a:custGeom>
                  <a:avLst/>
                  <a:gdLst>
                    <a:gd name="T0" fmla="*/ 6 w 17"/>
                    <a:gd name="T1" fmla="*/ 9 h 17"/>
                    <a:gd name="T2" fmla="*/ 11 w 17"/>
                    <a:gd name="T3" fmla="*/ 5 h 17"/>
                    <a:gd name="T4" fmla="*/ 11 w 17"/>
                    <a:gd name="T5" fmla="*/ 0 h 17"/>
                    <a:gd name="T6" fmla="*/ 6 w 17"/>
                    <a:gd name="T7" fmla="*/ 0 h 17"/>
                    <a:gd name="T8" fmla="*/ 0 w 17"/>
                    <a:gd name="T9" fmla="*/ 0 h 17"/>
                    <a:gd name="T10" fmla="*/ 0 w 17"/>
                    <a:gd name="T11" fmla="*/ 5 h 17"/>
                    <a:gd name="T12" fmla="*/ 0 w 17"/>
                    <a:gd name="T13" fmla="*/ 9 h 17"/>
                    <a:gd name="T14" fmla="*/ 6 w 17"/>
                    <a:gd name="T15" fmla="*/ 9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7"/>
                    <a:gd name="T26" fmla="*/ 17 w 17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7">
                      <a:moveTo>
                        <a:pt x="8" y="16"/>
                      </a:move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70" name="Freeform 280"/>
                <p:cNvSpPr>
                  <a:spLocks/>
                </p:cNvSpPr>
                <p:nvPr/>
              </p:nvSpPr>
              <p:spPr bwMode="auto">
                <a:xfrm>
                  <a:off x="4075" y="2484"/>
                  <a:ext cx="14" cy="14"/>
                </a:xfrm>
                <a:custGeom>
                  <a:avLst/>
                  <a:gdLst>
                    <a:gd name="T0" fmla="*/ 6 w 17"/>
                    <a:gd name="T1" fmla="*/ 11 h 17"/>
                    <a:gd name="T2" fmla="*/ 6 w 17"/>
                    <a:gd name="T3" fmla="*/ 7 h 17"/>
                    <a:gd name="T4" fmla="*/ 11 w 17"/>
                    <a:gd name="T5" fmla="*/ 7 h 17"/>
                    <a:gd name="T6" fmla="*/ 11 w 17"/>
                    <a:gd name="T7" fmla="*/ 3 h 17"/>
                    <a:gd name="T8" fmla="*/ 6 w 17"/>
                    <a:gd name="T9" fmla="*/ 0 h 17"/>
                    <a:gd name="T10" fmla="*/ 6 w 17"/>
                    <a:gd name="T11" fmla="*/ 3 h 17"/>
                    <a:gd name="T12" fmla="*/ 0 w 17"/>
                    <a:gd name="T13" fmla="*/ 3 h 17"/>
                    <a:gd name="T14" fmla="*/ 0 w 17"/>
                    <a:gd name="T15" fmla="*/ 7 h 17"/>
                    <a:gd name="T16" fmla="*/ 0 w 17"/>
                    <a:gd name="T17" fmla="*/ 11 h 17"/>
                    <a:gd name="T18" fmla="*/ 6 w 17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8" y="0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71" name="Freeform 281"/>
                <p:cNvSpPr>
                  <a:spLocks/>
                </p:cNvSpPr>
                <p:nvPr/>
              </p:nvSpPr>
              <p:spPr bwMode="auto">
                <a:xfrm>
                  <a:off x="4092" y="2471"/>
                  <a:ext cx="16" cy="17"/>
                </a:xfrm>
                <a:custGeom>
                  <a:avLst/>
                  <a:gdLst>
                    <a:gd name="T0" fmla="*/ 12 w 20"/>
                    <a:gd name="T1" fmla="*/ 10 h 22"/>
                    <a:gd name="T2" fmla="*/ 12 w 20"/>
                    <a:gd name="T3" fmla="*/ 0 h 22"/>
                    <a:gd name="T4" fmla="*/ 0 w 20"/>
                    <a:gd name="T5" fmla="*/ 4 h 22"/>
                    <a:gd name="T6" fmla="*/ 0 w 20"/>
                    <a:gd name="T7" fmla="*/ 12 h 22"/>
                    <a:gd name="T8" fmla="*/ 12 w 20"/>
                    <a:gd name="T9" fmla="*/ 1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2"/>
                    <a:gd name="T17" fmla="*/ 20 w 20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2">
                      <a:moveTo>
                        <a:pt x="19" y="17"/>
                      </a:moveTo>
                      <a:lnTo>
                        <a:pt x="19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9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72" name="Freeform 282"/>
                <p:cNvSpPr>
                  <a:spLocks/>
                </p:cNvSpPr>
                <p:nvPr/>
              </p:nvSpPr>
              <p:spPr bwMode="auto">
                <a:xfrm>
                  <a:off x="4109" y="2466"/>
                  <a:ext cx="15" cy="18"/>
                </a:xfrm>
                <a:custGeom>
                  <a:avLst/>
                  <a:gdLst>
                    <a:gd name="T0" fmla="*/ 11 w 19"/>
                    <a:gd name="T1" fmla="*/ 10 h 23"/>
                    <a:gd name="T2" fmla="*/ 11 w 19"/>
                    <a:gd name="T3" fmla="*/ 0 h 23"/>
                    <a:gd name="T4" fmla="*/ 0 w 19"/>
                    <a:gd name="T5" fmla="*/ 4 h 23"/>
                    <a:gd name="T6" fmla="*/ 0 w 19"/>
                    <a:gd name="T7" fmla="*/ 13 h 23"/>
                    <a:gd name="T8" fmla="*/ 11 w 19"/>
                    <a:gd name="T9" fmla="*/ 1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3"/>
                    <a:gd name="T17" fmla="*/ 19 w 19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3">
                      <a:moveTo>
                        <a:pt x="18" y="16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22"/>
                      </a:lnTo>
                      <a:lnTo>
                        <a:pt x="18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73" name="Freeform 283"/>
                <p:cNvSpPr>
                  <a:spLocks/>
                </p:cNvSpPr>
                <p:nvPr/>
              </p:nvSpPr>
              <p:spPr bwMode="auto">
                <a:xfrm>
                  <a:off x="4098" y="2477"/>
                  <a:ext cx="14" cy="14"/>
                </a:xfrm>
                <a:custGeom>
                  <a:avLst/>
                  <a:gdLst>
                    <a:gd name="T0" fmla="*/ 6 w 17"/>
                    <a:gd name="T1" fmla="*/ 11 h 17"/>
                    <a:gd name="T2" fmla="*/ 11 w 17"/>
                    <a:gd name="T3" fmla="*/ 11 h 17"/>
                    <a:gd name="T4" fmla="*/ 11 w 17"/>
                    <a:gd name="T5" fmla="*/ 7 h 17"/>
                    <a:gd name="T6" fmla="*/ 11 w 17"/>
                    <a:gd name="T7" fmla="*/ 3 h 17"/>
                    <a:gd name="T8" fmla="*/ 11 w 17"/>
                    <a:gd name="T9" fmla="*/ 0 h 17"/>
                    <a:gd name="T10" fmla="*/ 6 w 17"/>
                    <a:gd name="T11" fmla="*/ 0 h 17"/>
                    <a:gd name="T12" fmla="*/ 6 w 17"/>
                    <a:gd name="T13" fmla="*/ 3 h 17"/>
                    <a:gd name="T14" fmla="*/ 0 w 17"/>
                    <a:gd name="T15" fmla="*/ 3 h 17"/>
                    <a:gd name="T16" fmla="*/ 0 w 17"/>
                    <a:gd name="T17" fmla="*/ 7 h 17"/>
                    <a:gd name="T18" fmla="*/ 0 w 17"/>
                    <a:gd name="T19" fmla="*/ 11 h 17"/>
                    <a:gd name="T20" fmla="*/ 6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8" y="16"/>
                      </a:moveTo>
                      <a:lnTo>
                        <a:pt x="16" y="16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74" name="Freeform 284"/>
                <p:cNvSpPr>
                  <a:spLocks/>
                </p:cNvSpPr>
                <p:nvPr/>
              </p:nvSpPr>
              <p:spPr bwMode="auto">
                <a:xfrm>
                  <a:off x="4114" y="2472"/>
                  <a:ext cx="13" cy="14"/>
                </a:xfrm>
                <a:custGeom>
                  <a:avLst/>
                  <a:gdLst>
                    <a:gd name="T0" fmla="*/ 5 w 17"/>
                    <a:gd name="T1" fmla="*/ 11 h 17"/>
                    <a:gd name="T2" fmla="*/ 5 w 17"/>
                    <a:gd name="T3" fmla="*/ 7 h 17"/>
                    <a:gd name="T4" fmla="*/ 9 w 17"/>
                    <a:gd name="T5" fmla="*/ 7 h 17"/>
                    <a:gd name="T6" fmla="*/ 9 w 17"/>
                    <a:gd name="T7" fmla="*/ 3 h 17"/>
                    <a:gd name="T8" fmla="*/ 9 w 17"/>
                    <a:gd name="T9" fmla="*/ 0 h 17"/>
                    <a:gd name="T10" fmla="*/ 5 w 17"/>
                    <a:gd name="T11" fmla="*/ 0 h 17"/>
                    <a:gd name="T12" fmla="*/ 5 w 17"/>
                    <a:gd name="T13" fmla="*/ 3 h 17"/>
                    <a:gd name="T14" fmla="*/ 0 w 17"/>
                    <a:gd name="T15" fmla="*/ 3 h 17"/>
                    <a:gd name="T16" fmla="*/ 0 w 17"/>
                    <a:gd name="T17" fmla="*/ 7 h 17"/>
                    <a:gd name="T18" fmla="*/ 0 w 17"/>
                    <a:gd name="T19" fmla="*/ 11 h 17"/>
                    <a:gd name="T20" fmla="*/ 5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75" name="Freeform 285"/>
                <p:cNvSpPr>
                  <a:spLocks/>
                </p:cNvSpPr>
                <p:nvPr/>
              </p:nvSpPr>
              <p:spPr bwMode="auto">
                <a:xfrm>
                  <a:off x="4132" y="2459"/>
                  <a:ext cx="14" cy="17"/>
                </a:xfrm>
                <a:custGeom>
                  <a:avLst/>
                  <a:gdLst>
                    <a:gd name="T0" fmla="*/ 10 w 18"/>
                    <a:gd name="T1" fmla="*/ 9 h 22"/>
                    <a:gd name="T2" fmla="*/ 10 w 18"/>
                    <a:gd name="T3" fmla="*/ 0 h 22"/>
                    <a:gd name="T4" fmla="*/ 0 w 18"/>
                    <a:gd name="T5" fmla="*/ 4 h 22"/>
                    <a:gd name="T6" fmla="*/ 0 w 18"/>
                    <a:gd name="T7" fmla="*/ 12 h 22"/>
                    <a:gd name="T8" fmla="*/ 10 w 18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2"/>
                    <a:gd name="T17" fmla="*/ 18 w 1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2">
                      <a:moveTo>
                        <a:pt x="17" y="15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7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76" name="Freeform 286"/>
                <p:cNvSpPr>
                  <a:spLocks/>
                </p:cNvSpPr>
                <p:nvPr/>
              </p:nvSpPr>
              <p:spPr bwMode="auto">
                <a:xfrm>
                  <a:off x="4147" y="2452"/>
                  <a:ext cx="15" cy="20"/>
                </a:xfrm>
                <a:custGeom>
                  <a:avLst/>
                  <a:gdLst>
                    <a:gd name="T0" fmla="*/ 12 w 18"/>
                    <a:gd name="T1" fmla="*/ 12 h 24"/>
                    <a:gd name="T2" fmla="*/ 12 w 18"/>
                    <a:gd name="T3" fmla="*/ 0 h 24"/>
                    <a:gd name="T4" fmla="*/ 0 w 18"/>
                    <a:gd name="T5" fmla="*/ 4 h 24"/>
                    <a:gd name="T6" fmla="*/ 0 w 18"/>
                    <a:gd name="T7" fmla="*/ 16 h 24"/>
                    <a:gd name="T8" fmla="*/ 12 w 18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77" name="Freeform 287"/>
                <p:cNvSpPr>
                  <a:spLocks/>
                </p:cNvSpPr>
                <p:nvPr/>
              </p:nvSpPr>
              <p:spPr bwMode="auto">
                <a:xfrm>
                  <a:off x="4137" y="2465"/>
                  <a:ext cx="13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6 w 17"/>
                    <a:gd name="T3" fmla="*/ 11 h 17"/>
                    <a:gd name="T4" fmla="*/ 6 w 17"/>
                    <a:gd name="T5" fmla="*/ 6 h 17"/>
                    <a:gd name="T6" fmla="*/ 9 w 17"/>
                    <a:gd name="T7" fmla="*/ 2 h 17"/>
                    <a:gd name="T8" fmla="*/ 6 w 17"/>
                    <a:gd name="T9" fmla="*/ 2 h 17"/>
                    <a:gd name="T10" fmla="*/ 6 w 17"/>
                    <a:gd name="T11" fmla="*/ 0 h 17"/>
                    <a:gd name="T12" fmla="*/ 3 w 17"/>
                    <a:gd name="T13" fmla="*/ 0 h 17"/>
                    <a:gd name="T14" fmla="*/ 3 w 17"/>
                    <a:gd name="T15" fmla="*/ 2 h 17"/>
                    <a:gd name="T16" fmla="*/ 0 w 17"/>
                    <a:gd name="T17" fmla="*/ 2 h 17"/>
                    <a:gd name="T18" fmla="*/ 0 w 17"/>
                    <a:gd name="T19" fmla="*/ 6 h 17"/>
                    <a:gd name="T20" fmla="*/ 3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9"/>
                      </a:lnTo>
                      <a:lnTo>
                        <a:pt x="16" y="3"/>
                      </a:lnTo>
                      <a:lnTo>
                        <a:pt x="10" y="3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78" name="Freeform 288"/>
                <p:cNvSpPr>
                  <a:spLocks/>
                </p:cNvSpPr>
                <p:nvPr/>
              </p:nvSpPr>
              <p:spPr bwMode="auto">
                <a:xfrm>
                  <a:off x="4152" y="2460"/>
                  <a:ext cx="14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7 w 17"/>
                    <a:gd name="T3" fmla="*/ 11 h 17"/>
                    <a:gd name="T4" fmla="*/ 7 w 17"/>
                    <a:gd name="T5" fmla="*/ 6 h 17"/>
                    <a:gd name="T6" fmla="*/ 11 w 17"/>
                    <a:gd name="T7" fmla="*/ 6 h 17"/>
                    <a:gd name="T8" fmla="*/ 7 w 17"/>
                    <a:gd name="T9" fmla="*/ 0 h 17"/>
                    <a:gd name="T10" fmla="*/ 3 w 17"/>
                    <a:gd name="T11" fmla="*/ 0 h 17"/>
                    <a:gd name="T12" fmla="*/ 3 w 17"/>
                    <a:gd name="T13" fmla="*/ 6 h 17"/>
                    <a:gd name="T14" fmla="*/ 0 w 17"/>
                    <a:gd name="T15" fmla="*/ 6 h 17"/>
                    <a:gd name="T16" fmla="*/ 0 w 17"/>
                    <a:gd name="T17" fmla="*/ 11 h 17"/>
                    <a:gd name="T18" fmla="*/ 3 w 17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8"/>
                      </a:lnTo>
                      <a:lnTo>
                        <a:pt x="16" y="8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79" name="Freeform 289"/>
                <p:cNvSpPr>
                  <a:spLocks/>
                </p:cNvSpPr>
                <p:nvPr/>
              </p:nvSpPr>
              <p:spPr bwMode="auto">
                <a:xfrm>
                  <a:off x="4170" y="2445"/>
                  <a:ext cx="15" cy="19"/>
                </a:xfrm>
                <a:custGeom>
                  <a:avLst/>
                  <a:gdLst>
                    <a:gd name="T0" fmla="*/ 12 w 18"/>
                    <a:gd name="T1" fmla="*/ 10 h 24"/>
                    <a:gd name="T2" fmla="*/ 12 w 18"/>
                    <a:gd name="T3" fmla="*/ 0 h 24"/>
                    <a:gd name="T4" fmla="*/ 0 w 18"/>
                    <a:gd name="T5" fmla="*/ 3 h 24"/>
                    <a:gd name="T6" fmla="*/ 0 w 18"/>
                    <a:gd name="T7" fmla="*/ 14 h 24"/>
                    <a:gd name="T8" fmla="*/ 12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80" name="Freeform 290"/>
                <p:cNvSpPr>
                  <a:spLocks/>
                </p:cNvSpPr>
                <p:nvPr/>
              </p:nvSpPr>
              <p:spPr bwMode="auto">
                <a:xfrm>
                  <a:off x="4186" y="2440"/>
                  <a:ext cx="14" cy="20"/>
                </a:xfrm>
                <a:custGeom>
                  <a:avLst/>
                  <a:gdLst>
                    <a:gd name="T0" fmla="*/ 10 w 18"/>
                    <a:gd name="T1" fmla="*/ 12 h 24"/>
                    <a:gd name="T2" fmla="*/ 10 w 18"/>
                    <a:gd name="T3" fmla="*/ 0 h 24"/>
                    <a:gd name="T4" fmla="*/ 0 w 18"/>
                    <a:gd name="T5" fmla="*/ 4 h 24"/>
                    <a:gd name="T6" fmla="*/ 0 w 18"/>
                    <a:gd name="T7" fmla="*/ 16 h 24"/>
                    <a:gd name="T8" fmla="*/ 10 w 18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81" name="Freeform 291"/>
                <p:cNvSpPr>
                  <a:spLocks/>
                </p:cNvSpPr>
                <p:nvPr/>
              </p:nvSpPr>
              <p:spPr bwMode="auto">
                <a:xfrm>
                  <a:off x="4177" y="2452"/>
                  <a:ext cx="13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9 w 17"/>
                    <a:gd name="T3" fmla="*/ 11 h 17"/>
                    <a:gd name="T4" fmla="*/ 9 w 17"/>
                    <a:gd name="T5" fmla="*/ 6 h 17"/>
                    <a:gd name="T6" fmla="*/ 9 w 17"/>
                    <a:gd name="T7" fmla="*/ 0 h 17"/>
                    <a:gd name="T8" fmla="*/ 3 w 17"/>
                    <a:gd name="T9" fmla="*/ 0 h 17"/>
                    <a:gd name="T10" fmla="*/ 0 w 17"/>
                    <a:gd name="T11" fmla="*/ 0 h 17"/>
                    <a:gd name="T12" fmla="*/ 0 w 17"/>
                    <a:gd name="T13" fmla="*/ 6 h 17"/>
                    <a:gd name="T14" fmla="*/ 0 w 17"/>
                    <a:gd name="T15" fmla="*/ 11 h 17"/>
                    <a:gd name="T16" fmla="*/ 3 w 17"/>
                    <a:gd name="T17" fmla="*/ 11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5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82" name="Freeform 292"/>
                <p:cNvSpPr>
                  <a:spLocks/>
                </p:cNvSpPr>
                <p:nvPr/>
              </p:nvSpPr>
              <p:spPr bwMode="auto">
                <a:xfrm>
                  <a:off x="4192" y="2448"/>
                  <a:ext cx="14" cy="14"/>
                </a:xfrm>
                <a:custGeom>
                  <a:avLst/>
                  <a:gdLst>
                    <a:gd name="T0" fmla="*/ 7 w 17"/>
                    <a:gd name="T1" fmla="*/ 11 h 17"/>
                    <a:gd name="T2" fmla="*/ 11 w 17"/>
                    <a:gd name="T3" fmla="*/ 11 h 17"/>
                    <a:gd name="T4" fmla="*/ 11 w 17"/>
                    <a:gd name="T5" fmla="*/ 3 h 17"/>
                    <a:gd name="T6" fmla="*/ 11 w 17"/>
                    <a:gd name="T7" fmla="*/ 0 h 17"/>
                    <a:gd name="T8" fmla="*/ 7 w 17"/>
                    <a:gd name="T9" fmla="*/ 0 h 17"/>
                    <a:gd name="T10" fmla="*/ 0 w 17"/>
                    <a:gd name="T11" fmla="*/ 0 h 17"/>
                    <a:gd name="T12" fmla="*/ 0 w 17"/>
                    <a:gd name="T13" fmla="*/ 3 h 17"/>
                    <a:gd name="T14" fmla="*/ 0 w 17"/>
                    <a:gd name="T15" fmla="*/ 11 h 17"/>
                    <a:gd name="T16" fmla="*/ 7 w 17"/>
                    <a:gd name="T17" fmla="*/ 11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10" y="16"/>
                      </a:moveTo>
                      <a:lnTo>
                        <a:pt x="16" y="16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10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83" name="Freeform 293"/>
                <p:cNvSpPr>
                  <a:spLocks/>
                </p:cNvSpPr>
                <p:nvPr/>
              </p:nvSpPr>
              <p:spPr bwMode="auto">
                <a:xfrm>
                  <a:off x="4210" y="2432"/>
                  <a:ext cx="15" cy="20"/>
                </a:xfrm>
                <a:custGeom>
                  <a:avLst/>
                  <a:gdLst>
                    <a:gd name="T0" fmla="*/ 12 w 18"/>
                    <a:gd name="T1" fmla="*/ 13 h 24"/>
                    <a:gd name="T2" fmla="*/ 12 w 18"/>
                    <a:gd name="T3" fmla="*/ 0 h 24"/>
                    <a:gd name="T4" fmla="*/ 0 w 18"/>
                    <a:gd name="T5" fmla="*/ 4 h 24"/>
                    <a:gd name="T6" fmla="*/ 0 w 18"/>
                    <a:gd name="T7" fmla="*/ 16 h 24"/>
                    <a:gd name="T8" fmla="*/ 12 w 18"/>
                    <a:gd name="T9" fmla="*/ 13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8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84" name="Freeform 294"/>
                <p:cNvSpPr>
                  <a:spLocks/>
                </p:cNvSpPr>
                <p:nvPr/>
              </p:nvSpPr>
              <p:spPr bwMode="auto">
                <a:xfrm>
                  <a:off x="4226" y="2428"/>
                  <a:ext cx="14" cy="20"/>
                </a:xfrm>
                <a:custGeom>
                  <a:avLst/>
                  <a:gdLst>
                    <a:gd name="T0" fmla="*/ 10 w 18"/>
                    <a:gd name="T1" fmla="*/ 12 h 24"/>
                    <a:gd name="T2" fmla="*/ 10 w 18"/>
                    <a:gd name="T3" fmla="*/ 0 h 24"/>
                    <a:gd name="T4" fmla="*/ 0 w 18"/>
                    <a:gd name="T5" fmla="*/ 3 h 24"/>
                    <a:gd name="T6" fmla="*/ 0 w 18"/>
                    <a:gd name="T7" fmla="*/ 16 h 24"/>
                    <a:gd name="T8" fmla="*/ 10 w 18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85" name="Freeform 295"/>
                <p:cNvSpPr>
                  <a:spLocks/>
                </p:cNvSpPr>
                <p:nvPr/>
              </p:nvSpPr>
              <p:spPr bwMode="auto">
                <a:xfrm>
                  <a:off x="4214" y="2440"/>
                  <a:ext cx="14" cy="14"/>
                </a:xfrm>
                <a:custGeom>
                  <a:avLst/>
                  <a:gdLst>
                    <a:gd name="T0" fmla="*/ 6 w 17"/>
                    <a:gd name="T1" fmla="*/ 11 h 17"/>
                    <a:gd name="T2" fmla="*/ 11 w 17"/>
                    <a:gd name="T3" fmla="*/ 11 h 17"/>
                    <a:gd name="T4" fmla="*/ 11 w 17"/>
                    <a:gd name="T5" fmla="*/ 6 h 17"/>
                    <a:gd name="T6" fmla="*/ 11 w 17"/>
                    <a:gd name="T7" fmla="*/ 0 h 17"/>
                    <a:gd name="T8" fmla="*/ 6 w 17"/>
                    <a:gd name="T9" fmla="*/ 0 h 17"/>
                    <a:gd name="T10" fmla="*/ 0 w 17"/>
                    <a:gd name="T11" fmla="*/ 0 h 17"/>
                    <a:gd name="T12" fmla="*/ 0 w 17"/>
                    <a:gd name="T13" fmla="*/ 6 h 17"/>
                    <a:gd name="T14" fmla="*/ 0 w 17"/>
                    <a:gd name="T15" fmla="*/ 11 h 17"/>
                    <a:gd name="T16" fmla="*/ 6 w 17"/>
                    <a:gd name="T17" fmla="*/ 11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8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86" name="Freeform 296"/>
                <p:cNvSpPr>
                  <a:spLocks/>
                </p:cNvSpPr>
                <p:nvPr/>
              </p:nvSpPr>
              <p:spPr bwMode="auto">
                <a:xfrm>
                  <a:off x="4230" y="2436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11 w 17"/>
                    <a:gd name="T3" fmla="*/ 9 h 17"/>
                    <a:gd name="T4" fmla="*/ 11 w 17"/>
                    <a:gd name="T5" fmla="*/ 5 h 17"/>
                    <a:gd name="T6" fmla="*/ 11 w 17"/>
                    <a:gd name="T7" fmla="*/ 0 h 17"/>
                    <a:gd name="T8" fmla="*/ 3 w 17"/>
                    <a:gd name="T9" fmla="*/ 0 h 17"/>
                    <a:gd name="T10" fmla="*/ 0 w 17"/>
                    <a:gd name="T11" fmla="*/ 0 h 17"/>
                    <a:gd name="T12" fmla="*/ 0 w 17"/>
                    <a:gd name="T13" fmla="*/ 5 h 17"/>
                    <a:gd name="T14" fmla="*/ 0 w 17"/>
                    <a:gd name="T15" fmla="*/ 9 h 17"/>
                    <a:gd name="T16" fmla="*/ 3 w 17"/>
                    <a:gd name="T17" fmla="*/ 9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5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87" name="Freeform 297"/>
                <p:cNvSpPr>
                  <a:spLocks/>
                </p:cNvSpPr>
                <p:nvPr/>
              </p:nvSpPr>
              <p:spPr bwMode="auto">
                <a:xfrm>
                  <a:off x="4248" y="2420"/>
                  <a:ext cx="15" cy="20"/>
                </a:xfrm>
                <a:custGeom>
                  <a:avLst/>
                  <a:gdLst>
                    <a:gd name="T0" fmla="*/ 11 w 19"/>
                    <a:gd name="T1" fmla="*/ 12 h 24"/>
                    <a:gd name="T2" fmla="*/ 11 w 19"/>
                    <a:gd name="T3" fmla="*/ 0 h 24"/>
                    <a:gd name="T4" fmla="*/ 0 w 19"/>
                    <a:gd name="T5" fmla="*/ 4 h 24"/>
                    <a:gd name="T6" fmla="*/ 0 w 19"/>
                    <a:gd name="T7" fmla="*/ 16 h 24"/>
                    <a:gd name="T8" fmla="*/ 11 w 19"/>
                    <a:gd name="T9" fmla="*/ 1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4"/>
                    <a:gd name="T17" fmla="*/ 19 w 19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4">
                      <a:moveTo>
                        <a:pt x="18" y="17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8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88" name="Freeform 298"/>
                <p:cNvSpPr>
                  <a:spLocks/>
                </p:cNvSpPr>
                <p:nvPr/>
              </p:nvSpPr>
              <p:spPr bwMode="auto">
                <a:xfrm>
                  <a:off x="4264" y="2416"/>
                  <a:ext cx="14" cy="17"/>
                </a:xfrm>
                <a:custGeom>
                  <a:avLst/>
                  <a:gdLst>
                    <a:gd name="T0" fmla="*/ 10 w 18"/>
                    <a:gd name="T1" fmla="*/ 9 h 22"/>
                    <a:gd name="T2" fmla="*/ 10 w 18"/>
                    <a:gd name="T3" fmla="*/ 0 h 22"/>
                    <a:gd name="T4" fmla="*/ 0 w 18"/>
                    <a:gd name="T5" fmla="*/ 4 h 22"/>
                    <a:gd name="T6" fmla="*/ 0 w 18"/>
                    <a:gd name="T7" fmla="*/ 12 h 22"/>
                    <a:gd name="T8" fmla="*/ 10 w 18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2"/>
                    <a:gd name="T17" fmla="*/ 18 w 1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2">
                      <a:moveTo>
                        <a:pt x="17" y="16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17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89" name="Freeform 299"/>
                <p:cNvSpPr>
                  <a:spLocks/>
                </p:cNvSpPr>
                <p:nvPr/>
              </p:nvSpPr>
              <p:spPr bwMode="auto">
                <a:xfrm>
                  <a:off x="4253" y="2428"/>
                  <a:ext cx="13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6 w 17"/>
                    <a:gd name="T3" fmla="*/ 11 h 17"/>
                    <a:gd name="T4" fmla="*/ 6 w 17"/>
                    <a:gd name="T5" fmla="*/ 7 h 17"/>
                    <a:gd name="T6" fmla="*/ 9 w 17"/>
                    <a:gd name="T7" fmla="*/ 7 h 17"/>
                    <a:gd name="T8" fmla="*/ 9 w 17"/>
                    <a:gd name="T9" fmla="*/ 0 h 17"/>
                    <a:gd name="T10" fmla="*/ 6 w 17"/>
                    <a:gd name="T11" fmla="*/ 0 h 17"/>
                    <a:gd name="T12" fmla="*/ 3 w 17"/>
                    <a:gd name="T13" fmla="*/ 0 h 17"/>
                    <a:gd name="T14" fmla="*/ 0 w 17"/>
                    <a:gd name="T15" fmla="*/ 0 h 17"/>
                    <a:gd name="T16" fmla="*/ 0 w 17"/>
                    <a:gd name="T17" fmla="*/ 7 h 17"/>
                    <a:gd name="T18" fmla="*/ 0 w 17"/>
                    <a:gd name="T19" fmla="*/ 11 h 17"/>
                    <a:gd name="T20" fmla="*/ 3 w 17"/>
                    <a:gd name="T21" fmla="*/ 11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90" name="Freeform 300"/>
                <p:cNvSpPr>
                  <a:spLocks/>
                </p:cNvSpPr>
                <p:nvPr/>
              </p:nvSpPr>
              <p:spPr bwMode="auto">
                <a:xfrm>
                  <a:off x="4268" y="2422"/>
                  <a:ext cx="14" cy="14"/>
                </a:xfrm>
                <a:custGeom>
                  <a:avLst/>
                  <a:gdLst>
                    <a:gd name="T0" fmla="*/ 3 w 17"/>
                    <a:gd name="T1" fmla="*/ 11 h 17"/>
                    <a:gd name="T2" fmla="*/ 7 w 17"/>
                    <a:gd name="T3" fmla="*/ 11 h 17"/>
                    <a:gd name="T4" fmla="*/ 7 w 17"/>
                    <a:gd name="T5" fmla="*/ 7 h 17"/>
                    <a:gd name="T6" fmla="*/ 11 w 17"/>
                    <a:gd name="T7" fmla="*/ 7 h 17"/>
                    <a:gd name="T8" fmla="*/ 11 w 17"/>
                    <a:gd name="T9" fmla="*/ 3 h 17"/>
                    <a:gd name="T10" fmla="*/ 7 w 17"/>
                    <a:gd name="T11" fmla="*/ 3 h 17"/>
                    <a:gd name="T12" fmla="*/ 7 w 17"/>
                    <a:gd name="T13" fmla="*/ 0 h 17"/>
                    <a:gd name="T14" fmla="*/ 3 w 17"/>
                    <a:gd name="T15" fmla="*/ 0 h 17"/>
                    <a:gd name="T16" fmla="*/ 3 w 17"/>
                    <a:gd name="T17" fmla="*/ 3 h 17"/>
                    <a:gd name="T18" fmla="*/ 0 w 17"/>
                    <a:gd name="T19" fmla="*/ 3 h 17"/>
                    <a:gd name="T20" fmla="*/ 0 w 17"/>
                    <a:gd name="T21" fmla="*/ 7 h 17"/>
                    <a:gd name="T22" fmla="*/ 3 w 17"/>
                    <a:gd name="T23" fmla="*/ 11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"/>
                    <a:gd name="T38" fmla="*/ 17 w 17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91" name="Freeform 301"/>
                <p:cNvSpPr>
                  <a:spLocks/>
                </p:cNvSpPr>
                <p:nvPr/>
              </p:nvSpPr>
              <p:spPr bwMode="auto">
                <a:xfrm>
                  <a:off x="4286" y="2408"/>
                  <a:ext cx="16" cy="18"/>
                </a:xfrm>
                <a:custGeom>
                  <a:avLst/>
                  <a:gdLst>
                    <a:gd name="T0" fmla="*/ 13 w 19"/>
                    <a:gd name="T1" fmla="*/ 10 h 22"/>
                    <a:gd name="T2" fmla="*/ 13 w 19"/>
                    <a:gd name="T3" fmla="*/ 0 h 22"/>
                    <a:gd name="T4" fmla="*/ 0 w 19"/>
                    <a:gd name="T5" fmla="*/ 3 h 22"/>
                    <a:gd name="T6" fmla="*/ 0 w 19"/>
                    <a:gd name="T7" fmla="*/ 14 h 22"/>
                    <a:gd name="T8" fmla="*/ 13 w 19"/>
                    <a:gd name="T9" fmla="*/ 1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2"/>
                    <a:gd name="T17" fmla="*/ 19 w 19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2">
                      <a:moveTo>
                        <a:pt x="18" y="15"/>
                      </a:moveTo>
                      <a:lnTo>
                        <a:pt x="18" y="0"/>
                      </a:lnTo>
                      <a:lnTo>
                        <a:pt x="0" y="5"/>
                      </a:lnTo>
                      <a:lnTo>
                        <a:pt x="0" y="21"/>
                      </a:lnTo>
                      <a:lnTo>
                        <a:pt x="18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92" name="Freeform 302"/>
                <p:cNvSpPr>
                  <a:spLocks/>
                </p:cNvSpPr>
                <p:nvPr/>
              </p:nvSpPr>
              <p:spPr bwMode="auto">
                <a:xfrm>
                  <a:off x="4302" y="2404"/>
                  <a:ext cx="15" cy="17"/>
                </a:xfrm>
                <a:custGeom>
                  <a:avLst/>
                  <a:gdLst>
                    <a:gd name="T0" fmla="*/ 11 w 19"/>
                    <a:gd name="T1" fmla="*/ 9 h 22"/>
                    <a:gd name="T2" fmla="*/ 11 w 19"/>
                    <a:gd name="T3" fmla="*/ 0 h 22"/>
                    <a:gd name="T4" fmla="*/ 0 w 19"/>
                    <a:gd name="T5" fmla="*/ 2 h 22"/>
                    <a:gd name="T6" fmla="*/ 0 w 19"/>
                    <a:gd name="T7" fmla="*/ 12 h 22"/>
                    <a:gd name="T8" fmla="*/ 11 w 19"/>
                    <a:gd name="T9" fmla="*/ 9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2"/>
                    <a:gd name="T17" fmla="*/ 19 w 19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2">
                      <a:moveTo>
                        <a:pt x="18" y="15"/>
                      </a:move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0" y="21"/>
                      </a:lnTo>
                      <a:lnTo>
                        <a:pt x="18" y="15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93" name="Freeform 303"/>
                <p:cNvSpPr>
                  <a:spLocks/>
                </p:cNvSpPr>
                <p:nvPr/>
              </p:nvSpPr>
              <p:spPr bwMode="auto">
                <a:xfrm>
                  <a:off x="4293" y="2414"/>
                  <a:ext cx="13" cy="14"/>
                </a:xfrm>
                <a:custGeom>
                  <a:avLst/>
                  <a:gdLst>
                    <a:gd name="T0" fmla="*/ 5 w 17"/>
                    <a:gd name="T1" fmla="*/ 11 h 17"/>
                    <a:gd name="T2" fmla="*/ 5 w 17"/>
                    <a:gd name="T3" fmla="*/ 7 h 17"/>
                    <a:gd name="T4" fmla="*/ 9 w 17"/>
                    <a:gd name="T5" fmla="*/ 7 h 17"/>
                    <a:gd name="T6" fmla="*/ 9 w 17"/>
                    <a:gd name="T7" fmla="*/ 3 h 17"/>
                    <a:gd name="T8" fmla="*/ 9 w 17"/>
                    <a:gd name="T9" fmla="*/ 0 h 17"/>
                    <a:gd name="T10" fmla="*/ 5 w 17"/>
                    <a:gd name="T11" fmla="*/ 0 h 17"/>
                    <a:gd name="T12" fmla="*/ 0 w 17"/>
                    <a:gd name="T13" fmla="*/ 3 h 17"/>
                    <a:gd name="T14" fmla="*/ 0 w 17"/>
                    <a:gd name="T15" fmla="*/ 7 h 17"/>
                    <a:gd name="T16" fmla="*/ 0 w 17"/>
                    <a:gd name="T17" fmla="*/ 11 h 17"/>
                    <a:gd name="T18" fmla="*/ 5 w 17"/>
                    <a:gd name="T19" fmla="*/ 11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16" y="10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94" name="Freeform 304"/>
                <p:cNvSpPr>
                  <a:spLocks/>
                </p:cNvSpPr>
                <p:nvPr/>
              </p:nvSpPr>
              <p:spPr bwMode="auto">
                <a:xfrm>
                  <a:off x="4308" y="2410"/>
                  <a:ext cx="14" cy="14"/>
                </a:xfrm>
                <a:custGeom>
                  <a:avLst/>
                  <a:gdLst>
                    <a:gd name="T0" fmla="*/ 6 w 17"/>
                    <a:gd name="T1" fmla="*/ 6 h 17"/>
                    <a:gd name="T2" fmla="*/ 11 w 17"/>
                    <a:gd name="T3" fmla="*/ 6 h 17"/>
                    <a:gd name="T4" fmla="*/ 11 w 17"/>
                    <a:gd name="T5" fmla="*/ 4 h 17"/>
                    <a:gd name="T6" fmla="*/ 11 w 17"/>
                    <a:gd name="T7" fmla="*/ 0 h 17"/>
                    <a:gd name="T8" fmla="*/ 6 w 17"/>
                    <a:gd name="T9" fmla="*/ 0 h 17"/>
                    <a:gd name="T10" fmla="*/ 0 w 17"/>
                    <a:gd name="T11" fmla="*/ 0 h 17"/>
                    <a:gd name="T12" fmla="*/ 0 w 17"/>
                    <a:gd name="T13" fmla="*/ 4 h 17"/>
                    <a:gd name="T14" fmla="*/ 0 w 17"/>
                    <a:gd name="T15" fmla="*/ 6 h 17"/>
                    <a:gd name="T16" fmla="*/ 0 w 17"/>
                    <a:gd name="T17" fmla="*/ 11 h 17"/>
                    <a:gd name="T18" fmla="*/ 6 w 17"/>
                    <a:gd name="T19" fmla="*/ 11 h 17"/>
                    <a:gd name="T20" fmla="*/ 6 w 17"/>
                    <a:gd name="T21" fmla="*/ 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17"/>
                    <a:gd name="T35" fmla="*/ 17 w 17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17">
                      <a:moveTo>
                        <a:pt x="8" y="9"/>
                      </a:moveTo>
                      <a:lnTo>
                        <a:pt x="16" y="9"/>
                      </a:lnTo>
                      <a:lnTo>
                        <a:pt x="16" y="6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8" y="9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95" name="Freeform 305"/>
                <p:cNvSpPr>
                  <a:spLocks/>
                </p:cNvSpPr>
                <p:nvPr/>
              </p:nvSpPr>
              <p:spPr bwMode="auto">
                <a:xfrm>
                  <a:off x="4360" y="2364"/>
                  <a:ext cx="14" cy="19"/>
                </a:xfrm>
                <a:custGeom>
                  <a:avLst/>
                  <a:gdLst>
                    <a:gd name="T0" fmla="*/ 10 w 18"/>
                    <a:gd name="T1" fmla="*/ 10 h 24"/>
                    <a:gd name="T2" fmla="*/ 10 w 18"/>
                    <a:gd name="T3" fmla="*/ 0 h 24"/>
                    <a:gd name="T4" fmla="*/ 0 w 18"/>
                    <a:gd name="T5" fmla="*/ 4 h 24"/>
                    <a:gd name="T6" fmla="*/ 0 w 18"/>
                    <a:gd name="T7" fmla="*/ 14 h 24"/>
                    <a:gd name="T8" fmla="*/ 10 w 18"/>
                    <a:gd name="T9" fmla="*/ 1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24"/>
                    <a:gd name="T17" fmla="*/ 18 w 18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24">
                      <a:moveTo>
                        <a:pt x="17" y="17"/>
                      </a:moveTo>
                      <a:lnTo>
                        <a:pt x="17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7" y="1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96" name="Freeform 306"/>
                <p:cNvSpPr>
                  <a:spLocks/>
                </p:cNvSpPr>
                <p:nvPr/>
              </p:nvSpPr>
              <p:spPr bwMode="auto">
                <a:xfrm>
                  <a:off x="4375" y="2359"/>
                  <a:ext cx="15" cy="19"/>
                </a:xfrm>
                <a:custGeom>
                  <a:avLst/>
                  <a:gdLst>
                    <a:gd name="T0" fmla="*/ 11 w 19"/>
                    <a:gd name="T1" fmla="*/ 11 h 24"/>
                    <a:gd name="T2" fmla="*/ 11 w 19"/>
                    <a:gd name="T3" fmla="*/ 0 h 24"/>
                    <a:gd name="T4" fmla="*/ 0 w 19"/>
                    <a:gd name="T5" fmla="*/ 4 h 24"/>
                    <a:gd name="T6" fmla="*/ 0 w 19"/>
                    <a:gd name="T7" fmla="*/ 14 h 24"/>
                    <a:gd name="T8" fmla="*/ 11 w 19"/>
                    <a:gd name="T9" fmla="*/ 1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4"/>
                    <a:gd name="T17" fmla="*/ 19 w 19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4">
                      <a:moveTo>
                        <a:pt x="18" y="18"/>
                      </a:moveTo>
                      <a:lnTo>
                        <a:pt x="18" y="0"/>
                      </a:lnTo>
                      <a:lnTo>
                        <a:pt x="0" y="6"/>
                      </a:lnTo>
                      <a:lnTo>
                        <a:pt x="0" y="23"/>
                      </a:lnTo>
                      <a:lnTo>
                        <a:pt x="18" y="1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97" name="Freeform 307"/>
                <p:cNvSpPr>
                  <a:spLocks/>
                </p:cNvSpPr>
                <p:nvPr/>
              </p:nvSpPr>
              <p:spPr bwMode="auto">
                <a:xfrm>
                  <a:off x="4365" y="2372"/>
                  <a:ext cx="13" cy="13"/>
                </a:xfrm>
                <a:custGeom>
                  <a:avLst/>
                  <a:gdLst>
                    <a:gd name="T0" fmla="*/ 5 w 17"/>
                    <a:gd name="T1" fmla="*/ 9 h 17"/>
                    <a:gd name="T2" fmla="*/ 9 w 17"/>
                    <a:gd name="T3" fmla="*/ 9 h 17"/>
                    <a:gd name="T4" fmla="*/ 9 w 17"/>
                    <a:gd name="T5" fmla="*/ 5 h 17"/>
                    <a:gd name="T6" fmla="*/ 9 w 17"/>
                    <a:gd name="T7" fmla="*/ 0 h 17"/>
                    <a:gd name="T8" fmla="*/ 5 w 17"/>
                    <a:gd name="T9" fmla="*/ 0 h 17"/>
                    <a:gd name="T10" fmla="*/ 5 w 17"/>
                    <a:gd name="T11" fmla="*/ 5 h 17"/>
                    <a:gd name="T12" fmla="*/ 0 w 17"/>
                    <a:gd name="T13" fmla="*/ 5 h 17"/>
                    <a:gd name="T14" fmla="*/ 0 w 17"/>
                    <a:gd name="T15" fmla="*/ 9 h 17"/>
                    <a:gd name="T16" fmla="*/ 5 w 17"/>
                    <a:gd name="T17" fmla="*/ 9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7"/>
                    <a:gd name="T29" fmla="*/ 17 w 17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7">
                      <a:moveTo>
                        <a:pt x="8" y="16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98" name="Freeform 308"/>
                <p:cNvSpPr>
                  <a:spLocks/>
                </p:cNvSpPr>
                <p:nvPr/>
              </p:nvSpPr>
              <p:spPr bwMode="auto">
                <a:xfrm>
                  <a:off x="4380" y="2367"/>
                  <a:ext cx="14" cy="13"/>
                </a:xfrm>
                <a:custGeom>
                  <a:avLst/>
                  <a:gdLst>
                    <a:gd name="T0" fmla="*/ 3 w 17"/>
                    <a:gd name="T1" fmla="*/ 9 h 17"/>
                    <a:gd name="T2" fmla="*/ 7 w 17"/>
                    <a:gd name="T3" fmla="*/ 9 h 17"/>
                    <a:gd name="T4" fmla="*/ 7 w 17"/>
                    <a:gd name="T5" fmla="*/ 5 h 17"/>
                    <a:gd name="T6" fmla="*/ 11 w 17"/>
                    <a:gd name="T7" fmla="*/ 5 h 17"/>
                    <a:gd name="T8" fmla="*/ 11 w 17"/>
                    <a:gd name="T9" fmla="*/ 0 h 17"/>
                    <a:gd name="T10" fmla="*/ 7 w 17"/>
                    <a:gd name="T11" fmla="*/ 0 h 17"/>
                    <a:gd name="T12" fmla="*/ 3 w 17"/>
                    <a:gd name="T13" fmla="*/ 0 h 17"/>
                    <a:gd name="T14" fmla="*/ 0 w 17"/>
                    <a:gd name="T15" fmla="*/ 5 h 17"/>
                    <a:gd name="T16" fmla="*/ 0 w 17"/>
                    <a:gd name="T17" fmla="*/ 9 h 17"/>
                    <a:gd name="T18" fmla="*/ 3 w 17"/>
                    <a:gd name="T19" fmla="*/ 9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7"/>
                    <a:gd name="T32" fmla="*/ 17 w 17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7">
                      <a:moveTo>
                        <a:pt x="5" y="16"/>
                      </a:moveTo>
                      <a:lnTo>
                        <a:pt x="10" y="16"/>
                      </a:lnTo>
                      <a:lnTo>
                        <a:pt x="10" y="8"/>
                      </a:lnTo>
                      <a:lnTo>
                        <a:pt x="16" y="8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99" name="Freeform 309"/>
                <p:cNvSpPr>
                  <a:spLocks/>
                </p:cNvSpPr>
                <p:nvPr/>
              </p:nvSpPr>
              <p:spPr bwMode="auto">
                <a:xfrm>
                  <a:off x="3985" y="2278"/>
                  <a:ext cx="459" cy="264"/>
                </a:xfrm>
                <a:custGeom>
                  <a:avLst/>
                  <a:gdLst>
                    <a:gd name="T0" fmla="*/ 366 w 574"/>
                    <a:gd name="T1" fmla="*/ 0 h 330"/>
                    <a:gd name="T2" fmla="*/ 0 w 574"/>
                    <a:gd name="T3" fmla="*/ 119 h 330"/>
                    <a:gd name="T4" fmla="*/ 0 w 574"/>
                    <a:gd name="T5" fmla="*/ 210 h 330"/>
                    <a:gd name="T6" fmla="*/ 0 60000 65536"/>
                    <a:gd name="T7" fmla="*/ 0 60000 65536"/>
                    <a:gd name="T8" fmla="*/ 0 60000 65536"/>
                    <a:gd name="T9" fmla="*/ 0 w 574"/>
                    <a:gd name="T10" fmla="*/ 0 h 330"/>
                    <a:gd name="T11" fmla="*/ 574 w 574"/>
                    <a:gd name="T12" fmla="*/ 330 h 3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4" h="330">
                      <a:moveTo>
                        <a:pt x="573" y="0"/>
                      </a:moveTo>
                      <a:lnTo>
                        <a:pt x="0" y="186"/>
                      </a:lnTo>
                      <a:lnTo>
                        <a:pt x="0" y="32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</p:grpSp>
        <p:sp>
          <p:nvSpPr>
            <p:cNvPr id="1669" name="Text Box 310"/>
            <p:cNvSpPr txBox="1">
              <a:spLocks noChangeArrowheads="1"/>
            </p:cNvSpPr>
            <p:nvPr/>
          </p:nvSpPr>
          <p:spPr bwMode="auto">
            <a:xfrm>
              <a:off x="1340" y="2714"/>
              <a:ext cx="41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_tradnl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rPr>
                <a:t>Net 4</a:t>
              </a:r>
            </a:p>
          </p:txBody>
        </p:sp>
        <p:sp>
          <p:nvSpPr>
            <p:cNvPr id="1670" name="Rectangle 311"/>
            <p:cNvSpPr>
              <a:spLocks noChangeArrowheads="1"/>
            </p:cNvSpPr>
            <p:nvPr/>
          </p:nvSpPr>
          <p:spPr bwMode="auto">
            <a:xfrm>
              <a:off x="267" y="3387"/>
              <a:ext cx="13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_tradnl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ahoma" charset="0"/>
                  <a:ea typeface="ＭＳ Ｐゴシック" charset="-128"/>
                </a:rPr>
                <a:t>Real Scenario</a:t>
              </a:r>
              <a:endParaRPr kumimoji="0" lang="en-US" altLang="es-ES_tradnl" sz="2400" b="0" i="0" u="none" strike="noStrike" kern="0" cap="none" spc="0" normalizeH="0" baseline="0" noProof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Tahoma" charset="0"/>
                <a:ea typeface="ＭＳ Ｐゴシック" charset="-128"/>
              </a:endParaRPr>
            </a:p>
          </p:txBody>
        </p:sp>
        <p:grpSp>
          <p:nvGrpSpPr>
            <p:cNvPr id="1671" name="Group 312"/>
            <p:cNvGrpSpPr>
              <a:grpSpLocks/>
            </p:cNvGrpSpPr>
            <p:nvPr/>
          </p:nvGrpSpPr>
          <p:grpSpPr bwMode="auto">
            <a:xfrm>
              <a:off x="1991" y="1908"/>
              <a:ext cx="197" cy="272"/>
              <a:chOff x="2348" y="2230"/>
              <a:chExt cx="173" cy="222"/>
            </a:xfrm>
          </p:grpSpPr>
          <p:grpSp>
            <p:nvGrpSpPr>
              <p:cNvPr id="1716" name="Group 313"/>
              <p:cNvGrpSpPr>
                <a:grpSpLocks/>
              </p:cNvGrpSpPr>
              <p:nvPr/>
            </p:nvGrpSpPr>
            <p:grpSpPr bwMode="auto">
              <a:xfrm>
                <a:off x="2353" y="2233"/>
                <a:ext cx="161" cy="210"/>
                <a:chOff x="2353" y="2233"/>
                <a:chExt cx="161" cy="210"/>
              </a:xfrm>
            </p:grpSpPr>
            <p:sp>
              <p:nvSpPr>
                <p:cNvPr id="1731" name="Freeform 314"/>
                <p:cNvSpPr>
                  <a:spLocks noChangeArrowheads="1"/>
                </p:cNvSpPr>
                <p:nvPr/>
              </p:nvSpPr>
              <p:spPr bwMode="auto">
                <a:xfrm>
                  <a:off x="2358" y="2253"/>
                  <a:ext cx="50" cy="103"/>
                </a:xfrm>
                <a:custGeom>
                  <a:avLst/>
                  <a:gdLst>
                    <a:gd name="T0" fmla="*/ 0 w 220"/>
                    <a:gd name="T1" fmla="*/ 19 h 455"/>
                    <a:gd name="T2" fmla="*/ 0 w 220"/>
                    <a:gd name="T3" fmla="*/ 0 h 455"/>
                    <a:gd name="T4" fmla="*/ 11 w 220"/>
                    <a:gd name="T5" fmla="*/ 3 h 455"/>
                    <a:gd name="T6" fmla="*/ 11 w 220"/>
                    <a:gd name="T7" fmla="*/ 23 h 455"/>
                    <a:gd name="T8" fmla="*/ 0 w 220"/>
                    <a:gd name="T9" fmla="*/ 19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"/>
                    <a:gd name="T16" fmla="*/ 0 h 455"/>
                    <a:gd name="T17" fmla="*/ 220 w 220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" h="455">
                      <a:moveTo>
                        <a:pt x="0" y="377"/>
                      </a:moveTo>
                      <a:lnTo>
                        <a:pt x="0" y="0"/>
                      </a:lnTo>
                      <a:lnTo>
                        <a:pt x="219" y="63"/>
                      </a:lnTo>
                      <a:lnTo>
                        <a:pt x="219" y="454"/>
                      </a:lnTo>
                      <a:lnTo>
                        <a:pt x="0" y="377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32" name="Freeform 315"/>
                <p:cNvSpPr>
                  <a:spLocks noChangeArrowheads="1"/>
                </p:cNvSpPr>
                <p:nvPr/>
              </p:nvSpPr>
              <p:spPr bwMode="auto">
                <a:xfrm>
                  <a:off x="2358" y="2233"/>
                  <a:ext cx="151" cy="36"/>
                </a:xfrm>
                <a:custGeom>
                  <a:avLst/>
                  <a:gdLst>
                    <a:gd name="T0" fmla="*/ 0 w 664"/>
                    <a:gd name="T1" fmla="*/ 5 h 159"/>
                    <a:gd name="T2" fmla="*/ 23 w 664"/>
                    <a:gd name="T3" fmla="*/ 0 h 159"/>
                    <a:gd name="T4" fmla="*/ 34 w 664"/>
                    <a:gd name="T5" fmla="*/ 3 h 159"/>
                    <a:gd name="T6" fmla="*/ 11 w 664"/>
                    <a:gd name="T7" fmla="*/ 8 h 159"/>
                    <a:gd name="T8" fmla="*/ 0 w 664"/>
                    <a:gd name="T9" fmla="*/ 5 h 1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4"/>
                    <a:gd name="T16" fmla="*/ 0 h 159"/>
                    <a:gd name="T17" fmla="*/ 664 w 664"/>
                    <a:gd name="T18" fmla="*/ 159 h 1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4" h="159">
                      <a:moveTo>
                        <a:pt x="0" y="94"/>
                      </a:moveTo>
                      <a:lnTo>
                        <a:pt x="444" y="0"/>
                      </a:lnTo>
                      <a:lnTo>
                        <a:pt x="663" y="67"/>
                      </a:lnTo>
                      <a:lnTo>
                        <a:pt x="218" y="158"/>
                      </a:lnTo>
                      <a:lnTo>
                        <a:pt x="0" y="94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33" name="Freeform 316"/>
                <p:cNvSpPr>
                  <a:spLocks noChangeArrowheads="1"/>
                </p:cNvSpPr>
                <p:nvPr/>
              </p:nvSpPr>
              <p:spPr bwMode="auto">
                <a:xfrm>
                  <a:off x="2408" y="2248"/>
                  <a:ext cx="101" cy="192"/>
                </a:xfrm>
                <a:custGeom>
                  <a:avLst/>
                  <a:gdLst>
                    <a:gd name="T0" fmla="*/ 0 w 445"/>
                    <a:gd name="T1" fmla="*/ 4 h 845"/>
                    <a:gd name="T2" fmla="*/ 0 w 445"/>
                    <a:gd name="T3" fmla="*/ 44 h 845"/>
                    <a:gd name="T4" fmla="*/ 23 w 445"/>
                    <a:gd name="T5" fmla="*/ 39 h 845"/>
                    <a:gd name="T6" fmla="*/ 23 w 445"/>
                    <a:gd name="T7" fmla="*/ 0 h 845"/>
                    <a:gd name="T8" fmla="*/ 0 w 445"/>
                    <a:gd name="T9" fmla="*/ 4 h 8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5"/>
                    <a:gd name="T16" fmla="*/ 0 h 845"/>
                    <a:gd name="T17" fmla="*/ 445 w 445"/>
                    <a:gd name="T18" fmla="*/ 845 h 8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5" h="845">
                      <a:moveTo>
                        <a:pt x="0" y="84"/>
                      </a:moveTo>
                      <a:lnTo>
                        <a:pt x="0" y="844"/>
                      </a:lnTo>
                      <a:lnTo>
                        <a:pt x="444" y="756"/>
                      </a:lnTo>
                      <a:lnTo>
                        <a:pt x="444" y="0"/>
                      </a:lnTo>
                      <a:lnTo>
                        <a:pt x="0" y="84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34" name="Freeform 317"/>
                <p:cNvSpPr>
                  <a:spLocks noChangeArrowheads="1"/>
                </p:cNvSpPr>
                <p:nvPr/>
              </p:nvSpPr>
              <p:spPr bwMode="auto">
                <a:xfrm>
                  <a:off x="2358" y="2333"/>
                  <a:ext cx="50" cy="107"/>
                </a:xfrm>
                <a:custGeom>
                  <a:avLst/>
                  <a:gdLst>
                    <a:gd name="T0" fmla="*/ 0 w 220"/>
                    <a:gd name="T1" fmla="*/ 0 h 472"/>
                    <a:gd name="T2" fmla="*/ 1 w 220"/>
                    <a:gd name="T3" fmla="*/ 1 h 472"/>
                    <a:gd name="T4" fmla="*/ 2 w 220"/>
                    <a:gd name="T5" fmla="*/ 1 h 472"/>
                    <a:gd name="T6" fmla="*/ 3 w 220"/>
                    <a:gd name="T7" fmla="*/ 2 h 472"/>
                    <a:gd name="T8" fmla="*/ 5 w 220"/>
                    <a:gd name="T9" fmla="*/ 2 h 472"/>
                    <a:gd name="T10" fmla="*/ 6 w 220"/>
                    <a:gd name="T11" fmla="*/ 3 h 472"/>
                    <a:gd name="T12" fmla="*/ 8 w 220"/>
                    <a:gd name="T13" fmla="*/ 3 h 472"/>
                    <a:gd name="T14" fmla="*/ 10 w 220"/>
                    <a:gd name="T15" fmla="*/ 4 h 472"/>
                    <a:gd name="T16" fmla="*/ 11 w 220"/>
                    <a:gd name="T17" fmla="*/ 4 h 472"/>
                    <a:gd name="T18" fmla="*/ 11 w 220"/>
                    <a:gd name="T19" fmla="*/ 24 h 472"/>
                    <a:gd name="T20" fmla="*/ 10 w 220"/>
                    <a:gd name="T21" fmla="*/ 24 h 472"/>
                    <a:gd name="T22" fmla="*/ 8 w 220"/>
                    <a:gd name="T23" fmla="*/ 24 h 472"/>
                    <a:gd name="T24" fmla="*/ 6 w 220"/>
                    <a:gd name="T25" fmla="*/ 24 h 472"/>
                    <a:gd name="T26" fmla="*/ 5 w 220"/>
                    <a:gd name="T27" fmla="*/ 23 h 472"/>
                    <a:gd name="T28" fmla="*/ 3 w 220"/>
                    <a:gd name="T29" fmla="*/ 22 h 472"/>
                    <a:gd name="T30" fmla="*/ 2 w 220"/>
                    <a:gd name="T31" fmla="*/ 22 h 472"/>
                    <a:gd name="T32" fmla="*/ 1 w 220"/>
                    <a:gd name="T33" fmla="*/ 21 h 472"/>
                    <a:gd name="T34" fmla="*/ 0 w 220"/>
                    <a:gd name="T35" fmla="*/ 21 h 472"/>
                    <a:gd name="T36" fmla="*/ 0 w 220"/>
                    <a:gd name="T37" fmla="*/ 0 h 47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0"/>
                    <a:gd name="T58" fmla="*/ 0 h 472"/>
                    <a:gd name="T59" fmla="*/ 220 w 220"/>
                    <a:gd name="T60" fmla="*/ 472 h 47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0" h="472">
                      <a:moveTo>
                        <a:pt x="0" y="0"/>
                      </a:moveTo>
                      <a:lnTo>
                        <a:pt x="12" y="15"/>
                      </a:lnTo>
                      <a:lnTo>
                        <a:pt x="32" y="26"/>
                      </a:lnTo>
                      <a:lnTo>
                        <a:pt x="57" y="42"/>
                      </a:lnTo>
                      <a:lnTo>
                        <a:pt x="88" y="49"/>
                      </a:lnTo>
                      <a:lnTo>
                        <a:pt x="124" y="61"/>
                      </a:lnTo>
                      <a:lnTo>
                        <a:pt x="157" y="65"/>
                      </a:lnTo>
                      <a:lnTo>
                        <a:pt x="191" y="69"/>
                      </a:lnTo>
                      <a:lnTo>
                        <a:pt x="219" y="69"/>
                      </a:lnTo>
                      <a:lnTo>
                        <a:pt x="219" y="467"/>
                      </a:lnTo>
                      <a:lnTo>
                        <a:pt x="191" y="471"/>
                      </a:lnTo>
                      <a:lnTo>
                        <a:pt x="157" y="467"/>
                      </a:lnTo>
                      <a:lnTo>
                        <a:pt x="124" y="461"/>
                      </a:lnTo>
                      <a:lnTo>
                        <a:pt x="88" y="450"/>
                      </a:lnTo>
                      <a:lnTo>
                        <a:pt x="57" y="437"/>
                      </a:lnTo>
                      <a:lnTo>
                        <a:pt x="32" y="426"/>
                      </a:lnTo>
                      <a:lnTo>
                        <a:pt x="12" y="415"/>
                      </a:lnTo>
                      <a:lnTo>
                        <a:pt x="0" y="40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35" name="Freeform 318"/>
                <p:cNvSpPr>
                  <a:spLocks noChangeArrowheads="1"/>
                </p:cNvSpPr>
                <p:nvPr/>
              </p:nvSpPr>
              <p:spPr bwMode="auto">
                <a:xfrm>
                  <a:off x="2353" y="2414"/>
                  <a:ext cx="7" cy="10"/>
                </a:xfrm>
                <a:custGeom>
                  <a:avLst/>
                  <a:gdLst>
                    <a:gd name="T0" fmla="*/ 0 w 31"/>
                    <a:gd name="T1" fmla="*/ 2 h 44"/>
                    <a:gd name="T2" fmla="*/ 0 w 31"/>
                    <a:gd name="T3" fmla="*/ 1 h 44"/>
                    <a:gd name="T4" fmla="*/ 0 w 31"/>
                    <a:gd name="T5" fmla="*/ 1 h 44"/>
                    <a:gd name="T6" fmla="*/ 0 w 31"/>
                    <a:gd name="T7" fmla="*/ 0 h 44"/>
                    <a:gd name="T8" fmla="*/ 0 w 31"/>
                    <a:gd name="T9" fmla="*/ 0 h 44"/>
                    <a:gd name="T10" fmla="*/ 0 w 31"/>
                    <a:gd name="T11" fmla="*/ 0 h 44"/>
                    <a:gd name="T12" fmla="*/ 0 w 31"/>
                    <a:gd name="T13" fmla="*/ 0 h 44"/>
                    <a:gd name="T14" fmla="*/ 1 w 31"/>
                    <a:gd name="T15" fmla="*/ 0 h 44"/>
                    <a:gd name="T16" fmla="*/ 1 w 31"/>
                    <a:gd name="T17" fmla="*/ 0 h 44"/>
                    <a:gd name="T18" fmla="*/ 1 w 31"/>
                    <a:gd name="T19" fmla="*/ 0 h 44"/>
                    <a:gd name="T20" fmla="*/ 1 w 31"/>
                    <a:gd name="T21" fmla="*/ 0 h 44"/>
                    <a:gd name="T22" fmla="*/ 1 w 31"/>
                    <a:gd name="T23" fmla="*/ 0 h 44"/>
                    <a:gd name="T24" fmla="*/ 2 w 31"/>
                    <a:gd name="T25" fmla="*/ 0 h 44"/>
                    <a:gd name="T26" fmla="*/ 2 w 31"/>
                    <a:gd name="T27" fmla="*/ 2 h 44"/>
                    <a:gd name="T28" fmla="*/ 0 w 31"/>
                    <a:gd name="T29" fmla="*/ 2 h 4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"/>
                    <a:gd name="T46" fmla="*/ 0 h 44"/>
                    <a:gd name="T47" fmla="*/ 31 w 31"/>
                    <a:gd name="T48" fmla="*/ 44 h 4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" h="44">
                      <a:moveTo>
                        <a:pt x="0" y="33"/>
                      </a:move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0" y="9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2" y="2"/>
                      </a:lnTo>
                      <a:lnTo>
                        <a:pt x="27" y="2"/>
                      </a:lnTo>
                      <a:lnTo>
                        <a:pt x="30" y="2"/>
                      </a:lnTo>
                      <a:lnTo>
                        <a:pt x="30" y="43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36" name="Freeform 319"/>
                <p:cNvSpPr>
                  <a:spLocks noChangeArrowheads="1"/>
                </p:cNvSpPr>
                <p:nvPr/>
              </p:nvSpPr>
              <p:spPr bwMode="auto">
                <a:xfrm>
                  <a:off x="2408" y="2412"/>
                  <a:ext cx="106" cy="31"/>
                </a:xfrm>
                <a:custGeom>
                  <a:avLst/>
                  <a:gdLst>
                    <a:gd name="T0" fmla="*/ 1 w 467"/>
                    <a:gd name="T1" fmla="*/ 7 h 138"/>
                    <a:gd name="T2" fmla="*/ 1 w 467"/>
                    <a:gd name="T3" fmla="*/ 6 h 138"/>
                    <a:gd name="T4" fmla="*/ 1 w 467"/>
                    <a:gd name="T5" fmla="*/ 6 h 138"/>
                    <a:gd name="T6" fmla="*/ 1 w 467"/>
                    <a:gd name="T7" fmla="*/ 6 h 138"/>
                    <a:gd name="T8" fmla="*/ 1 w 467"/>
                    <a:gd name="T9" fmla="*/ 5 h 138"/>
                    <a:gd name="T10" fmla="*/ 1 w 467"/>
                    <a:gd name="T11" fmla="*/ 5 h 138"/>
                    <a:gd name="T12" fmla="*/ 1 w 467"/>
                    <a:gd name="T13" fmla="*/ 5 h 138"/>
                    <a:gd name="T14" fmla="*/ 0 w 467"/>
                    <a:gd name="T15" fmla="*/ 5 h 138"/>
                    <a:gd name="T16" fmla="*/ 0 w 467"/>
                    <a:gd name="T17" fmla="*/ 4 h 138"/>
                    <a:gd name="T18" fmla="*/ 23 w 467"/>
                    <a:gd name="T19" fmla="*/ 0 h 138"/>
                    <a:gd name="T20" fmla="*/ 23 w 467"/>
                    <a:gd name="T21" fmla="*/ 0 h 138"/>
                    <a:gd name="T22" fmla="*/ 23 w 467"/>
                    <a:gd name="T23" fmla="*/ 0 h 138"/>
                    <a:gd name="T24" fmla="*/ 24 w 467"/>
                    <a:gd name="T25" fmla="*/ 0 h 138"/>
                    <a:gd name="T26" fmla="*/ 24 w 467"/>
                    <a:gd name="T27" fmla="*/ 1 h 138"/>
                    <a:gd name="T28" fmla="*/ 24 w 467"/>
                    <a:gd name="T29" fmla="*/ 1 h 138"/>
                    <a:gd name="T30" fmla="*/ 24 w 467"/>
                    <a:gd name="T31" fmla="*/ 1 h 138"/>
                    <a:gd name="T32" fmla="*/ 24 w 467"/>
                    <a:gd name="T33" fmla="*/ 2 h 138"/>
                    <a:gd name="T34" fmla="*/ 24 w 467"/>
                    <a:gd name="T35" fmla="*/ 2 h 138"/>
                    <a:gd name="T36" fmla="*/ 1 w 467"/>
                    <a:gd name="T37" fmla="*/ 7 h 1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7"/>
                    <a:gd name="T58" fmla="*/ 0 h 138"/>
                    <a:gd name="T59" fmla="*/ 467 w 467"/>
                    <a:gd name="T60" fmla="*/ 138 h 13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7" h="138">
                      <a:moveTo>
                        <a:pt x="28" y="137"/>
                      </a:moveTo>
                      <a:lnTo>
                        <a:pt x="28" y="125"/>
                      </a:lnTo>
                      <a:lnTo>
                        <a:pt x="28" y="114"/>
                      </a:lnTo>
                      <a:lnTo>
                        <a:pt x="23" y="111"/>
                      </a:lnTo>
                      <a:lnTo>
                        <a:pt x="23" y="108"/>
                      </a:lnTo>
                      <a:lnTo>
                        <a:pt x="23" y="102"/>
                      </a:lnTo>
                      <a:lnTo>
                        <a:pt x="17" y="99"/>
                      </a:lnTo>
                      <a:lnTo>
                        <a:pt x="8" y="94"/>
                      </a:lnTo>
                      <a:lnTo>
                        <a:pt x="0" y="91"/>
                      </a:lnTo>
                      <a:lnTo>
                        <a:pt x="443" y="0"/>
                      </a:lnTo>
                      <a:lnTo>
                        <a:pt x="445" y="0"/>
                      </a:lnTo>
                      <a:lnTo>
                        <a:pt x="454" y="2"/>
                      </a:lnTo>
                      <a:lnTo>
                        <a:pt x="459" y="5"/>
                      </a:lnTo>
                      <a:lnTo>
                        <a:pt x="463" y="13"/>
                      </a:lnTo>
                      <a:lnTo>
                        <a:pt x="463" y="18"/>
                      </a:lnTo>
                      <a:lnTo>
                        <a:pt x="466" y="20"/>
                      </a:lnTo>
                      <a:lnTo>
                        <a:pt x="466" y="31"/>
                      </a:lnTo>
                      <a:lnTo>
                        <a:pt x="466" y="39"/>
                      </a:lnTo>
                      <a:lnTo>
                        <a:pt x="28" y="137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37" name="Freeform 320"/>
                <p:cNvSpPr>
                  <a:spLocks noChangeArrowheads="1"/>
                </p:cNvSpPr>
                <p:nvPr/>
              </p:nvSpPr>
              <p:spPr bwMode="auto">
                <a:xfrm>
                  <a:off x="2408" y="2431"/>
                  <a:ext cx="7" cy="11"/>
                </a:xfrm>
                <a:custGeom>
                  <a:avLst/>
                  <a:gdLst>
                    <a:gd name="T0" fmla="*/ 2 w 30"/>
                    <a:gd name="T1" fmla="*/ 3 h 48"/>
                    <a:gd name="T2" fmla="*/ 2 w 30"/>
                    <a:gd name="T3" fmla="*/ 2 h 48"/>
                    <a:gd name="T4" fmla="*/ 2 w 30"/>
                    <a:gd name="T5" fmla="*/ 1 h 48"/>
                    <a:gd name="T6" fmla="*/ 1 w 30"/>
                    <a:gd name="T7" fmla="*/ 1 h 48"/>
                    <a:gd name="T8" fmla="*/ 1 w 30"/>
                    <a:gd name="T9" fmla="*/ 1 h 48"/>
                    <a:gd name="T10" fmla="*/ 1 w 30"/>
                    <a:gd name="T11" fmla="*/ 1 h 48"/>
                    <a:gd name="T12" fmla="*/ 1 w 30"/>
                    <a:gd name="T13" fmla="*/ 0 h 48"/>
                    <a:gd name="T14" fmla="*/ 0 w 30"/>
                    <a:gd name="T15" fmla="*/ 0 h 48"/>
                    <a:gd name="T16" fmla="*/ 0 w 30"/>
                    <a:gd name="T17" fmla="*/ 0 h 48"/>
                    <a:gd name="T18" fmla="*/ 0 w 30"/>
                    <a:gd name="T19" fmla="*/ 2 h 48"/>
                    <a:gd name="T20" fmla="*/ 2 w 30"/>
                    <a:gd name="T21" fmla="*/ 3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0"/>
                    <a:gd name="T34" fmla="*/ 0 h 48"/>
                    <a:gd name="T35" fmla="*/ 30 w 30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0" h="48">
                      <a:moveTo>
                        <a:pt x="29" y="47"/>
                      </a:moveTo>
                      <a:lnTo>
                        <a:pt x="29" y="34"/>
                      </a:lnTo>
                      <a:lnTo>
                        <a:pt x="29" y="25"/>
                      </a:lnTo>
                      <a:lnTo>
                        <a:pt x="25" y="19"/>
                      </a:lnTo>
                      <a:lnTo>
                        <a:pt x="25" y="12"/>
                      </a:lnTo>
                      <a:lnTo>
                        <a:pt x="21" y="12"/>
                      </a:lnTo>
                      <a:lnTo>
                        <a:pt x="18" y="8"/>
                      </a:lnTo>
                      <a:lnTo>
                        <a:pt x="8" y="3"/>
                      </a:ln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29" y="47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1717" name="Freeform 321"/>
              <p:cNvSpPr>
                <a:spLocks noChangeArrowheads="1"/>
              </p:cNvSpPr>
              <p:nvPr/>
            </p:nvSpPr>
            <p:spPr bwMode="auto">
              <a:xfrm>
                <a:off x="2353" y="2423"/>
                <a:ext cx="9" cy="7"/>
              </a:xfrm>
              <a:custGeom>
                <a:avLst/>
                <a:gdLst>
                  <a:gd name="T0" fmla="*/ 0 w 39"/>
                  <a:gd name="T1" fmla="*/ 0 h 30"/>
                  <a:gd name="T2" fmla="*/ 2 w 39"/>
                  <a:gd name="T3" fmla="*/ 0 h 30"/>
                  <a:gd name="T4" fmla="*/ 2 w 39"/>
                  <a:gd name="T5" fmla="*/ 2 h 30"/>
                  <a:gd name="T6" fmla="*/ 0 w 39"/>
                  <a:gd name="T7" fmla="*/ 2 h 30"/>
                  <a:gd name="T8" fmla="*/ 0 w 39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0"/>
                  <a:gd name="T17" fmla="*/ 39 w 3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0">
                    <a:moveTo>
                      <a:pt x="0" y="5"/>
                    </a:moveTo>
                    <a:lnTo>
                      <a:pt x="38" y="0"/>
                    </a:lnTo>
                    <a:lnTo>
                      <a:pt x="38" y="29"/>
                    </a:lnTo>
                    <a:lnTo>
                      <a:pt x="4" y="29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18" name="Freeform 322"/>
              <p:cNvSpPr>
                <a:spLocks noChangeArrowheads="1"/>
              </p:cNvSpPr>
              <p:nvPr/>
            </p:nvSpPr>
            <p:spPr bwMode="auto">
              <a:xfrm>
                <a:off x="2353" y="2423"/>
                <a:ext cx="9" cy="7"/>
              </a:xfrm>
              <a:custGeom>
                <a:avLst/>
                <a:gdLst>
                  <a:gd name="T0" fmla="*/ 0 w 39"/>
                  <a:gd name="T1" fmla="*/ 0 h 30"/>
                  <a:gd name="T2" fmla="*/ 2 w 39"/>
                  <a:gd name="T3" fmla="*/ 0 h 30"/>
                  <a:gd name="T4" fmla="*/ 2 w 39"/>
                  <a:gd name="T5" fmla="*/ 2 h 30"/>
                  <a:gd name="T6" fmla="*/ 0 w 39"/>
                  <a:gd name="T7" fmla="*/ 2 h 30"/>
                  <a:gd name="T8" fmla="*/ 0 w 39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0"/>
                  <a:gd name="T17" fmla="*/ 39 w 3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0">
                    <a:moveTo>
                      <a:pt x="0" y="5"/>
                    </a:moveTo>
                    <a:lnTo>
                      <a:pt x="38" y="0"/>
                    </a:lnTo>
                    <a:lnTo>
                      <a:pt x="38" y="29"/>
                    </a:lnTo>
                    <a:lnTo>
                      <a:pt x="4" y="29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19" name="Freeform 323"/>
              <p:cNvSpPr>
                <a:spLocks noChangeArrowheads="1"/>
              </p:cNvSpPr>
              <p:nvPr/>
            </p:nvSpPr>
            <p:spPr bwMode="auto">
              <a:xfrm>
                <a:off x="2358" y="2251"/>
                <a:ext cx="53" cy="103"/>
              </a:xfrm>
              <a:custGeom>
                <a:avLst/>
                <a:gdLst>
                  <a:gd name="T0" fmla="*/ 0 w 233"/>
                  <a:gd name="T1" fmla="*/ 20 h 454"/>
                  <a:gd name="T2" fmla="*/ 0 w 233"/>
                  <a:gd name="T3" fmla="*/ 0 h 454"/>
                  <a:gd name="T4" fmla="*/ 12 w 233"/>
                  <a:gd name="T5" fmla="*/ 3 h 454"/>
                  <a:gd name="T6" fmla="*/ 12 w 233"/>
                  <a:gd name="T7" fmla="*/ 23 h 454"/>
                  <a:gd name="T8" fmla="*/ 0 w 233"/>
                  <a:gd name="T9" fmla="*/ 20 h 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3"/>
                  <a:gd name="T16" fmla="*/ 0 h 454"/>
                  <a:gd name="T17" fmla="*/ 233 w 233"/>
                  <a:gd name="T18" fmla="*/ 454 h 4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3" h="454">
                    <a:moveTo>
                      <a:pt x="0" y="380"/>
                    </a:moveTo>
                    <a:lnTo>
                      <a:pt x="0" y="0"/>
                    </a:lnTo>
                    <a:lnTo>
                      <a:pt x="232" y="65"/>
                    </a:lnTo>
                    <a:lnTo>
                      <a:pt x="232" y="453"/>
                    </a:lnTo>
                    <a:lnTo>
                      <a:pt x="0" y="380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20" name="Freeform 324"/>
              <p:cNvSpPr>
                <a:spLocks noChangeArrowheads="1"/>
              </p:cNvSpPr>
              <p:nvPr/>
            </p:nvSpPr>
            <p:spPr bwMode="auto">
              <a:xfrm>
                <a:off x="2355" y="2230"/>
                <a:ext cx="159" cy="38"/>
              </a:xfrm>
              <a:custGeom>
                <a:avLst/>
                <a:gdLst>
                  <a:gd name="T0" fmla="*/ 0 w 699"/>
                  <a:gd name="T1" fmla="*/ 5 h 169"/>
                  <a:gd name="T2" fmla="*/ 24 w 699"/>
                  <a:gd name="T3" fmla="*/ 0 h 169"/>
                  <a:gd name="T4" fmla="*/ 36 w 699"/>
                  <a:gd name="T5" fmla="*/ 4 h 169"/>
                  <a:gd name="T6" fmla="*/ 12 w 699"/>
                  <a:gd name="T7" fmla="*/ 9 h 169"/>
                  <a:gd name="T8" fmla="*/ 0 w 699"/>
                  <a:gd name="T9" fmla="*/ 5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9"/>
                  <a:gd name="T16" fmla="*/ 0 h 169"/>
                  <a:gd name="T17" fmla="*/ 699 w 699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9" h="169">
                    <a:moveTo>
                      <a:pt x="0" y="98"/>
                    </a:moveTo>
                    <a:lnTo>
                      <a:pt x="466" y="0"/>
                    </a:lnTo>
                    <a:lnTo>
                      <a:pt x="698" y="72"/>
                    </a:lnTo>
                    <a:lnTo>
                      <a:pt x="230" y="168"/>
                    </a:lnTo>
                    <a:lnTo>
                      <a:pt x="0" y="98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21" name="Freeform 325"/>
              <p:cNvSpPr>
                <a:spLocks noChangeArrowheads="1"/>
              </p:cNvSpPr>
              <p:nvPr/>
            </p:nvSpPr>
            <p:spPr bwMode="auto">
              <a:xfrm>
                <a:off x="2407" y="2246"/>
                <a:ext cx="107" cy="202"/>
              </a:xfrm>
              <a:custGeom>
                <a:avLst/>
                <a:gdLst>
                  <a:gd name="T0" fmla="*/ 0 w 470"/>
                  <a:gd name="T1" fmla="*/ 5 h 892"/>
                  <a:gd name="T2" fmla="*/ 0 w 470"/>
                  <a:gd name="T3" fmla="*/ 46 h 892"/>
                  <a:gd name="T4" fmla="*/ 24 w 470"/>
                  <a:gd name="T5" fmla="*/ 41 h 892"/>
                  <a:gd name="T6" fmla="*/ 24 w 470"/>
                  <a:gd name="T7" fmla="*/ 0 h 892"/>
                  <a:gd name="T8" fmla="*/ 0 w 470"/>
                  <a:gd name="T9" fmla="*/ 5 h 8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892"/>
                  <a:gd name="T17" fmla="*/ 470 w 470"/>
                  <a:gd name="T18" fmla="*/ 892 h 8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892">
                    <a:moveTo>
                      <a:pt x="0" y="89"/>
                    </a:moveTo>
                    <a:lnTo>
                      <a:pt x="0" y="891"/>
                    </a:lnTo>
                    <a:lnTo>
                      <a:pt x="469" y="795"/>
                    </a:lnTo>
                    <a:lnTo>
                      <a:pt x="469" y="0"/>
                    </a:lnTo>
                    <a:lnTo>
                      <a:pt x="0" y="89"/>
                    </a:lnTo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100000">
                    <a:srgbClr val="E4B17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22" name="Freeform 326"/>
              <p:cNvSpPr>
                <a:spLocks noChangeArrowheads="1"/>
              </p:cNvSpPr>
              <p:nvPr/>
            </p:nvSpPr>
            <p:spPr bwMode="auto">
              <a:xfrm>
                <a:off x="2365" y="2271"/>
                <a:ext cx="34" cy="21"/>
              </a:xfrm>
              <a:custGeom>
                <a:avLst/>
                <a:gdLst>
                  <a:gd name="T0" fmla="*/ 0 w 149"/>
                  <a:gd name="T1" fmla="*/ 3 h 92"/>
                  <a:gd name="T2" fmla="*/ 0 w 149"/>
                  <a:gd name="T3" fmla="*/ 0 h 92"/>
                  <a:gd name="T4" fmla="*/ 8 w 149"/>
                  <a:gd name="T5" fmla="*/ 2 h 92"/>
                  <a:gd name="T6" fmla="*/ 8 w 149"/>
                  <a:gd name="T7" fmla="*/ 5 h 92"/>
                  <a:gd name="T8" fmla="*/ 0 w 149"/>
                  <a:gd name="T9" fmla="*/ 3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92"/>
                  <a:gd name="T17" fmla="*/ 149 w 14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92">
                    <a:moveTo>
                      <a:pt x="0" y="52"/>
                    </a:moveTo>
                    <a:lnTo>
                      <a:pt x="0" y="0"/>
                    </a:lnTo>
                    <a:lnTo>
                      <a:pt x="148" y="43"/>
                    </a:lnTo>
                    <a:lnTo>
                      <a:pt x="148" y="91"/>
                    </a:lnTo>
                    <a:lnTo>
                      <a:pt x="0" y="52"/>
                    </a:lnTo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23" name="Freeform 327"/>
              <p:cNvSpPr>
                <a:spLocks noChangeArrowheads="1"/>
              </p:cNvSpPr>
              <p:nvPr/>
            </p:nvSpPr>
            <p:spPr bwMode="auto">
              <a:xfrm>
                <a:off x="2365" y="2294"/>
                <a:ext cx="34" cy="21"/>
              </a:xfrm>
              <a:custGeom>
                <a:avLst/>
                <a:gdLst>
                  <a:gd name="T0" fmla="*/ 0 w 149"/>
                  <a:gd name="T1" fmla="*/ 3 h 91"/>
                  <a:gd name="T2" fmla="*/ 0 w 149"/>
                  <a:gd name="T3" fmla="*/ 0 h 91"/>
                  <a:gd name="T4" fmla="*/ 8 w 149"/>
                  <a:gd name="T5" fmla="*/ 2 h 91"/>
                  <a:gd name="T6" fmla="*/ 8 w 149"/>
                  <a:gd name="T7" fmla="*/ 5 h 91"/>
                  <a:gd name="T8" fmla="*/ 0 w 149"/>
                  <a:gd name="T9" fmla="*/ 3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91"/>
                  <a:gd name="T17" fmla="*/ 149 w 14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91">
                    <a:moveTo>
                      <a:pt x="0" y="48"/>
                    </a:moveTo>
                    <a:lnTo>
                      <a:pt x="0" y="0"/>
                    </a:lnTo>
                    <a:lnTo>
                      <a:pt x="148" y="39"/>
                    </a:lnTo>
                    <a:lnTo>
                      <a:pt x="148" y="90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24" name="Freeform 328"/>
              <p:cNvSpPr>
                <a:spLocks noChangeArrowheads="1"/>
              </p:cNvSpPr>
              <p:nvPr/>
            </p:nvSpPr>
            <p:spPr bwMode="auto">
              <a:xfrm>
                <a:off x="2358" y="2337"/>
                <a:ext cx="53" cy="113"/>
              </a:xfrm>
              <a:custGeom>
                <a:avLst/>
                <a:gdLst>
                  <a:gd name="T0" fmla="*/ 0 w 233"/>
                  <a:gd name="T1" fmla="*/ 0 h 498"/>
                  <a:gd name="T2" fmla="*/ 1 w 233"/>
                  <a:gd name="T3" fmla="*/ 1 h 498"/>
                  <a:gd name="T4" fmla="*/ 2 w 233"/>
                  <a:gd name="T5" fmla="*/ 1 h 498"/>
                  <a:gd name="T6" fmla="*/ 3 w 233"/>
                  <a:gd name="T7" fmla="*/ 2 h 498"/>
                  <a:gd name="T8" fmla="*/ 5 w 233"/>
                  <a:gd name="T9" fmla="*/ 3 h 498"/>
                  <a:gd name="T10" fmla="*/ 7 w 233"/>
                  <a:gd name="T11" fmla="*/ 3 h 498"/>
                  <a:gd name="T12" fmla="*/ 9 w 233"/>
                  <a:gd name="T13" fmla="*/ 3 h 498"/>
                  <a:gd name="T14" fmla="*/ 10 w 233"/>
                  <a:gd name="T15" fmla="*/ 4 h 498"/>
                  <a:gd name="T16" fmla="*/ 12 w 233"/>
                  <a:gd name="T17" fmla="*/ 4 h 498"/>
                  <a:gd name="T18" fmla="*/ 12 w 233"/>
                  <a:gd name="T19" fmla="*/ 25 h 498"/>
                  <a:gd name="T20" fmla="*/ 10 w 233"/>
                  <a:gd name="T21" fmla="*/ 26 h 498"/>
                  <a:gd name="T22" fmla="*/ 9 w 233"/>
                  <a:gd name="T23" fmla="*/ 25 h 498"/>
                  <a:gd name="T24" fmla="*/ 7 w 233"/>
                  <a:gd name="T25" fmla="*/ 25 h 498"/>
                  <a:gd name="T26" fmla="*/ 5 w 233"/>
                  <a:gd name="T27" fmla="*/ 24 h 498"/>
                  <a:gd name="T28" fmla="*/ 3 w 233"/>
                  <a:gd name="T29" fmla="*/ 24 h 498"/>
                  <a:gd name="T30" fmla="*/ 2 w 233"/>
                  <a:gd name="T31" fmla="*/ 23 h 498"/>
                  <a:gd name="T32" fmla="*/ 1 w 233"/>
                  <a:gd name="T33" fmla="*/ 22 h 498"/>
                  <a:gd name="T34" fmla="*/ 0 w 233"/>
                  <a:gd name="T35" fmla="*/ 22 h 498"/>
                  <a:gd name="T36" fmla="*/ 0 w 233"/>
                  <a:gd name="T37" fmla="*/ 0 h 4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3"/>
                  <a:gd name="T58" fmla="*/ 0 h 498"/>
                  <a:gd name="T59" fmla="*/ 233 w 233"/>
                  <a:gd name="T60" fmla="*/ 498 h 4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3" h="498">
                    <a:moveTo>
                      <a:pt x="0" y="0"/>
                    </a:moveTo>
                    <a:lnTo>
                      <a:pt x="11" y="15"/>
                    </a:lnTo>
                    <a:lnTo>
                      <a:pt x="33" y="27"/>
                    </a:lnTo>
                    <a:lnTo>
                      <a:pt x="60" y="43"/>
                    </a:lnTo>
                    <a:lnTo>
                      <a:pt x="93" y="52"/>
                    </a:lnTo>
                    <a:lnTo>
                      <a:pt x="132" y="64"/>
                    </a:lnTo>
                    <a:lnTo>
                      <a:pt x="168" y="68"/>
                    </a:lnTo>
                    <a:lnTo>
                      <a:pt x="202" y="72"/>
                    </a:lnTo>
                    <a:lnTo>
                      <a:pt x="232" y="72"/>
                    </a:lnTo>
                    <a:lnTo>
                      <a:pt x="232" y="493"/>
                    </a:lnTo>
                    <a:lnTo>
                      <a:pt x="202" y="497"/>
                    </a:lnTo>
                    <a:lnTo>
                      <a:pt x="168" y="493"/>
                    </a:lnTo>
                    <a:lnTo>
                      <a:pt x="132" y="485"/>
                    </a:lnTo>
                    <a:lnTo>
                      <a:pt x="93" y="473"/>
                    </a:lnTo>
                    <a:lnTo>
                      <a:pt x="60" y="460"/>
                    </a:lnTo>
                    <a:lnTo>
                      <a:pt x="33" y="448"/>
                    </a:lnTo>
                    <a:lnTo>
                      <a:pt x="11" y="438"/>
                    </a:lnTo>
                    <a:lnTo>
                      <a:pt x="0" y="426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E4B17E"/>
                  </a:gs>
                  <a:gs pos="100000">
                    <a:srgbClr val="CC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25" name="Freeform 329"/>
              <p:cNvSpPr>
                <a:spLocks noChangeArrowheads="1"/>
              </p:cNvSpPr>
              <p:nvPr/>
            </p:nvSpPr>
            <p:spPr bwMode="auto">
              <a:xfrm>
                <a:off x="2358" y="2337"/>
                <a:ext cx="53" cy="17"/>
              </a:xfrm>
              <a:custGeom>
                <a:avLst/>
                <a:gdLst>
                  <a:gd name="T0" fmla="*/ 12 w 233"/>
                  <a:gd name="T1" fmla="*/ 4 h 75"/>
                  <a:gd name="T2" fmla="*/ 10 w 233"/>
                  <a:gd name="T3" fmla="*/ 4 h 75"/>
                  <a:gd name="T4" fmla="*/ 9 w 233"/>
                  <a:gd name="T5" fmla="*/ 4 h 75"/>
                  <a:gd name="T6" fmla="*/ 7 w 233"/>
                  <a:gd name="T7" fmla="*/ 3 h 75"/>
                  <a:gd name="T8" fmla="*/ 5 w 233"/>
                  <a:gd name="T9" fmla="*/ 3 h 75"/>
                  <a:gd name="T10" fmla="*/ 3 w 233"/>
                  <a:gd name="T11" fmla="*/ 2 h 75"/>
                  <a:gd name="T12" fmla="*/ 2 w 233"/>
                  <a:gd name="T13" fmla="*/ 2 h 75"/>
                  <a:gd name="T14" fmla="*/ 1 w 233"/>
                  <a:gd name="T15" fmla="*/ 1 h 75"/>
                  <a:gd name="T16" fmla="*/ 0 w 233"/>
                  <a:gd name="T17" fmla="*/ 0 h 75"/>
                  <a:gd name="T18" fmla="*/ 12 w 233"/>
                  <a:gd name="T19" fmla="*/ 4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3"/>
                  <a:gd name="T31" fmla="*/ 0 h 75"/>
                  <a:gd name="T32" fmla="*/ 233 w 233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3" h="75">
                    <a:moveTo>
                      <a:pt x="232" y="74"/>
                    </a:moveTo>
                    <a:lnTo>
                      <a:pt x="202" y="74"/>
                    </a:lnTo>
                    <a:lnTo>
                      <a:pt x="168" y="70"/>
                    </a:lnTo>
                    <a:lnTo>
                      <a:pt x="132" y="62"/>
                    </a:lnTo>
                    <a:lnTo>
                      <a:pt x="93" y="54"/>
                    </a:lnTo>
                    <a:lnTo>
                      <a:pt x="60" y="41"/>
                    </a:lnTo>
                    <a:lnTo>
                      <a:pt x="33" y="29"/>
                    </a:lnTo>
                    <a:lnTo>
                      <a:pt x="11" y="16"/>
                    </a:lnTo>
                    <a:lnTo>
                      <a:pt x="0" y="0"/>
                    </a:lnTo>
                    <a:lnTo>
                      <a:pt x="232" y="74"/>
                    </a:lnTo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26" name="Freeform 330"/>
              <p:cNvSpPr>
                <a:spLocks noChangeArrowheads="1"/>
              </p:cNvSpPr>
              <p:nvPr/>
            </p:nvSpPr>
            <p:spPr bwMode="auto">
              <a:xfrm>
                <a:off x="2355" y="2251"/>
                <a:ext cx="59" cy="18"/>
              </a:xfrm>
              <a:custGeom>
                <a:avLst/>
                <a:gdLst>
                  <a:gd name="T0" fmla="*/ 0 w 260"/>
                  <a:gd name="T1" fmla="*/ 0 h 78"/>
                  <a:gd name="T2" fmla="*/ 1 w 260"/>
                  <a:gd name="T3" fmla="*/ 0 h 78"/>
                  <a:gd name="T4" fmla="*/ 13 w 260"/>
                  <a:gd name="T5" fmla="*/ 4 h 78"/>
                  <a:gd name="T6" fmla="*/ 12 w 260"/>
                  <a:gd name="T7" fmla="*/ 4 h 78"/>
                  <a:gd name="T8" fmla="*/ 0 w 260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0"/>
                  <a:gd name="T16" fmla="*/ 0 h 78"/>
                  <a:gd name="T17" fmla="*/ 260 w 260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0" h="78">
                    <a:moveTo>
                      <a:pt x="0" y="8"/>
                    </a:moveTo>
                    <a:lnTo>
                      <a:pt x="21" y="0"/>
                    </a:lnTo>
                    <a:lnTo>
                      <a:pt x="259" y="73"/>
                    </a:lnTo>
                    <a:lnTo>
                      <a:pt x="234" y="77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27" name="Freeform 331"/>
              <p:cNvSpPr>
                <a:spLocks noChangeArrowheads="1"/>
              </p:cNvSpPr>
              <p:nvPr/>
            </p:nvSpPr>
            <p:spPr bwMode="auto">
              <a:xfrm>
                <a:off x="2407" y="2267"/>
                <a:ext cx="7" cy="181"/>
              </a:xfrm>
              <a:custGeom>
                <a:avLst/>
                <a:gdLst>
                  <a:gd name="T0" fmla="*/ 0 w 31"/>
                  <a:gd name="T1" fmla="*/ 0 h 798"/>
                  <a:gd name="T2" fmla="*/ 0 w 31"/>
                  <a:gd name="T3" fmla="*/ 41 h 798"/>
                  <a:gd name="T4" fmla="*/ 2 w 31"/>
                  <a:gd name="T5" fmla="*/ 41 h 798"/>
                  <a:gd name="T6" fmla="*/ 2 w 31"/>
                  <a:gd name="T7" fmla="*/ 0 h 798"/>
                  <a:gd name="T8" fmla="*/ 0 w 31"/>
                  <a:gd name="T9" fmla="*/ 0 h 7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798"/>
                  <a:gd name="T17" fmla="*/ 31 w 31"/>
                  <a:gd name="T18" fmla="*/ 798 h 7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798">
                    <a:moveTo>
                      <a:pt x="0" y="0"/>
                    </a:moveTo>
                    <a:lnTo>
                      <a:pt x="0" y="797"/>
                    </a:lnTo>
                    <a:lnTo>
                      <a:pt x="30" y="793"/>
                    </a:ln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28" name="Freeform 332"/>
              <p:cNvSpPr>
                <a:spLocks noChangeArrowheads="1"/>
              </p:cNvSpPr>
              <p:nvPr/>
            </p:nvSpPr>
            <p:spPr bwMode="auto">
              <a:xfrm>
                <a:off x="2407" y="2419"/>
                <a:ext cx="114" cy="33"/>
              </a:xfrm>
              <a:custGeom>
                <a:avLst/>
                <a:gdLst>
                  <a:gd name="T0" fmla="*/ 2 w 501"/>
                  <a:gd name="T1" fmla="*/ 8 h 144"/>
                  <a:gd name="T2" fmla="*/ 2 w 501"/>
                  <a:gd name="T3" fmla="*/ 7 h 144"/>
                  <a:gd name="T4" fmla="*/ 2 w 501"/>
                  <a:gd name="T5" fmla="*/ 6 h 144"/>
                  <a:gd name="T6" fmla="*/ 1 w 501"/>
                  <a:gd name="T7" fmla="*/ 6 h 144"/>
                  <a:gd name="T8" fmla="*/ 1 w 501"/>
                  <a:gd name="T9" fmla="*/ 6 h 144"/>
                  <a:gd name="T10" fmla="*/ 1 w 501"/>
                  <a:gd name="T11" fmla="*/ 6 h 144"/>
                  <a:gd name="T12" fmla="*/ 1 w 501"/>
                  <a:gd name="T13" fmla="*/ 5 h 144"/>
                  <a:gd name="T14" fmla="*/ 0 w 501"/>
                  <a:gd name="T15" fmla="*/ 5 h 144"/>
                  <a:gd name="T16" fmla="*/ 0 w 501"/>
                  <a:gd name="T17" fmla="*/ 5 h 144"/>
                  <a:gd name="T18" fmla="*/ 25 w 501"/>
                  <a:gd name="T19" fmla="*/ 0 h 144"/>
                  <a:gd name="T20" fmla="*/ 25 w 501"/>
                  <a:gd name="T21" fmla="*/ 0 h 144"/>
                  <a:gd name="T22" fmla="*/ 25 w 501"/>
                  <a:gd name="T23" fmla="*/ 0 h 144"/>
                  <a:gd name="T24" fmla="*/ 25 w 501"/>
                  <a:gd name="T25" fmla="*/ 0 h 144"/>
                  <a:gd name="T26" fmla="*/ 26 w 501"/>
                  <a:gd name="T27" fmla="*/ 1 h 144"/>
                  <a:gd name="T28" fmla="*/ 26 w 501"/>
                  <a:gd name="T29" fmla="*/ 1 h 144"/>
                  <a:gd name="T30" fmla="*/ 26 w 501"/>
                  <a:gd name="T31" fmla="*/ 1 h 144"/>
                  <a:gd name="T32" fmla="*/ 26 w 501"/>
                  <a:gd name="T33" fmla="*/ 2 h 144"/>
                  <a:gd name="T34" fmla="*/ 26 w 501"/>
                  <a:gd name="T35" fmla="*/ 2 h 144"/>
                  <a:gd name="T36" fmla="*/ 2 w 501"/>
                  <a:gd name="T37" fmla="*/ 8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1"/>
                  <a:gd name="T58" fmla="*/ 0 h 144"/>
                  <a:gd name="T59" fmla="*/ 501 w 501"/>
                  <a:gd name="T60" fmla="*/ 144 h 1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1" h="144">
                    <a:moveTo>
                      <a:pt x="31" y="143"/>
                    </a:moveTo>
                    <a:lnTo>
                      <a:pt x="31" y="130"/>
                    </a:lnTo>
                    <a:lnTo>
                      <a:pt x="31" y="118"/>
                    </a:lnTo>
                    <a:lnTo>
                      <a:pt x="26" y="114"/>
                    </a:lnTo>
                    <a:lnTo>
                      <a:pt x="26" y="110"/>
                    </a:lnTo>
                    <a:lnTo>
                      <a:pt x="26" y="107"/>
                    </a:lnTo>
                    <a:lnTo>
                      <a:pt x="19" y="102"/>
                    </a:lnTo>
                    <a:lnTo>
                      <a:pt x="10" y="98"/>
                    </a:lnTo>
                    <a:lnTo>
                      <a:pt x="0" y="93"/>
                    </a:lnTo>
                    <a:lnTo>
                      <a:pt x="474" y="0"/>
                    </a:lnTo>
                    <a:lnTo>
                      <a:pt x="478" y="0"/>
                    </a:lnTo>
                    <a:lnTo>
                      <a:pt x="487" y="4"/>
                    </a:lnTo>
                    <a:lnTo>
                      <a:pt x="492" y="8"/>
                    </a:lnTo>
                    <a:lnTo>
                      <a:pt x="496" y="16"/>
                    </a:lnTo>
                    <a:lnTo>
                      <a:pt x="496" y="20"/>
                    </a:lnTo>
                    <a:lnTo>
                      <a:pt x="500" y="21"/>
                    </a:lnTo>
                    <a:lnTo>
                      <a:pt x="500" y="34"/>
                    </a:lnTo>
                    <a:lnTo>
                      <a:pt x="500" y="41"/>
                    </a:lnTo>
                    <a:lnTo>
                      <a:pt x="31" y="143"/>
                    </a:lnTo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29" name="Freeform 333"/>
              <p:cNvSpPr>
                <a:spLocks noChangeArrowheads="1"/>
              </p:cNvSpPr>
              <p:nvPr/>
            </p:nvSpPr>
            <p:spPr bwMode="auto">
              <a:xfrm>
                <a:off x="2407" y="2441"/>
                <a:ext cx="7" cy="11"/>
              </a:xfrm>
              <a:custGeom>
                <a:avLst/>
                <a:gdLst>
                  <a:gd name="T0" fmla="*/ 2 w 31"/>
                  <a:gd name="T1" fmla="*/ 2 h 49"/>
                  <a:gd name="T2" fmla="*/ 2 w 31"/>
                  <a:gd name="T3" fmla="*/ 2 h 49"/>
                  <a:gd name="T4" fmla="*/ 2 w 31"/>
                  <a:gd name="T5" fmla="*/ 1 h 49"/>
                  <a:gd name="T6" fmla="*/ 1 w 31"/>
                  <a:gd name="T7" fmla="*/ 1 h 49"/>
                  <a:gd name="T8" fmla="*/ 1 w 31"/>
                  <a:gd name="T9" fmla="*/ 1 h 49"/>
                  <a:gd name="T10" fmla="*/ 1 w 31"/>
                  <a:gd name="T11" fmla="*/ 1 h 49"/>
                  <a:gd name="T12" fmla="*/ 1 w 31"/>
                  <a:gd name="T13" fmla="*/ 0 h 49"/>
                  <a:gd name="T14" fmla="*/ 0 w 31"/>
                  <a:gd name="T15" fmla="*/ 0 h 49"/>
                  <a:gd name="T16" fmla="*/ 0 w 31"/>
                  <a:gd name="T17" fmla="*/ 0 h 49"/>
                  <a:gd name="T18" fmla="*/ 0 w 31"/>
                  <a:gd name="T19" fmla="*/ 2 h 49"/>
                  <a:gd name="T20" fmla="*/ 2 w 31"/>
                  <a:gd name="T21" fmla="*/ 2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"/>
                  <a:gd name="T34" fmla="*/ 0 h 49"/>
                  <a:gd name="T35" fmla="*/ 31 w 31"/>
                  <a:gd name="T36" fmla="*/ 49 h 4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" h="49">
                    <a:moveTo>
                      <a:pt x="30" y="48"/>
                    </a:moveTo>
                    <a:lnTo>
                      <a:pt x="30" y="35"/>
                    </a:lnTo>
                    <a:lnTo>
                      <a:pt x="30" y="23"/>
                    </a:lnTo>
                    <a:lnTo>
                      <a:pt x="25" y="19"/>
                    </a:lnTo>
                    <a:lnTo>
                      <a:pt x="25" y="12"/>
                    </a:lnTo>
                    <a:lnTo>
                      <a:pt x="22" y="12"/>
                    </a:lnTo>
                    <a:lnTo>
                      <a:pt x="17" y="7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30" y="48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30" name="Freeform 334"/>
              <p:cNvSpPr>
                <a:spLocks noChangeArrowheads="1"/>
              </p:cNvSpPr>
              <p:nvPr/>
            </p:nvSpPr>
            <p:spPr bwMode="auto">
              <a:xfrm>
                <a:off x="2348" y="2423"/>
                <a:ext cx="7" cy="10"/>
              </a:xfrm>
              <a:custGeom>
                <a:avLst/>
                <a:gdLst>
                  <a:gd name="T0" fmla="*/ 0 w 31"/>
                  <a:gd name="T1" fmla="*/ 2 h 43"/>
                  <a:gd name="T2" fmla="*/ 0 w 31"/>
                  <a:gd name="T3" fmla="*/ 1 h 43"/>
                  <a:gd name="T4" fmla="*/ 0 w 31"/>
                  <a:gd name="T5" fmla="*/ 1 h 43"/>
                  <a:gd name="T6" fmla="*/ 0 w 31"/>
                  <a:gd name="T7" fmla="*/ 0 h 43"/>
                  <a:gd name="T8" fmla="*/ 0 w 31"/>
                  <a:gd name="T9" fmla="*/ 0 h 43"/>
                  <a:gd name="T10" fmla="*/ 0 w 31"/>
                  <a:gd name="T11" fmla="*/ 0 h 43"/>
                  <a:gd name="T12" fmla="*/ 0 w 31"/>
                  <a:gd name="T13" fmla="*/ 0 h 43"/>
                  <a:gd name="T14" fmla="*/ 1 w 31"/>
                  <a:gd name="T15" fmla="*/ 0 h 43"/>
                  <a:gd name="T16" fmla="*/ 1 w 31"/>
                  <a:gd name="T17" fmla="*/ 0 h 43"/>
                  <a:gd name="T18" fmla="*/ 1 w 31"/>
                  <a:gd name="T19" fmla="*/ 0 h 43"/>
                  <a:gd name="T20" fmla="*/ 1 w 31"/>
                  <a:gd name="T21" fmla="*/ 0 h 43"/>
                  <a:gd name="T22" fmla="*/ 1 w 31"/>
                  <a:gd name="T23" fmla="*/ 0 h 43"/>
                  <a:gd name="T24" fmla="*/ 2 w 31"/>
                  <a:gd name="T25" fmla="*/ 0 h 43"/>
                  <a:gd name="T26" fmla="*/ 2 w 31"/>
                  <a:gd name="T27" fmla="*/ 2 h 43"/>
                  <a:gd name="T28" fmla="*/ 0 w 31"/>
                  <a:gd name="T29" fmla="*/ 2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"/>
                  <a:gd name="T46" fmla="*/ 0 h 43"/>
                  <a:gd name="T47" fmla="*/ 31 w 31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" h="43">
                    <a:moveTo>
                      <a:pt x="0" y="29"/>
                    </a:moveTo>
                    <a:lnTo>
                      <a:pt x="0" y="20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0" y="42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1672" name="Group 335"/>
            <p:cNvGrpSpPr>
              <a:grpSpLocks/>
            </p:cNvGrpSpPr>
            <p:nvPr/>
          </p:nvGrpSpPr>
          <p:grpSpPr bwMode="auto">
            <a:xfrm>
              <a:off x="805" y="1971"/>
              <a:ext cx="194" cy="182"/>
              <a:chOff x="2122" y="3206"/>
              <a:chExt cx="149" cy="130"/>
            </a:xfrm>
          </p:grpSpPr>
          <p:grpSp>
            <p:nvGrpSpPr>
              <p:cNvPr id="1695" name="Group 336"/>
              <p:cNvGrpSpPr>
                <a:grpSpLocks/>
              </p:cNvGrpSpPr>
              <p:nvPr/>
            </p:nvGrpSpPr>
            <p:grpSpPr bwMode="auto">
              <a:xfrm>
                <a:off x="2122" y="3206"/>
                <a:ext cx="145" cy="126"/>
                <a:chOff x="2122" y="3206"/>
                <a:chExt cx="145" cy="126"/>
              </a:xfrm>
            </p:grpSpPr>
            <p:sp>
              <p:nvSpPr>
                <p:cNvPr id="1709" name="Freeform 337"/>
                <p:cNvSpPr>
                  <a:spLocks noChangeArrowheads="1"/>
                </p:cNvSpPr>
                <p:nvPr/>
              </p:nvSpPr>
              <p:spPr bwMode="auto">
                <a:xfrm>
                  <a:off x="2195" y="3284"/>
                  <a:ext cx="72" cy="48"/>
                </a:xfrm>
                <a:custGeom>
                  <a:avLst/>
                  <a:gdLst>
                    <a:gd name="T0" fmla="*/ 16 w 317"/>
                    <a:gd name="T1" fmla="*/ 5 h 211"/>
                    <a:gd name="T2" fmla="*/ 16 w 317"/>
                    <a:gd name="T3" fmla="*/ 0 h 211"/>
                    <a:gd name="T4" fmla="*/ 0 w 317"/>
                    <a:gd name="T5" fmla="*/ 6 h 211"/>
                    <a:gd name="T6" fmla="*/ 0 w 317"/>
                    <a:gd name="T7" fmla="*/ 11 h 211"/>
                    <a:gd name="T8" fmla="*/ 16 w 317"/>
                    <a:gd name="T9" fmla="*/ 5 h 2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"/>
                    <a:gd name="T16" fmla="*/ 0 h 211"/>
                    <a:gd name="T17" fmla="*/ 317 w 317"/>
                    <a:gd name="T18" fmla="*/ 211 h 2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" h="211">
                      <a:moveTo>
                        <a:pt x="316" y="95"/>
                      </a:moveTo>
                      <a:lnTo>
                        <a:pt x="316" y="0"/>
                      </a:lnTo>
                      <a:lnTo>
                        <a:pt x="0" y="115"/>
                      </a:lnTo>
                      <a:lnTo>
                        <a:pt x="0" y="210"/>
                      </a:lnTo>
                      <a:lnTo>
                        <a:pt x="316" y="95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10" name="Freeform 338"/>
                <p:cNvSpPr>
                  <a:spLocks noChangeArrowheads="1"/>
                </p:cNvSpPr>
                <p:nvPr/>
              </p:nvSpPr>
              <p:spPr bwMode="auto">
                <a:xfrm>
                  <a:off x="2122" y="3263"/>
                  <a:ext cx="145" cy="47"/>
                </a:xfrm>
                <a:custGeom>
                  <a:avLst/>
                  <a:gdLst>
                    <a:gd name="T0" fmla="*/ 33 w 640"/>
                    <a:gd name="T1" fmla="*/ 5 h 207"/>
                    <a:gd name="T2" fmla="*/ 16 w 640"/>
                    <a:gd name="T3" fmla="*/ 0 h 207"/>
                    <a:gd name="T4" fmla="*/ 0 w 640"/>
                    <a:gd name="T5" fmla="*/ 6 h 207"/>
                    <a:gd name="T6" fmla="*/ 17 w 640"/>
                    <a:gd name="T7" fmla="*/ 11 h 207"/>
                    <a:gd name="T8" fmla="*/ 33 w 640"/>
                    <a:gd name="T9" fmla="*/ 5 h 2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0"/>
                    <a:gd name="T16" fmla="*/ 0 h 207"/>
                    <a:gd name="T17" fmla="*/ 640 w 640"/>
                    <a:gd name="T18" fmla="*/ 207 h 2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0" h="207">
                      <a:moveTo>
                        <a:pt x="639" y="89"/>
                      </a:moveTo>
                      <a:lnTo>
                        <a:pt x="315" y="0"/>
                      </a:lnTo>
                      <a:lnTo>
                        <a:pt x="0" y="119"/>
                      </a:lnTo>
                      <a:lnTo>
                        <a:pt x="323" y="206"/>
                      </a:lnTo>
                      <a:lnTo>
                        <a:pt x="639" y="89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11" name="Freeform 339"/>
                <p:cNvSpPr>
                  <a:spLocks noChangeArrowheads="1"/>
                </p:cNvSpPr>
                <p:nvPr/>
              </p:nvSpPr>
              <p:spPr bwMode="auto">
                <a:xfrm>
                  <a:off x="2122" y="3291"/>
                  <a:ext cx="74" cy="41"/>
                </a:xfrm>
                <a:custGeom>
                  <a:avLst/>
                  <a:gdLst>
                    <a:gd name="T0" fmla="*/ 17 w 327"/>
                    <a:gd name="T1" fmla="*/ 4 h 182"/>
                    <a:gd name="T2" fmla="*/ 17 w 327"/>
                    <a:gd name="T3" fmla="*/ 9 h 182"/>
                    <a:gd name="T4" fmla="*/ 0 w 327"/>
                    <a:gd name="T5" fmla="*/ 5 h 182"/>
                    <a:gd name="T6" fmla="*/ 0 w 327"/>
                    <a:gd name="T7" fmla="*/ 0 h 182"/>
                    <a:gd name="T8" fmla="*/ 17 w 327"/>
                    <a:gd name="T9" fmla="*/ 4 h 1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7"/>
                    <a:gd name="T16" fmla="*/ 0 h 182"/>
                    <a:gd name="T17" fmla="*/ 327 w 327"/>
                    <a:gd name="T18" fmla="*/ 182 h 1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7" h="182">
                      <a:moveTo>
                        <a:pt x="326" y="83"/>
                      </a:moveTo>
                      <a:lnTo>
                        <a:pt x="326" y="181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326" y="83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12" name="Freeform 340"/>
                <p:cNvSpPr>
                  <a:spLocks noChangeArrowheads="1"/>
                </p:cNvSpPr>
                <p:nvPr/>
              </p:nvSpPr>
              <p:spPr bwMode="auto">
                <a:xfrm>
                  <a:off x="2138" y="3207"/>
                  <a:ext cx="114" cy="28"/>
                </a:xfrm>
                <a:custGeom>
                  <a:avLst/>
                  <a:gdLst>
                    <a:gd name="T0" fmla="*/ 13 w 501"/>
                    <a:gd name="T1" fmla="*/ 6 h 125"/>
                    <a:gd name="T2" fmla="*/ 26 w 501"/>
                    <a:gd name="T3" fmla="*/ 1 h 125"/>
                    <a:gd name="T4" fmla="*/ 12 w 501"/>
                    <a:gd name="T5" fmla="*/ 0 h 125"/>
                    <a:gd name="T6" fmla="*/ 0 w 501"/>
                    <a:gd name="T7" fmla="*/ 4 h 125"/>
                    <a:gd name="T8" fmla="*/ 13 w 501"/>
                    <a:gd name="T9" fmla="*/ 6 h 1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1"/>
                    <a:gd name="T16" fmla="*/ 0 h 125"/>
                    <a:gd name="T17" fmla="*/ 501 w 501"/>
                    <a:gd name="T18" fmla="*/ 125 h 1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1" h="125">
                      <a:moveTo>
                        <a:pt x="243" y="124"/>
                      </a:moveTo>
                      <a:lnTo>
                        <a:pt x="500" y="26"/>
                      </a:lnTo>
                      <a:lnTo>
                        <a:pt x="224" y="0"/>
                      </a:lnTo>
                      <a:lnTo>
                        <a:pt x="0" y="84"/>
                      </a:lnTo>
                      <a:lnTo>
                        <a:pt x="243" y="124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13" name="Freeform 341"/>
                <p:cNvSpPr>
                  <a:spLocks noChangeArrowheads="1"/>
                </p:cNvSpPr>
                <p:nvPr/>
              </p:nvSpPr>
              <p:spPr bwMode="auto">
                <a:xfrm>
                  <a:off x="2138" y="3227"/>
                  <a:ext cx="56" cy="73"/>
                </a:xfrm>
                <a:custGeom>
                  <a:avLst/>
                  <a:gdLst>
                    <a:gd name="T0" fmla="*/ 13 w 245"/>
                    <a:gd name="T1" fmla="*/ 16 h 323"/>
                    <a:gd name="T2" fmla="*/ 13 w 245"/>
                    <a:gd name="T3" fmla="*/ 2 h 323"/>
                    <a:gd name="T4" fmla="*/ 0 w 245"/>
                    <a:gd name="T5" fmla="*/ 0 h 323"/>
                    <a:gd name="T6" fmla="*/ 0 w 245"/>
                    <a:gd name="T7" fmla="*/ 12 h 323"/>
                    <a:gd name="T8" fmla="*/ 13 w 245"/>
                    <a:gd name="T9" fmla="*/ 16 h 3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5"/>
                    <a:gd name="T16" fmla="*/ 0 h 323"/>
                    <a:gd name="T17" fmla="*/ 245 w 245"/>
                    <a:gd name="T18" fmla="*/ 323 h 3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5" h="323">
                      <a:moveTo>
                        <a:pt x="244" y="322"/>
                      </a:moveTo>
                      <a:lnTo>
                        <a:pt x="244" y="37"/>
                      </a:lnTo>
                      <a:lnTo>
                        <a:pt x="0" y="0"/>
                      </a:lnTo>
                      <a:lnTo>
                        <a:pt x="0" y="238"/>
                      </a:lnTo>
                      <a:lnTo>
                        <a:pt x="244" y="322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14" name="Freeform 342"/>
                <p:cNvSpPr>
                  <a:spLocks noChangeArrowheads="1"/>
                </p:cNvSpPr>
                <p:nvPr/>
              </p:nvSpPr>
              <p:spPr bwMode="auto">
                <a:xfrm>
                  <a:off x="2191" y="3208"/>
                  <a:ext cx="58" cy="95"/>
                </a:xfrm>
                <a:custGeom>
                  <a:avLst/>
                  <a:gdLst>
                    <a:gd name="T0" fmla="*/ 13 w 256"/>
                    <a:gd name="T1" fmla="*/ 16 h 418"/>
                    <a:gd name="T2" fmla="*/ 13 w 256"/>
                    <a:gd name="T3" fmla="*/ 0 h 418"/>
                    <a:gd name="T4" fmla="*/ 0 w 256"/>
                    <a:gd name="T5" fmla="*/ 5 h 418"/>
                    <a:gd name="T6" fmla="*/ 0 w 256"/>
                    <a:gd name="T7" fmla="*/ 22 h 418"/>
                    <a:gd name="T8" fmla="*/ 13 w 256"/>
                    <a:gd name="T9" fmla="*/ 16 h 4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6"/>
                    <a:gd name="T16" fmla="*/ 0 h 418"/>
                    <a:gd name="T17" fmla="*/ 256 w 256"/>
                    <a:gd name="T18" fmla="*/ 418 h 4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6" h="418">
                      <a:moveTo>
                        <a:pt x="255" y="317"/>
                      </a:moveTo>
                      <a:lnTo>
                        <a:pt x="255" y="0"/>
                      </a:lnTo>
                      <a:lnTo>
                        <a:pt x="0" y="96"/>
                      </a:lnTo>
                      <a:lnTo>
                        <a:pt x="0" y="417"/>
                      </a:lnTo>
                      <a:lnTo>
                        <a:pt x="255" y="317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15" name="Freeform 343"/>
                <p:cNvSpPr>
                  <a:spLocks noChangeArrowheads="1"/>
                </p:cNvSpPr>
                <p:nvPr/>
              </p:nvSpPr>
              <p:spPr bwMode="auto">
                <a:xfrm>
                  <a:off x="2180" y="3206"/>
                  <a:ext cx="70" cy="25"/>
                </a:xfrm>
                <a:custGeom>
                  <a:avLst/>
                  <a:gdLst>
                    <a:gd name="T0" fmla="*/ 2 w 309"/>
                    <a:gd name="T1" fmla="*/ 6 h 112"/>
                    <a:gd name="T2" fmla="*/ 16 w 309"/>
                    <a:gd name="T3" fmla="*/ 0 h 112"/>
                    <a:gd name="T4" fmla="*/ 13 w 309"/>
                    <a:gd name="T5" fmla="*/ 0 h 112"/>
                    <a:gd name="T6" fmla="*/ 0 w 309"/>
                    <a:gd name="T7" fmla="*/ 5 h 112"/>
                    <a:gd name="T8" fmla="*/ 2 w 309"/>
                    <a:gd name="T9" fmla="*/ 6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9"/>
                    <a:gd name="T16" fmla="*/ 0 h 112"/>
                    <a:gd name="T17" fmla="*/ 309 w 309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9" h="112">
                      <a:moveTo>
                        <a:pt x="49" y="111"/>
                      </a:moveTo>
                      <a:lnTo>
                        <a:pt x="308" y="10"/>
                      </a:lnTo>
                      <a:lnTo>
                        <a:pt x="262" y="0"/>
                      </a:lnTo>
                      <a:lnTo>
                        <a:pt x="0" y="100"/>
                      </a:lnTo>
                      <a:lnTo>
                        <a:pt x="49" y="111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1696" name="Freeform 344"/>
              <p:cNvSpPr>
                <a:spLocks noChangeArrowheads="1"/>
              </p:cNvSpPr>
              <p:nvPr/>
            </p:nvSpPr>
            <p:spPr bwMode="auto">
              <a:xfrm>
                <a:off x="2196" y="3287"/>
                <a:ext cx="74" cy="49"/>
              </a:xfrm>
              <a:custGeom>
                <a:avLst/>
                <a:gdLst>
                  <a:gd name="T0" fmla="*/ 17 w 327"/>
                  <a:gd name="T1" fmla="*/ 5 h 216"/>
                  <a:gd name="T2" fmla="*/ 17 w 327"/>
                  <a:gd name="T3" fmla="*/ 0 h 216"/>
                  <a:gd name="T4" fmla="*/ 0 w 327"/>
                  <a:gd name="T5" fmla="*/ 6 h 216"/>
                  <a:gd name="T6" fmla="*/ 0 w 327"/>
                  <a:gd name="T7" fmla="*/ 11 h 216"/>
                  <a:gd name="T8" fmla="*/ 17 w 327"/>
                  <a:gd name="T9" fmla="*/ 5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7"/>
                  <a:gd name="T16" fmla="*/ 0 h 216"/>
                  <a:gd name="T17" fmla="*/ 327 w 327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7" h="216">
                    <a:moveTo>
                      <a:pt x="326" y="97"/>
                    </a:moveTo>
                    <a:lnTo>
                      <a:pt x="326" y="0"/>
                    </a:lnTo>
                    <a:lnTo>
                      <a:pt x="0" y="117"/>
                    </a:lnTo>
                    <a:lnTo>
                      <a:pt x="0" y="215"/>
                    </a:lnTo>
                    <a:lnTo>
                      <a:pt x="326" y="97"/>
                    </a:lnTo>
                  </a:path>
                </a:pathLst>
              </a:custGeom>
              <a:gradFill rotWithShape="0">
                <a:gsLst>
                  <a:gs pos="0">
                    <a:srgbClr val="DFA265"/>
                  </a:gs>
                  <a:gs pos="100000">
                    <a:srgbClr val="CC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97" name="Freeform 345"/>
              <p:cNvSpPr>
                <a:spLocks noChangeArrowheads="1"/>
              </p:cNvSpPr>
              <p:nvPr/>
            </p:nvSpPr>
            <p:spPr bwMode="auto">
              <a:xfrm>
                <a:off x="2245" y="3299"/>
                <a:ext cx="20" cy="14"/>
              </a:xfrm>
              <a:custGeom>
                <a:avLst/>
                <a:gdLst>
                  <a:gd name="T0" fmla="*/ 5 w 87"/>
                  <a:gd name="T1" fmla="*/ 1 h 61"/>
                  <a:gd name="T2" fmla="*/ 5 w 87"/>
                  <a:gd name="T3" fmla="*/ 0 h 61"/>
                  <a:gd name="T4" fmla="*/ 0 w 87"/>
                  <a:gd name="T5" fmla="*/ 2 h 61"/>
                  <a:gd name="T6" fmla="*/ 0 w 87"/>
                  <a:gd name="T7" fmla="*/ 3 h 61"/>
                  <a:gd name="T8" fmla="*/ 5 w 87"/>
                  <a:gd name="T9" fmla="*/ 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61"/>
                  <a:gd name="T17" fmla="*/ 87 w 87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61">
                    <a:moveTo>
                      <a:pt x="86" y="25"/>
                    </a:moveTo>
                    <a:lnTo>
                      <a:pt x="86" y="0"/>
                    </a:lnTo>
                    <a:lnTo>
                      <a:pt x="0" y="35"/>
                    </a:lnTo>
                    <a:lnTo>
                      <a:pt x="0" y="60"/>
                    </a:lnTo>
                    <a:lnTo>
                      <a:pt x="86" y="25"/>
                    </a:lnTo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98" name="Freeform 346"/>
              <p:cNvSpPr>
                <a:spLocks noChangeArrowheads="1"/>
              </p:cNvSpPr>
              <p:nvPr/>
            </p:nvSpPr>
            <p:spPr bwMode="auto">
              <a:xfrm>
                <a:off x="2123" y="3266"/>
                <a:ext cx="148" cy="49"/>
              </a:xfrm>
              <a:custGeom>
                <a:avLst/>
                <a:gdLst>
                  <a:gd name="T0" fmla="*/ 34 w 653"/>
                  <a:gd name="T1" fmla="*/ 5 h 214"/>
                  <a:gd name="T2" fmla="*/ 17 w 653"/>
                  <a:gd name="T3" fmla="*/ 0 h 214"/>
                  <a:gd name="T4" fmla="*/ 0 w 653"/>
                  <a:gd name="T5" fmla="*/ 6 h 214"/>
                  <a:gd name="T6" fmla="*/ 17 w 653"/>
                  <a:gd name="T7" fmla="*/ 11 h 214"/>
                  <a:gd name="T8" fmla="*/ 34 w 653"/>
                  <a:gd name="T9" fmla="*/ 5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3"/>
                  <a:gd name="T16" fmla="*/ 0 h 214"/>
                  <a:gd name="T17" fmla="*/ 653 w 653"/>
                  <a:gd name="T18" fmla="*/ 214 h 2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3" h="214">
                    <a:moveTo>
                      <a:pt x="652" y="90"/>
                    </a:moveTo>
                    <a:lnTo>
                      <a:pt x="320" y="0"/>
                    </a:lnTo>
                    <a:lnTo>
                      <a:pt x="0" y="122"/>
                    </a:lnTo>
                    <a:lnTo>
                      <a:pt x="327" y="213"/>
                    </a:lnTo>
                    <a:lnTo>
                      <a:pt x="652" y="90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99" name="Freeform 347"/>
              <p:cNvSpPr>
                <a:spLocks noChangeArrowheads="1"/>
              </p:cNvSpPr>
              <p:nvPr/>
            </p:nvSpPr>
            <p:spPr bwMode="auto">
              <a:xfrm>
                <a:off x="2123" y="3294"/>
                <a:ext cx="75" cy="42"/>
              </a:xfrm>
              <a:custGeom>
                <a:avLst/>
                <a:gdLst>
                  <a:gd name="T0" fmla="*/ 17 w 332"/>
                  <a:gd name="T1" fmla="*/ 4 h 187"/>
                  <a:gd name="T2" fmla="*/ 17 w 332"/>
                  <a:gd name="T3" fmla="*/ 9 h 187"/>
                  <a:gd name="T4" fmla="*/ 0 w 332"/>
                  <a:gd name="T5" fmla="*/ 5 h 187"/>
                  <a:gd name="T6" fmla="*/ 0 w 332"/>
                  <a:gd name="T7" fmla="*/ 0 h 187"/>
                  <a:gd name="T8" fmla="*/ 17 w 332"/>
                  <a:gd name="T9" fmla="*/ 4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187"/>
                  <a:gd name="T17" fmla="*/ 332 w 332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187">
                    <a:moveTo>
                      <a:pt x="331" y="84"/>
                    </a:moveTo>
                    <a:lnTo>
                      <a:pt x="331" y="186"/>
                    </a:lnTo>
                    <a:lnTo>
                      <a:pt x="0" y="98"/>
                    </a:lnTo>
                    <a:lnTo>
                      <a:pt x="0" y="0"/>
                    </a:lnTo>
                    <a:lnTo>
                      <a:pt x="331" y="84"/>
                    </a:lnTo>
                  </a:path>
                </a:pathLst>
              </a:custGeom>
              <a:gradFill rotWithShape="0">
                <a:gsLst>
                  <a:gs pos="0">
                    <a:srgbClr val="DFA265"/>
                  </a:gs>
                  <a:gs pos="100000">
                    <a:srgbClr val="CC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00" name="Freeform 348"/>
              <p:cNvSpPr>
                <a:spLocks noChangeArrowheads="1"/>
              </p:cNvSpPr>
              <p:nvPr/>
            </p:nvSpPr>
            <p:spPr bwMode="auto">
              <a:xfrm>
                <a:off x="2138" y="3207"/>
                <a:ext cx="115" cy="30"/>
              </a:xfrm>
              <a:custGeom>
                <a:avLst/>
                <a:gdLst>
                  <a:gd name="T0" fmla="*/ 13 w 509"/>
                  <a:gd name="T1" fmla="*/ 7 h 134"/>
                  <a:gd name="T2" fmla="*/ 26 w 509"/>
                  <a:gd name="T3" fmla="*/ 1 h 134"/>
                  <a:gd name="T4" fmla="*/ 12 w 509"/>
                  <a:gd name="T5" fmla="*/ 0 h 134"/>
                  <a:gd name="T6" fmla="*/ 0 w 509"/>
                  <a:gd name="T7" fmla="*/ 5 h 134"/>
                  <a:gd name="T8" fmla="*/ 13 w 509"/>
                  <a:gd name="T9" fmla="*/ 7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9"/>
                  <a:gd name="T16" fmla="*/ 0 h 134"/>
                  <a:gd name="T17" fmla="*/ 509 w 509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9" h="134">
                    <a:moveTo>
                      <a:pt x="247" y="133"/>
                    </a:moveTo>
                    <a:lnTo>
                      <a:pt x="508" y="28"/>
                    </a:lnTo>
                    <a:lnTo>
                      <a:pt x="228" y="0"/>
                    </a:lnTo>
                    <a:lnTo>
                      <a:pt x="0" y="93"/>
                    </a:lnTo>
                    <a:lnTo>
                      <a:pt x="247" y="133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01" name="Freeform 349"/>
              <p:cNvSpPr>
                <a:spLocks noChangeArrowheads="1"/>
              </p:cNvSpPr>
              <p:nvPr/>
            </p:nvSpPr>
            <p:spPr bwMode="auto">
              <a:xfrm>
                <a:off x="2138" y="3228"/>
                <a:ext cx="56" cy="75"/>
              </a:xfrm>
              <a:custGeom>
                <a:avLst/>
                <a:gdLst>
                  <a:gd name="T0" fmla="*/ 13 w 247"/>
                  <a:gd name="T1" fmla="*/ 17 h 330"/>
                  <a:gd name="T2" fmla="*/ 13 w 247"/>
                  <a:gd name="T3" fmla="*/ 2 h 330"/>
                  <a:gd name="T4" fmla="*/ 0 w 247"/>
                  <a:gd name="T5" fmla="*/ 0 h 330"/>
                  <a:gd name="T6" fmla="*/ 0 w 247"/>
                  <a:gd name="T7" fmla="*/ 13 h 330"/>
                  <a:gd name="T8" fmla="*/ 13 w 247"/>
                  <a:gd name="T9" fmla="*/ 17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7"/>
                  <a:gd name="T16" fmla="*/ 0 h 330"/>
                  <a:gd name="T17" fmla="*/ 247 w 247"/>
                  <a:gd name="T18" fmla="*/ 330 h 3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7" h="330">
                    <a:moveTo>
                      <a:pt x="246" y="329"/>
                    </a:moveTo>
                    <a:lnTo>
                      <a:pt x="246" y="38"/>
                    </a:lnTo>
                    <a:lnTo>
                      <a:pt x="0" y="0"/>
                    </a:lnTo>
                    <a:lnTo>
                      <a:pt x="0" y="243"/>
                    </a:lnTo>
                    <a:lnTo>
                      <a:pt x="246" y="329"/>
                    </a:lnTo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02" name="Freeform 350"/>
              <p:cNvSpPr>
                <a:spLocks noChangeArrowheads="1"/>
              </p:cNvSpPr>
              <p:nvPr/>
            </p:nvSpPr>
            <p:spPr bwMode="auto">
              <a:xfrm>
                <a:off x="2193" y="3208"/>
                <a:ext cx="61" cy="98"/>
              </a:xfrm>
              <a:custGeom>
                <a:avLst/>
                <a:gdLst>
                  <a:gd name="T0" fmla="*/ 14 w 267"/>
                  <a:gd name="T1" fmla="*/ 17 h 431"/>
                  <a:gd name="T2" fmla="*/ 14 w 267"/>
                  <a:gd name="T3" fmla="*/ 0 h 431"/>
                  <a:gd name="T4" fmla="*/ 0 w 267"/>
                  <a:gd name="T5" fmla="*/ 5 h 431"/>
                  <a:gd name="T6" fmla="*/ 0 w 267"/>
                  <a:gd name="T7" fmla="*/ 22 h 431"/>
                  <a:gd name="T8" fmla="*/ 14 w 267"/>
                  <a:gd name="T9" fmla="*/ 17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431"/>
                  <a:gd name="T17" fmla="*/ 267 w 267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431">
                    <a:moveTo>
                      <a:pt x="266" y="327"/>
                    </a:moveTo>
                    <a:lnTo>
                      <a:pt x="266" y="0"/>
                    </a:lnTo>
                    <a:lnTo>
                      <a:pt x="0" y="97"/>
                    </a:lnTo>
                    <a:lnTo>
                      <a:pt x="0" y="430"/>
                    </a:lnTo>
                    <a:lnTo>
                      <a:pt x="266" y="327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03" name="Freeform 351"/>
              <p:cNvSpPr>
                <a:spLocks noChangeArrowheads="1"/>
              </p:cNvSpPr>
              <p:nvPr/>
            </p:nvSpPr>
            <p:spPr bwMode="auto">
              <a:xfrm>
                <a:off x="2201" y="3220"/>
                <a:ext cx="44" cy="74"/>
              </a:xfrm>
              <a:custGeom>
                <a:avLst/>
                <a:gdLst>
                  <a:gd name="T0" fmla="*/ 10 w 193"/>
                  <a:gd name="T1" fmla="*/ 13 h 326"/>
                  <a:gd name="T2" fmla="*/ 10 w 193"/>
                  <a:gd name="T3" fmla="*/ 0 h 326"/>
                  <a:gd name="T4" fmla="*/ 0 w 193"/>
                  <a:gd name="T5" fmla="*/ 3 h 326"/>
                  <a:gd name="T6" fmla="*/ 0 w 193"/>
                  <a:gd name="T7" fmla="*/ 17 h 326"/>
                  <a:gd name="T8" fmla="*/ 10 w 193"/>
                  <a:gd name="T9" fmla="*/ 13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326"/>
                  <a:gd name="T17" fmla="*/ 193 w 19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326">
                    <a:moveTo>
                      <a:pt x="192" y="255"/>
                    </a:moveTo>
                    <a:lnTo>
                      <a:pt x="192" y="0"/>
                    </a:lnTo>
                    <a:lnTo>
                      <a:pt x="0" y="68"/>
                    </a:lnTo>
                    <a:lnTo>
                      <a:pt x="0" y="325"/>
                    </a:lnTo>
                    <a:lnTo>
                      <a:pt x="192" y="255"/>
                    </a:lnTo>
                  </a:path>
                </a:pathLst>
              </a:custGeom>
              <a:gradFill rotWithShape="0">
                <a:gsLst>
                  <a:gs pos="0">
                    <a:srgbClr val="98C1E9"/>
                  </a:gs>
                  <a:gs pos="100000">
                    <a:srgbClr val="0066CC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04" name="Freeform 352"/>
              <p:cNvSpPr>
                <a:spLocks noChangeArrowheads="1"/>
              </p:cNvSpPr>
              <p:nvPr/>
            </p:nvSpPr>
            <p:spPr bwMode="auto">
              <a:xfrm>
                <a:off x="2204" y="3239"/>
                <a:ext cx="7" cy="49"/>
              </a:xfrm>
              <a:custGeom>
                <a:avLst/>
                <a:gdLst>
                  <a:gd name="T0" fmla="*/ 2 w 32"/>
                  <a:gd name="T1" fmla="*/ 10 h 216"/>
                  <a:gd name="T2" fmla="*/ 2 w 32"/>
                  <a:gd name="T3" fmla="*/ 0 h 216"/>
                  <a:gd name="T4" fmla="*/ 0 w 32"/>
                  <a:gd name="T5" fmla="*/ 0 h 216"/>
                  <a:gd name="T6" fmla="*/ 0 w 32"/>
                  <a:gd name="T7" fmla="*/ 11 h 216"/>
                  <a:gd name="T8" fmla="*/ 2 w 32"/>
                  <a:gd name="T9" fmla="*/ 1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16"/>
                  <a:gd name="T17" fmla="*/ 32 w 32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16">
                    <a:moveTo>
                      <a:pt x="31" y="203"/>
                    </a:moveTo>
                    <a:lnTo>
                      <a:pt x="31" y="0"/>
                    </a:lnTo>
                    <a:lnTo>
                      <a:pt x="0" y="9"/>
                    </a:lnTo>
                    <a:lnTo>
                      <a:pt x="0" y="215"/>
                    </a:lnTo>
                    <a:lnTo>
                      <a:pt x="31" y="20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05" name="Freeform 353"/>
              <p:cNvSpPr>
                <a:spLocks noChangeArrowheads="1"/>
              </p:cNvSpPr>
              <p:nvPr/>
            </p:nvSpPr>
            <p:spPr bwMode="auto">
              <a:xfrm>
                <a:off x="2181" y="3230"/>
                <a:ext cx="12" cy="78"/>
              </a:xfrm>
              <a:custGeom>
                <a:avLst/>
                <a:gdLst>
                  <a:gd name="T0" fmla="*/ 3 w 53"/>
                  <a:gd name="T1" fmla="*/ 18 h 343"/>
                  <a:gd name="T2" fmla="*/ 3 w 53"/>
                  <a:gd name="T3" fmla="*/ 1 h 343"/>
                  <a:gd name="T4" fmla="*/ 0 w 53"/>
                  <a:gd name="T5" fmla="*/ 0 h 343"/>
                  <a:gd name="T6" fmla="*/ 0 w 53"/>
                  <a:gd name="T7" fmla="*/ 17 h 343"/>
                  <a:gd name="T8" fmla="*/ 3 w 53"/>
                  <a:gd name="T9" fmla="*/ 18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43"/>
                  <a:gd name="T17" fmla="*/ 53 w 53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43">
                    <a:moveTo>
                      <a:pt x="52" y="342"/>
                    </a:moveTo>
                    <a:lnTo>
                      <a:pt x="52" y="12"/>
                    </a:lnTo>
                    <a:lnTo>
                      <a:pt x="0" y="0"/>
                    </a:lnTo>
                    <a:lnTo>
                      <a:pt x="0" y="327"/>
                    </a:lnTo>
                    <a:lnTo>
                      <a:pt x="52" y="342"/>
                    </a:lnTo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100000">
                    <a:srgbClr val="DFA26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06" name="Freeform 354"/>
              <p:cNvSpPr>
                <a:spLocks noChangeArrowheads="1"/>
              </p:cNvSpPr>
              <p:nvPr/>
            </p:nvSpPr>
            <p:spPr bwMode="auto">
              <a:xfrm>
                <a:off x="2181" y="3206"/>
                <a:ext cx="71" cy="27"/>
              </a:xfrm>
              <a:custGeom>
                <a:avLst/>
                <a:gdLst>
                  <a:gd name="T0" fmla="*/ 2 w 315"/>
                  <a:gd name="T1" fmla="*/ 6 h 117"/>
                  <a:gd name="T2" fmla="*/ 16 w 315"/>
                  <a:gd name="T3" fmla="*/ 0 h 117"/>
                  <a:gd name="T4" fmla="*/ 14 w 315"/>
                  <a:gd name="T5" fmla="*/ 0 h 117"/>
                  <a:gd name="T6" fmla="*/ 0 w 315"/>
                  <a:gd name="T7" fmla="*/ 6 h 117"/>
                  <a:gd name="T8" fmla="*/ 2 w 315"/>
                  <a:gd name="T9" fmla="*/ 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"/>
                  <a:gd name="T16" fmla="*/ 0 h 117"/>
                  <a:gd name="T17" fmla="*/ 315 w 31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" h="117">
                    <a:moveTo>
                      <a:pt x="49" y="116"/>
                    </a:moveTo>
                    <a:lnTo>
                      <a:pt x="314" y="10"/>
                    </a:lnTo>
                    <a:lnTo>
                      <a:pt x="266" y="0"/>
                    </a:lnTo>
                    <a:lnTo>
                      <a:pt x="0" y="104"/>
                    </a:lnTo>
                    <a:lnTo>
                      <a:pt x="49" y="116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07" name="Freeform 355"/>
              <p:cNvSpPr>
                <a:spLocks noChangeArrowheads="1"/>
              </p:cNvSpPr>
              <p:nvPr/>
            </p:nvSpPr>
            <p:spPr bwMode="auto">
              <a:xfrm>
                <a:off x="2193" y="3208"/>
                <a:ext cx="61" cy="98"/>
              </a:xfrm>
              <a:custGeom>
                <a:avLst/>
                <a:gdLst>
                  <a:gd name="T0" fmla="*/ 14 w 267"/>
                  <a:gd name="T1" fmla="*/ 0 h 431"/>
                  <a:gd name="T2" fmla="*/ 0 w 267"/>
                  <a:gd name="T3" fmla="*/ 5 h 431"/>
                  <a:gd name="T4" fmla="*/ 0 w 267"/>
                  <a:gd name="T5" fmla="*/ 22 h 431"/>
                  <a:gd name="T6" fmla="*/ 0 60000 65536"/>
                  <a:gd name="T7" fmla="*/ 0 60000 65536"/>
                  <a:gd name="T8" fmla="*/ 0 60000 65536"/>
                  <a:gd name="T9" fmla="*/ 0 w 267"/>
                  <a:gd name="T10" fmla="*/ 0 h 431"/>
                  <a:gd name="T11" fmla="*/ 267 w 267"/>
                  <a:gd name="T12" fmla="*/ 431 h 4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" h="431">
                    <a:moveTo>
                      <a:pt x="266" y="0"/>
                    </a:moveTo>
                    <a:lnTo>
                      <a:pt x="0" y="97"/>
                    </a:lnTo>
                    <a:lnTo>
                      <a:pt x="0" y="43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708" name="Freeform 356"/>
              <p:cNvSpPr>
                <a:spLocks noChangeArrowheads="1"/>
              </p:cNvSpPr>
              <p:nvPr/>
            </p:nvSpPr>
            <p:spPr bwMode="auto">
              <a:xfrm>
                <a:off x="2196" y="3287"/>
                <a:ext cx="74" cy="49"/>
              </a:xfrm>
              <a:custGeom>
                <a:avLst/>
                <a:gdLst>
                  <a:gd name="T0" fmla="*/ 17 w 327"/>
                  <a:gd name="T1" fmla="*/ 0 h 216"/>
                  <a:gd name="T2" fmla="*/ 0 w 327"/>
                  <a:gd name="T3" fmla="*/ 6 h 216"/>
                  <a:gd name="T4" fmla="*/ 0 w 327"/>
                  <a:gd name="T5" fmla="*/ 11 h 216"/>
                  <a:gd name="T6" fmla="*/ 0 60000 65536"/>
                  <a:gd name="T7" fmla="*/ 0 60000 65536"/>
                  <a:gd name="T8" fmla="*/ 0 60000 65536"/>
                  <a:gd name="T9" fmla="*/ 0 w 327"/>
                  <a:gd name="T10" fmla="*/ 0 h 216"/>
                  <a:gd name="T11" fmla="*/ 327 w 327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7" h="216">
                    <a:moveTo>
                      <a:pt x="326" y="0"/>
                    </a:moveTo>
                    <a:lnTo>
                      <a:pt x="0" y="117"/>
                    </a:lnTo>
                    <a:lnTo>
                      <a:pt x="0" y="21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1673" name="Group 357"/>
            <p:cNvGrpSpPr>
              <a:grpSpLocks/>
            </p:cNvGrpSpPr>
            <p:nvPr/>
          </p:nvGrpSpPr>
          <p:grpSpPr bwMode="auto">
            <a:xfrm>
              <a:off x="390" y="2163"/>
              <a:ext cx="194" cy="182"/>
              <a:chOff x="2122" y="3206"/>
              <a:chExt cx="149" cy="130"/>
            </a:xfrm>
          </p:grpSpPr>
          <p:grpSp>
            <p:nvGrpSpPr>
              <p:cNvPr id="1674" name="Group 358"/>
              <p:cNvGrpSpPr>
                <a:grpSpLocks/>
              </p:cNvGrpSpPr>
              <p:nvPr/>
            </p:nvGrpSpPr>
            <p:grpSpPr bwMode="auto">
              <a:xfrm>
                <a:off x="2122" y="3206"/>
                <a:ext cx="145" cy="126"/>
                <a:chOff x="2122" y="3206"/>
                <a:chExt cx="145" cy="126"/>
              </a:xfrm>
            </p:grpSpPr>
            <p:sp>
              <p:nvSpPr>
                <p:cNvPr id="1688" name="Freeform 359"/>
                <p:cNvSpPr>
                  <a:spLocks noChangeArrowheads="1"/>
                </p:cNvSpPr>
                <p:nvPr/>
              </p:nvSpPr>
              <p:spPr bwMode="auto">
                <a:xfrm>
                  <a:off x="2195" y="3284"/>
                  <a:ext cx="72" cy="48"/>
                </a:xfrm>
                <a:custGeom>
                  <a:avLst/>
                  <a:gdLst>
                    <a:gd name="T0" fmla="*/ 16 w 317"/>
                    <a:gd name="T1" fmla="*/ 5 h 211"/>
                    <a:gd name="T2" fmla="*/ 16 w 317"/>
                    <a:gd name="T3" fmla="*/ 0 h 211"/>
                    <a:gd name="T4" fmla="*/ 0 w 317"/>
                    <a:gd name="T5" fmla="*/ 6 h 211"/>
                    <a:gd name="T6" fmla="*/ 0 w 317"/>
                    <a:gd name="T7" fmla="*/ 11 h 211"/>
                    <a:gd name="T8" fmla="*/ 16 w 317"/>
                    <a:gd name="T9" fmla="*/ 5 h 2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"/>
                    <a:gd name="T16" fmla="*/ 0 h 211"/>
                    <a:gd name="T17" fmla="*/ 317 w 317"/>
                    <a:gd name="T18" fmla="*/ 211 h 2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" h="211">
                      <a:moveTo>
                        <a:pt x="316" y="95"/>
                      </a:moveTo>
                      <a:lnTo>
                        <a:pt x="316" y="0"/>
                      </a:lnTo>
                      <a:lnTo>
                        <a:pt x="0" y="115"/>
                      </a:lnTo>
                      <a:lnTo>
                        <a:pt x="0" y="210"/>
                      </a:lnTo>
                      <a:lnTo>
                        <a:pt x="316" y="95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89" name="Freeform 360"/>
                <p:cNvSpPr>
                  <a:spLocks noChangeArrowheads="1"/>
                </p:cNvSpPr>
                <p:nvPr/>
              </p:nvSpPr>
              <p:spPr bwMode="auto">
                <a:xfrm>
                  <a:off x="2122" y="3263"/>
                  <a:ext cx="145" cy="47"/>
                </a:xfrm>
                <a:custGeom>
                  <a:avLst/>
                  <a:gdLst>
                    <a:gd name="T0" fmla="*/ 33 w 640"/>
                    <a:gd name="T1" fmla="*/ 5 h 207"/>
                    <a:gd name="T2" fmla="*/ 16 w 640"/>
                    <a:gd name="T3" fmla="*/ 0 h 207"/>
                    <a:gd name="T4" fmla="*/ 0 w 640"/>
                    <a:gd name="T5" fmla="*/ 6 h 207"/>
                    <a:gd name="T6" fmla="*/ 17 w 640"/>
                    <a:gd name="T7" fmla="*/ 11 h 207"/>
                    <a:gd name="T8" fmla="*/ 33 w 640"/>
                    <a:gd name="T9" fmla="*/ 5 h 2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0"/>
                    <a:gd name="T16" fmla="*/ 0 h 207"/>
                    <a:gd name="T17" fmla="*/ 640 w 640"/>
                    <a:gd name="T18" fmla="*/ 207 h 2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0" h="207">
                      <a:moveTo>
                        <a:pt x="639" y="89"/>
                      </a:moveTo>
                      <a:lnTo>
                        <a:pt x="315" y="0"/>
                      </a:lnTo>
                      <a:lnTo>
                        <a:pt x="0" y="119"/>
                      </a:lnTo>
                      <a:lnTo>
                        <a:pt x="323" y="206"/>
                      </a:lnTo>
                      <a:lnTo>
                        <a:pt x="639" y="89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90" name="Freeform 361"/>
                <p:cNvSpPr>
                  <a:spLocks noChangeArrowheads="1"/>
                </p:cNvSpPr>
                <p:nvPr/>
              </p:nvSpPr>
              <p:spPr bwMode="auto">
                <a:xfrm>
                  <a:off x="2122" y="3291"/>
                  <a:ext cx="74" cy="41"/>
                </a:xfrm>
                <a:custGeom>
                  <a:avLst/>
                  <a:gdLst>
                    <a:gd name="T0" fmla="*/ 17 w 327"/>
                    <a:gd name="T1" fmla="*/ 4 h 182"/>
                    <a:gd name="T2" fmla="*/ 17 w 327"/>
                    <a:gd name="T3" fmla="*/ 9 h 182"/>
                    <a:gd name="T4" fmla="*/ 0 w 327"/>
                    <a:gd name="T5" fmla="*/ 5 h 182"/>
                    <a:gd name="T6" fmla="*/ 0 w 327"/>
                    <a:gd name="T7" fmla="*/ 0 h 182"/>
                    <a:gd name="T8" fmla="*/ 17 w 327"/>
                    <a:gd name="T9" fmla="*/ 4 h 1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7"/>
                    <a:gd name="T16" fmla="*/ 0 h 182"/>
                    <a:gd name="T17" fmla="*/ 327 w 327"/>
                    <a:gd name="T18" fmla="*/ 182 h 1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7" h="182">
                      <a:moveTo>
                        <a:pt x="326" y="83"/>
                      </a:moveTo>
                      <a:lnTo>
                        <a:pt x="326" y="181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326" y="83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91" name="Freeform 362"/>
                <p:cNvSpPr>
                  <a:spLocks noChangeArrowheads="1"/>
                </p:cNvSpPr>
                <p:nvPr/>
              </p:nvSpPr>
              <p:spPr bwMode="auto">
                <a:xfrm>
                  <a:off x="2138" y="3207"/>
                  <a:ext cx="114" cy="28"/>
                </a:xfrm>
                <a:custGeom>
                  <a:avLst/>
                  <a:gdLst>
                    <a:gd name="T0" fmla="*/ 13 w 501"/>
                    <a:gd name="T1" fmla="*/ 6 h 125"/>
                    <a:gd name="T2" fmla="*/ 26 w 501"/>
                    <a:gd name="T3" fmla="*/ 1 h 125"/>
                    <a:gd name="T4" fmla="*/ 12 w 501"/>
                    <a:gd name="T5" fmla="*/ 0 h 125"/>
                    <a:gd name="T6" fmla="*/ 0 w 501"/>
                    <a:gd name="T7" fmla="*/ 4 h 125"/>
                    <a:gd name="T8" fmla="*/ 13 w 501"/>
                    <a:gd name="T9" fmla="*/ 6 h 1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1"/>
                    <a:gd name="T16" fmla="*/ 0 h 125"/>
                    <a:gd name="T17" fmla="*/ 501 w 501"/>
                    <a:gd name="T18" fmla="*/ 125 h 1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1" h="125">
                      <a:moveTo>
                        <a:pt x="243" y="124"/>
                      </a:moveTo>
                      <a:lnTo>
                        <a:pt x="500" y="26"/>
                      </a:lnTo>
                      <a:lnTo>
                        <a:pt x="224" y="0"/>
                      </a:lnTo>
                      <a:lnTo>
                        <a:pt x="0" y="84"/>
                      </a:lnTo>
                      <a:lnTo>
                        <a:pt x="243" y="124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92" name="Freeform 363"/>
                <p:cNvSpPr>
                  <a:spLocks noChangeArrowheads="1"/>
                </p:cNvSpPr>
                <p:nvPr/>
              </p:nvSpPr>
              <p:spPr bwMode="auto">
                <a:xfrm>
                  <a:off x="2138" y="3227"/>
                  <a:ext cx="56" cy="73"/>
                </a:xfrm>
                <a:custGeom>
                  <a:avLst/>
                  <a:gdLst>
                    <a:gd name="T0" fmla="*/ 13 w 245"/>
                    <a:gd name="T1" fmla="*/ 16 h 323"/>
                    <a:gd name="T2" fmla="*/ 13 w 245"/>
                    <a:gd name="T3" fmla="*/ 2 h 323"/>
                    <a:gd name="T4" fmla="*/ 0 w 245"/>
                    <a:gd name="T5" fmla="*/ 0 h 323"/>
                    <a:gd name="T6" fmla="*/ 0 w 245"/>
                    <a:gd name="T7" fmla="*/ 12 h 323"/>
                    <a:gd name="T8" fmla="*/ 13 w 245"/>
                    <a:gd name="T9" fmla="*/ 16 h 3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5"/>
                    <a:gd name="T16" fmla="*/ 0 h 323"/>
                    <a:gd name="T17" fmla="*/ 245 w 245"/>
                    <a:gd name="T18" fmla="*/ 323 h 3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5" h="323">
                      <a:moveTo>
                        <a:pt x="244" y="322"/>
                      </a:moveTo>
                      <a:lnTo>
                        <a:pt x="244" y="37"/>
                      </a:lnTo>
                      <a:lnTo>
                        <a:pt x="0" y="0"/>
                      </a:lnTo>
                      <a:lnTo>
                        <a:pt x="0" y="238"/>
                      </a:lnTo>
                      <a:lnTo>
                        <a:pt x="244" y="322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93" name="Freeform 364"/>
                <p:cNvSpPr>
                  <a:spLocks noChangeArrowheads="1"/>
                </p:cNvSpPr>
                <p:nvPr/>
              </p:nvSpPr>
              <p:spPr bwMode="auto">
                <a:xfrm>
                  <a:off x="2191" y="3208"/>
                  <a:ext cx="58" cy="95"/>
                </a:xfrm>
                <a:custGeom>
                  <a:avLst/>
                  <a:gdLst>
                    <a:gd name="T0" fmla="*/ 13 w 256"/>
                    <a:gd name="T1" fmla="*/ 16 h 418"/>
                    <a:gd name="T2" fmla="*/ 13 w 256"/>
                    <a:gd name="T3" fmla="*/ 0 h 418"/>
                    <a:gd name="T4" fmla="*/ 0 w 256"/>
                    <a:gd name="T5" fmla="*/ 5 h 418"/>
                    <a:gd name="T6" fmla="*/ 0 w 256"/>
                    <a:gd name="T7" fmla="*/ 22 h 418"/>
                    <a:gd name="T8" fmla="*/ 13 w 256"/>
                    <a:gd name="T9" fmla="*/ 16 h 4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6"/>
                    <a:gd name="T16" fmla="*/ 0 h 418"/>
                    <a:gd name="T17" fmla="*/ 256 w 256"/>
                    <a:gd name="T18" fmla="*/ 418 h 4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6" h="418">
                      <a:moveTo>
                        <a:pt x="255" y="317"/>
                      </a:moveTo>
                      <a:lnTo>
                        <a:pt x="255" y="0"/>
                      </a:lnTo>
                      <a:lnTo>
                        <a:pt x="0" y="96"/>
                      </a:lnTo>
                      <a:lnTo>
                        <a:pt x="0" y="417"/>
                      </a:lnTo>
                      <a:lnTo>
                        <a:pt x="255" y="317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94" name="Freeform 365"/>
                <p:cNvSpPr>
                  <a:spLocks noChangeArrowheads="1"/>
                </p:cNvSpPr>
                <p:nvPr/>
              </p:nvSpPr>
              <p:spPr bwMode="auto">
                <a:xfrm>
                  <a:off x="2180" y="3206"/>
                  <a:ext cx="70" cy="25"/>
                </a:xfrm>
                <a:custGeom>
                  <a:avLst/>
                  <a:gdLst>
                    <a:gd name="T0" fmla="*/ 2 w 309"/>
                    <a:gd name="T1" fmla="*/ 6 h 112"/>
                    <a:gd name="T2" fmla="*/ 16 w 309"/>
                    <a:gd name="T3" fmla="*/ 0 h 112"/>
                    <a:gd name="T4" fmla="*/ 13 w 309"/>
                    <a:gd name="T5" fmla="*/ 0 h 112"/>
                    <a:gd name="T6" fmla="*/ 0 w 309"/>
                    <a:gd name="T7" fmla="*/ 5 h 112"/>
                    <a:gd name="T8" fmla="*/ 2 w 309"/>
                    <a:gd name="T9" fmla="*/ 6 h 1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9"/>
                    <a:gd name="T16" fmla="*/ 0 h 112"/>
                    <a:gd name="T17" fmla="*/ 309 w 309"/>
                    <a:gd name="T18" fmla="*/ 112 h 1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9" h="112">
                      <a:moveTo>
                        <a:pt x="49" y="111"/>
                      </a:moveTo>
                      <a:lnTo>
                        <a:pt x="308" y="10"/>
                      </a:lnTo>
                      <a:lnTo>
                        <a:pt x="262" y="0"/>
                      </a:lnTo>
                      <a:lnTo>
                        <a:pt x="0" y="100"/>
                      </a:lnTo>
                      <a:lnTo>
                        <a:pt x="49" y="111"/>
                      </a:lnTo>
                    </a:path>
                  </a:pathLst>
                </a:custGeom>
                <a:solidFill>
                  <a:srgbClr val="FFFFFF"/>
                </a:solidFill>
                <a:ln w="255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1675" name="Freeform 366"/>
              <p:cNvSpPr>
                <a:spLocks noChangeArrowheads="1"/>
              </p:cNvSpPr>
              <p:nvPr/>
            </p:nvSpPr>
            <p:spPr bwMode="auto">
              <a:xfrm>
                <a:off x="2196" y="3287"/>
                <a:ext cx="74" cy="49"/>
              </a:xfrm>
              <a:custGeom>
                <a:avLst/>
                <a:gdLst>
                  <a:gd name="T0" fmla="*/ 17 w 327"/>
                  <a:gd name="T1" fmla="*/ 5 h 216"/>
                  <a:gd name="T2" fmla="*/ 17 w 327"/>
                  <a:gd name="T3" fmla="*/ 0 h 216"/>
                  <a:gd name="T4" fmla="*/ 0 w 327"/>
                  <a:gd name="T5" fmla="*/ 6 h 216"/>
                  <a:gd name="T6" fmla="*/ 0 w 327"/>
                  <a:gd name="T7" fmla="*/ 11 h 216"/>
                  <a:gd name="T8" fmla="*/ 17 w 327"/>
                  <a:gd name="T9" fmla="*/ 5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7"/>
                  <a:gd name="T16" fmla="*/ 0 h 216"/>
                  <a:gd name="T17" fmla="*/ 327 w 327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7" h="216">
                    <a:moveTo>
                      <a:pt x="326" y="97"/>
                    </a:moveTo>
                    <a:lnTo>
                      <a:pt x="326" y="0"/>
                    </a:lnTo>
                    <a:lnTo>
                      <a:pt x="0" y="117"/>
                    </a:lnTo>
                    <a:lnTo>
                      <a:pt x="0" y="215"/>
                    </a:lnTo>
                    <a:lnTo>
                      <a:pt x="326" y="97"/>
                    </a:lnTo>
                  </a:path>
                </a:pathLst>
              </a:custGeom>
              <a:gradFill rotWithShape="0">
                <a:gsLst>
                  <a:gs pos="0">
                    <a:srgbClr val="DFA265"/>
                  </a:gs>
                  <a:gs pos="100000">
                    <a:srgbClr val="CC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76" name="Freeform 367"/>
              <p:cNvSpPr>
                <a:spLocks noChangeArrowheads="1"/>
              </p:cNvSpPr>
              <p:nvPr/>
            </p:nvSpPr>
            <p:spPr bwMode="auto">
              <a:xfrm>
                <a:off x="2245" y="3299"/>
                <a:ext cx="20" cy="14"/>
              </a:xfrm>
              <a:custGeom>
                <a:avLst/>
                <a:gdLst>
                  <a:gd name="T0" fmla="*/ 5 w 87"/>
                  <a:gd name="T1" fmla="*/ 1 h 61"/>
                  <a:gd name="T2" fmla="*/ 5 w 87"/>
                  <a:gd name="T3" fmla="*/ 0 h 61"/>
                  <a:gd name="T4" fmla="*/ 0 w 87"/>
                  <a:gd name="T5" fmla="*/ 2 h 61"/>
                  <a:gd name="T6" fmla="*/ 0 w 87"/>
                  <a:gd name="T7" fmla="*/ 3 h 61"/>
                  <a:gd name="T8" fmla="*/ 5 w 87"/>
                  <a:gd name="T9" fmla="*/ 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61"/>
                  <a:gd name="T17" fmla="*/ 87 w 87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61">
                    <a:moveTo>
                      <a:pt x="86" y="25"/>
                    </a:moveTo>
                    <a:lnTo>
                      <a:pt x="86" y="0"/>
                    </a:lnTo>
                    <a:lnTo>
                      <a:pt x="0" y="35"/>
                    </a:lnTo>
                    <a:lnTo>
                      <a:pt x="0" y="60"/>
                    </a:lnTo>
                    <a:lnTo>
                      <a:pt x="86" y="25"/>
                    </a:lnTo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77" name="Freeform 368"/>
              <p:cNvSpPr>
                <a:spLocks noChangeArrowheads="1"/>
              </p:cNvSpPr>
              <p:nvPr/>
            </p:nvSpPr>
            <p:spPr bwMode="auto">
              <a:xfrm>
                <a:off x="2123" y="3266"/>
                <a:ext cx="148" cy="49"/>
              </a:xfrm>
              <a:custGeom>
                <a:avLst/>
                <a:gdLst>
                  <a:gd name="T0" fmla="*/ 34 w 653"/>
                  <a:gd name="T1" fmla="*/ 5 h 214"/>
                  <a:gd name="T2" fmla="*/ 17 w 653"/>
                  <a:gd name="T3" fmla="*/ 0 h 214"/>
                  <a:gd name="T4" fmla="*/ 0 w 653"/>
                  <a:gd name="T5" fmla="*/ 6 h 214"/>
                  <a:gd name="T6" fmla="*/ 17 w 653"/>
                  <a:gd name="T7" fmla="*/ 11 h 214"/>
                  <a:gd name="T8" fmla="*/ 34 w 653"/>
                  <a:gd name="T9" fmla="*/ 5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3"/>
                  <a:gd name="T16" fmla="*/ 0 h 214"/>
                  <a:gd name="T17" fmla="*/ 653 w 653"/>
                  <a:gd name="T18" fmla="*/ 214 h 2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3" h="214">
                    <a:moveTo>
                      <a:pt x="652" y="90"/>
                    </a:moveTo>
                    <a:lnTo>
                      <a:pt x="320" y="0"/>
                    </a:lnTo>
                    <a:lnTo>
                      <a:pt x="0" y="122"/>
                    </a:lnTo>
                    <a:lnTo>
                      <a:pt x="327" y="213"/>
                    </a:lnTo>
                    <a:lnTo>
                      <a:pt x="652" y="90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78" name="Freeform 369"/>
              <p:cNvSpPr>
                <a:spLocks noChangeArrowheads="1"/>
              </p:cNvSpPr>
              <p:nvPr/>
            </p:nvSpPr>
            <p:spPr bwMode="auto">
              <a:xfrm>
                <a:off x="2123" y="3294"/>
                <a:ext cx="75" cy="42"/>
              </a:xfrm>
              <a:custGeom>
                <a:avLst/>
                <a:gdLst>
                  <a:gd name="T0" fmla="*/ 17 w 332"/>
                  <a:gd name="T1" fmla="*/ 4 h 187"/>
                  <a:gd name="T2" fmla="*/ 17 w 332"/>
                  <a:gd name="T3" fmla="*/ 9 h 187"/>
                  <a:gd name="T4" fmla="*/ 0 w 332"/>
                  <a:gd name="T5" fmla="*/ 5 h 187"/>
                  <a:gd name="T6" fmla="*/ 0 w 332"/>
                  <a:gd name="T7" fmla="*/ 0 h 187"/>
                  <a:gd name="T8" fmla="*/ 17 w 332"/>
                  <a:gd name="T9" fmla="*/ 4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187"/>
                  <a:gd name="T17" fmla="*/ 332 w 332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187">
                    <a:moveTo>
                      <a:pt x="331" y="84"/>
                    </a:moveTo>
                    <a:lnTo>
                      <a:pt x="331" y="186"/>
                    </a:lnTo>
                    <a:lnTo>
                      <a:pt x="0" y="98"/>
                    </a:lnTo>
                    <a:lnTo>
                      <a:pt x="0" y="0"/>
                    </a:lnTo>
                    <a:lnTo>
                      <a:pt x="331" y="84"/>
                    </a:lnTo>
                  </a:path>
                </a:pathLst>
              </a:custGeom>
              <a:gradFill rotWithShape="0">
                <a:gsLst>
                  <a:gs pos="0">
                    <a:srgbClr val="DFA265"/>
                  </a:gs>
                  <a:gs pos="100000">
                    <a:srgbClr val="CC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79" name="Freeform 370"/>
              <p:cNvSpPr>
                <a:spLocks noChangeArrowheads="1"/>
              </p:cNvSpPr>
              <p:nvPr/>
            </p:nvSpPr>
            <p:spPr bwMode="auto">
              <a:xfrm>
                <a:off x="2138" y="3207"/>
                <a:ext cx="115" cy="30"/>
              </a:xfrm>
              <a:custGeom>
                <a:avLst/>
                <a:gdLst>
                  <a:gd name="T0" fmla="*/ 13 w 509"/>
                  <a:gd name="T1" fmla="*/ 7 h 134"/>
                  <a:gd name="T2" fmla="*/ 26 w 509"/>
                  <a:gd name="T3" fmla="*/ 1 h 134"/>
                  <a:gd name="T4" fmla="*/ 12 w 509"/>
                  <a:gd name="T5" fmla="*/ 0 h 134"/>
                  <a:gd name="T6" fmla="*/ 0 w 509"/>
                  <a:gd name="T7" fmla="*/ 5 h 134"/>
                  <a:gd name="T8" fmla="*/ 13 w 509"/>
                  <a:gd name="T9" fmla="*/ 7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9"/>
                  <a:gd name="T16" fmla="*/ 0 h 134"/>
                  <a:gd name="T17" fmla="*/ 509 w 509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9" h="134">
                    <a:moveTo>
                      <a:pt x="247" y="133"/>
                    </a:moveTo>
                    <a:lnTo>
                      <a:pt x="508" y="28"/>
                    </a:lnTo>
                    <a:lnTo>
                      <a:pt x="228" y="0"/>
                    </a:lnTo>
                    <a:lnTo>
                      <a:pt x="0" y="93"/>
                    </a:lnTo>
                    <a:lnTo>
                      <a:pt x="247" y="133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80" name="Freeform 371"/>
              <p:cNvSpPr>
                <a:spLocks noChangeArrowheads="1"/>
              </p:cNvSpPr>
              <p:nvPr/>
            </p:nvSpPr>
            <p:spPr bwMode="auto">
              <a:xfrm>
                <a:off x="2138" y="3228"/>
                <a:ext cx="56" cy="75"/>
              </a:xfrm>
              <a:custGeom>
                <a:avLst/>
                <a:gdLst>
                  <a:gd name="T0" fmla="*/ 13 w 247"/>
                  <a:gd name="T1" fmla="*/ 17 h 330"/>
                  <a:gd name="T2" fmla="*/ 13 w 247"/>
                  <a:gd name="T3" fmla="*/ 2 h 330"/>
                  <a:gd name="T4" fmla="*/ 0 w 247"/>
                  <a:gd name="T5" fmla="*/ 0 h 330"/>
                  <a:gd name="T6" fmla="*/ 0 w 247"/>
                  <a:gd name="T7" fmla="*/ 13 h 330"/>
                  <a:gd name="T8" fmla="*/ 13 w 247"/>
                  <a:gd name="T9" fmla="*/ 17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7"/>
                  <a:gd name="T16" fmla="*/ 0 h 330"/>
                  <a:gd name="T17" fmla="*/ 247 w 247"/>
                  <a:gd name="T18" fmla="*/ 330 h 3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7" h="330">
                    <a:moveTo>
                      <a:pt x="246" y="329"/>
                    </a:moveTo>
                    <a:lnTo>
                      <a:pt x="246" y="38"/>
                    </a:lnTo>
                    <a:lnTo>
                      <a:pt x="0" y="0"/>
                    </a:lnTo>
                    <a:lnTo>
                      <a:pt x="0" y="243"/>
                    </a:lnTo>
                    <a:lnTo>
                      <a:pt x="246" y="329"/>
                    </a:lnTo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81" name="Freeform 372"/>
              <p:cNvSpPr>
                <a:spLocks noChangeArrowheads="1"/>
              </p:cNvSpPr>
              <p:nvPr/>
            </p:nvSpPr>
            <p:spPr bwMode="auto">
              <a:xfrm>
                <a:off x="2193" y="3208"/>
                <a:ext cx="61" cy="98"/>
              </a:xfrm>
              <a:custGeom>
                <a:avLst/>
                <a:gdLst>
                  <a:gd name="T0" fmla="*/ 14 w 267"/>
                  <a:gd name="T1" fmla="*/ 17 h 431"/>
                  <a:gd name="T2" fmla="*/ 14 w 267"/>
                  <a:gd name="T3" fmla="*/ 0 h 431"/>
                  <a:gd name="T4" fmla="*/ 0 w 267"/>
                  <a:gd name="T5" fmla="*/ 5 h 431"/>
                  <a:gd name="T6" fmla="*/ 0 w 267"/>
                  <a:gd name="T7" fmla="*/ 22 h 431"/>
                  <a:gd name="T8" fmla="*/ 14 w 267"/>
                  <a:gd name="T9" fmla="*/ 17 h 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431"/>
                  <a:gd name="T17" fmla="*/ 267 w 267"/>
                  <a:gd name="T18" fmla="*/ 431 h 4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431">
                    <a:moveTo>
                      <a:pt x="266" y="327"/>
                    </a:moveTo>
                    <a:lnTo>
                      <a:pt x="266" y="0"/>
                    </a:lnTo>
                    <a:lnTo>
                      <a:pt x="0" y="97"/>
                    </a:lnTo>
                    <a:lnTo>
                      <a:pt x="0" y="430"/>
                    </a:lnTo>
                    <a:lnTo>
                      <a:pt x="266" y="327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82" name="Freeform 373"/>
              <p:cNvSpPr>
                <a:spLocks noChangeArrowheads="1"/>
              </p:cNvSpPr>
              <p:nvPr/>
            </p:nvSpPr>
            <p:spPr bwMode="auto">
              <a:xfrm>
                <a:off x="2201" y="3220"/>
                <a:ext cx="44" cy="74"/>
              </a:xfrm>
              <a:custGeom>
                <a:avLst/>
                <a:gdLst>
                  <a:gd name="T0" fmla="*/ 10 w 193"/>
                  <a:gd name="T1" fmla="*/ 13 h 326"/>
                  <a:gd name="T2" fmla="*/ 10 w 193"/>
                  <a:gd name="T3" fmla="*/ 0 h 326"/>
                  <a:gd name="T4" fmla="*/ 0 w 193"/>
                  <a:gd name="T5" fmla="*/ 3 h 326"/>
                  <a:gd name="T6" fmla="*/ 0 w 193"/>
                  <a:gd name="T7" fmla="*/ 17 h 326"/>
                  <a:gd name="T8" fmla="*/ 10 w 193"/>
                  <a:gd name="T9" fmla="*/ 13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326"/>
                  <a:gd name="T17" fmla="*/ 193 w 193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326">
                    <a:moveTo>
                      <a:pt x="192" y="255"/>
                    </a:moveTo>
                    <a:lnTo>
                      <a:pt x="192" y="0"/>
                    </a:lnTo>
                    <a:lnTo>
                      <a:pt x="0" y="68"/>
                    </a:lnTo>
                    <a:lnTo>
                      <a:pt x="0" y="325"/>
                    </a:lnTo>
                    <a:lnTo>
                      <a:pt x="192" y="255"/>
                    </a:lnTo>
                  </a:path>
                </a:pathLst>
              </a:custGeom>
              <a:gradFill rotWithShape="0">
                <a:gsLst>
                  <a:gs pos="0">
                    <a:srgbClr val="98C1E9"/>
                  </a:gs>
                  <a:gs pos="100000">
                    <a:srgbClr val="0066CC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83" name="Freeform 374"/>
              <p:cNvSpPr>
                <a:spLocks noChangeArrowheads="1"/>
              </p:cNvSpPr>
              <p:nvPr/>
            </p:nvSpPr>
            <p:spPr bwMode="auto">
              <a:xfrm>
                <a:off x="2204" y="3239"/>
                <a:ext cx="7" cy="49"/>
              </a:xfrm>
              <a:custGeom>
                <a:avLst/>
                <a:gdLst>
                  <a:gd name="T0" fmla="*/ 2 w 32"/>
                  <a:gd name="T1" fmla="*/ 10 h 216"/>
                  <a:gd name="T2" fmla="*/ 2 w 32"/>
                  <a:gd name="T3" fmla="*/ 0 h 216"/>
                  <a:gd name="T4" fmla="*/ 0 w 32"/>
                  <a:gd name="T5" fmla="*/ 0 h 216"/>
                  <a:gd name="T6" fmla="*/ 0 w 32"/>
                  <a:gd name="T7" fmla="*/ 11 h 216"/>
                  <a:gd name="T8" fmla="*/ 2 w 32"/>
                  <a:gd name="T9" fmla="*/ 1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16"/>
                  <a:gd name="T17" fmla="*/ 32 w 32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16">
                    <a:moveTo>
                      <a:pt x="31" y="203"/>
                    </a:moveTo>
                    <a:lnTo>
                      <a:pt x="31" y="0"/>
                    </a:lnTo>
                    <a:lnTo>
                      <a:pt x="0" y="9"/>
                    </a:lnTo>
                    <a:lnTo>
                      <a:pt x="0" y="215"/>
                    </a:lnTo>
                    <a:lnTo>
                      <a:pt x="31" y="20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84" name="Freeform 375"/>
              <p:cNvSpPr>
                <a:spLocks noChangeArrowheads="1"/>
              </p:cNvSpPr>
              <p:nvPr/>
            </p:nvSpPr>
            <p:spPr bwMode="auto">
              <a:xfrm>
                <a:off x="2181" y="3230"/>
                <a:ext cx="12" cy="78"/>
              </a:xfrm>
              <a:custGeom>
                <a:avLst/>
                <a:gdLst>
                  <a:gd name="T0" fmla="*/ 3 w 53"/>
                  <a:gd name="T1" fmla="*/ 18 h 343"/>
                  <a:gd name="T2" fmla="*/ 3 w 53"/>
                  <a:gd name="T3" fmla="*/ 1 h 343"/>
                  <a:gd name="T4" fmla="*/ 0 w 53"/>
                  <a:gd name="T5" fmla="*/ 0 h 343"/>
                  <a:gd name="T6" fmla="*/ 0 w 53"/>
                  <a:gd name="T7" fmla="*/ 17 h 343"/>
                  <a:gd name="T8" fmla="*/ 3 w 53"/>
                  <a:gd name="T9" fmla="*/ 18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343"/>
                  <a:gd name="T17" fmla="*/ 53 w 53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343">
                    <a:moveTo>
                      <a:pt x="52" y="342"/>
                    </a:moveTo>
                    <a:lnTo>
                      <a:pt x="52" y="12"/>
                    </a:lnTo>
                    <a:lnTo>
                      <a:pt x="0" y="0"/>
                    </a:lnTo>
                    <a:lnTo>
                      <a:pt x="0" y="327"/>
                    </a:lnTo>
                    <a:lnTo>
                      <a:pt x="52" y="342"/>
                    </a:lnTo>
                  </a:path>
                </a:pathLst>
              </a:custGeom>
              <a:gradFill rotWithShape="0">
                <a:gsLst>
                  <a:gs pos="0">
                    <a:srgbClr val="CC6600"/>
                  </a:gs>
                  <a:gs pos="100000">
                    <a:srgbClr val="DFA26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85" name="Freeform 376"/>
              <p:cNvSpPr>
                <a:spLocks noChangeArrowheads="1"/>
              </p:cNvSpPr>
              <p:nvPr/>
            </p:nvSpPr>
            <p:spPr bwMode="auto">
              <a:xfrm>
                <a:off x="2181" y="3206"/>
                <a:ext cx="71" cy="27"/>
              </a:xfrm>
              <a:custGeom>
                <a:avLst/>
                <a:gdLst>
                  <a:gd name="T0" fmla="*/ 2 w 315"/>
                  <a:gd name="T1" fmla="*/ 6 h 117"/>
                  <a:gd name="T2" fmla="*/ 16 w 315"/>
                  <a:gd name="T3" fmla="*/ 0 h 117"/>
                  <a:gd name="T4" fmla="*/ 14 w 315"/>
                  <a:gd name="T5" fmla="*/ 0 h 117"/>
                  <a:gd name="T6" fmla="*/ 0 w 315"/>
                  <a:gd name="T7" fmla="*/ 6 h 117"/>
                  <a:gd name="T8" fmla="*/ 2 w 315"/>
                  <a:gd name="T9" fmla="*/ 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"/>
                  <a:gd name="T16" fmla="*/ 0 h 117"/>
                  <a:gd name="T17" fmla="*/ 315 w 31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" h="117">
                    <a:moveTo>
                      <a:pt x="49" y="116"/>
                    </a:moveTo>
                    <a:lnTo>
                      <a:pt x="314" y="10"/>
                    </a:lnTo>
                    <a:lnTo>
                      <a:pt x="266" y="0"/>
                    </a:lnTo>
                    <a:lnTo>
                      <a:pt x="0" y="104"/>
                    </a:lnTo>
                    <a:lnTo>
                      <a:pt x="49" y="116"/>
                    </a:lnTo>
                  </a:path>
                </a:pathLst>
              </a:cu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86" name="Freeform 377"/>
              <p:cNvSpPr>
                <a:spLocks noChangeArrowheads="1"/>
              </p:cNvSpPr>
              <p:nvPr/>
            </p:nvSpPr>
            <p:spPr bwMode="auto">
              <a:xfrm>
                <a:off x="2193" y="3208"/>
                <a:ext cx="61" cy="98"/>
              </a:xfrm>
              <a:custGeom>
                <a:avLst/>
                <a:gdLst>
                  <a:gd name="T0" fmla="*/ 14 w 267"/>
                  <a:gd name="T1" fmla="*/ 0 h 431"/>
                  <a:gd name="T2" fmla="*/ 0 w 267"/>
                  <a:gd name="T3" fmla="*/ 5 h 431"/>
                  <a:gd name="T4" fmla="*/ 0 w 267"/>
                  <a:gd name="T5" fmla="*/ 22 h 431"/>
                  <a:gd name="T6" fmla="*/ 0 60000 65536"/>
                  <a:gd name="T7" fmla="*/ 0 60000 65536"/>
                  <a:gd name="T8" fmla="*/ 0 60000 65536"/>
                  <a:gd name="T9" fmla="*/ 0 w 267"/>
                  <a:gd name="T10" fmla="*/ 0 h 431"/>
                  <a:gd name="T11" fmla="*/ 267 w 267"/>
                  <a:gd name="T12" fmla="*/ 431 h 4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7" h="431">
                    <a:moveTo>
                      <a:pt x="266" y="0"/>
                    </a:moveTo>
                    <a:lnTo>
                      <a:pt x="0" y="97"/>
                    </a:lnTo>
                    <a:lnTo>
                      <a:pt x="0" y="43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687" name="Freeform 378"/>
              <p:cNvSpPr>
                <a:spLocks noChangeArrowheads="1"/>
              </p:cNvSpPr>
              <p:nvPr/>
            </p:nvSpPr>
            <p:spPr bwMode="auto">
              <a:xfrm>
                <a:off x="2196" y="3287"/>
                <a:ext cx="74" cy="49"/>
              </a:xfrm>
              <a:custGeom>
                <a:avLst/>
                <a:gdLst>
                  <a:gd name="T0" fmla="*/ 17 w 327"/>
                  <a:gd name="T1" fmla="*/ 0 h 216"/>
                  <a:gd name="T2" fmla="*/ 0 w 327"/>
                  <a:gd name="T3" fmla="*/ 6 h 216"/>
                  <a:gd name="T4" fmla="*/ 0 w 327"/>
                  <a:gd name="T5" fmla="*/ 11 h 216"/>
                  <a:gd name="T6" fmla="*/ 0 60000 65536"/>
                  <a:gd name="T7" fmla="*/ 0 60000 65536"/>
                  <a:gd name="T8" fmla="*/ 0 60000 65536"/>
                  <a:gd name="T9" fmla="*/ 0 w 327"/>
                  <a:gd name="T10" fmla="*/ 0 h 216"/>
                  <a:gd name="T11" fmla="*/ 327 w 327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7" h="216">
                    <a:moveTo>
                      <a:pt x="326" y="0"/>
                    </a:moveTo>
                    <a:lnTo>
                      <a:pt x="0" y="117"/>
                    </a:lnTo>
                    <a:lnTo>
                      <a:pt x="0" y="21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</p:grpSp>
      <p:grpSp>
        <p:nvGrpSpPr>
          <p:cNvPr id="1988" name="Group 552"/>
          <p:cNvGrpSpPr>
            <a:grpSpLocks/>
          </p:cNvGrpSpPr>
          <p:nvPr/>
        </p:nvGrpSpPr>
        <p:grpSpPr bwMode="auto">
          <a:xfrm>
            <a:off x="3924102" y="3207643"/>
            <a:ext cx="4706938" cy="3195637"/>
            <a:chOff x="2490" y="2035"/>
            <a:chExt cx="2965" cy="2013"/>
          </a:xfrm>
        </p:grpSpPr>
        <p:grpSp>
          <p:nvGrpSpPr>
            <p:cNvPr id="1989" name="Group 2"/>
            <p:cNvGrpSpPr>
              <a:grpSpLocks/>
            </p:cNvGrpSpPr>
            <p:nvPr/>
          </p:nvGrpSpPr>
          <p:grpSpPr bwMode="auto">
            <a:xfrm>
              <a:off x="3024" y="2035"/>
              <a:ext cx="2431" cy="2013"/>
              <a:chOff x="2824" y="1632"/>
              <a:chExt cx="2881" cy="2386"/>
            </a:xfrm>
          </p:grpSpPr>
          <p:sp>
            <p:nvSpPr>
              <p:cNvPr id="2167" name="Rectangle 3"/>
              <p:cNvSpPr>
                <a:spLocks noChangeArrowheads="1"/>
              </p:cNvSpPr>
              <p:nvPr/>
            </p:nvSpPr>
            <p:spPr bwMode="auto">
              <a:xfrm>
                <a:off x="2824" y="1632"/>
                <a:ext cx="2881" cy="2386"/>
              </a:xfrm>
              <a:prstGeom prst="rect">
                <a:avLst/>
              </a:prstGeom>
              <a:solidFill>
                <a:srgbClr val="D5FC79">
                  <a:alpha val="50195"/>
                </a:srgbClr>
              </a:solidFill>
              <a:ln w="12700">
                <a:solidFill>
                  <a:srgbClr val="FFFFFF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2168" name="Group 4"/>
              <p:cNvGrpSpPr>
                <a:grpSpLocks/>
              </p:cNvGrpSpPr>
              <p:nvPr/>
            </p:nvGrpSpPr>
            <p:grpSpPr bwMode="auto">
              <a:xfrm flipH="1">
                <a:off x="4167" y="1922"/>
                <a:ext cx="1409" cy="1959"/>
                <a:chOff x="2348" y="2230"/>
                <a:chExt cx="173" cy="222"/>
              </a:xfrm>
            </p:grpSpPr>
            <p:grpSp>
              <p:nvGrpSpPr>
                <p:cNvPr id="2170" name="Group 5"/>
                <p:cNvGrpSpPr>
                  <a:grpSpLocks/>
                </p:cNvGrpSpPr>
                <p:nvPr/>
              </p:nvGrpSpPr>
              <p:grpSpPr bwMode="auto">
                <a:xfrm>
                  <a:off x="2353" y="2233"/>
                  <a:ext cx="161" cy="210"/>
                  <a:chOff x="2353" y="2233"/>
                  <a:chExt cx="161" cy="210"/>
                </a:xfrm>
              </p:grpSpPr>
              <p:sp>
                <p:nvSpPr>
                  <p:cNvPr id="2185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2253"/>
                    <a:ext cx="50" cy="103"/>
                  </a:xfrm>
                  <a:custGeom>
                    <a:avLst/>
                    <a:gdLst>
                      <a:gd name="T0" fmla="*/ 0 w 220"/>
                      <a:gd name="T1" fmla="*/ 19 h 455"/>
                      <a:gd name="T2" fmla="*/ 0 w 220"/>
                      <a:gd name="T3" fmla="*/ 0 h 455"/>
                      <a:gd name="T4" fmla="*/ 11 w 220"/>
                      <a:gd name="T5" fmla="*/ 3 h 455"/>
                      <a:gd name="T6" fmla="*/ 11 w 220"/>
                      <a:gd name="T7" fmla="*/ 23 h 455"/>
                      <a:gd name="T8" fmla="*/ 0 w 220"/>
                      <a:gd name="T9" fmla="*/ 19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0"/>
                      <a:gd name="T16" fmla="*/ 0 h 455"/>
                      <a:gd name="T17" fmla="*/ 220 w 220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0" h="455">
                        <a:moveTo>
                          <a:pt x="0" y="377"/>
                        </a:moveTo>
                        <a:lnTo>
                          <a:pt x="0" y="0"/>
                        </a:lnTo>
                        <a:lnTo>
                          <a:pt x="219" y="63"/>
                        </a:lnTo>
                        <a:lnTo>
                          <a:pt x="219" y="454"/>
                        </a:lnTo>
                        <a:lnTo>
                          <a:pt x="0" y="377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86" name="Freeform 7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2233"/>
                    <a:ext cx="151" cy="36"/>
                  </a:xfrm>
                  <a:custGeom>
                    <a:avLst/>
                    <a:gdLst>
                      <a:gd name="T0" fmla="*/ 0 w 664"/>
                      <a:gd name="T1" fmla="*/ 5 h 159"/>
                      <a:gd name="T2" fmla="*/ 23 w 664"/>
                      <a:gd name="T3" fmla="*/ 0 h 159"/>
                      <a:gd name="T4" fmla="*/ 34 w 664"/>
                      <a:gd name="T5" fmla="*/ 3 h 159"/>
                      <a:gd name="T6" fmla="*/ 11 w 664"/>
                      <a:gd name="T7" fmla="*/ 8 h 159"/>
                      <a:gd name="T8" fmla="*/ 0 w 664"/>
                      <a:gd name="T9" fmla="*/ 5 h 1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4"/>
                      <a:gd name="T16" fmla="*/ 0 h 159"/>
                      <a:gd name="T17" fmla="*/ 664 w 664"/>
                      <a:gd name="T18" fmla="*/ 159 h 1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4" h="159">
                        <a:moveTo>
                          <a:pt x="0" y="94"/>
                        </a:moveTo>
                        <a:lnTo>
                          <a:pt x="444" y="0"/>
                        </a:lnTo>
                        <a:lnTo>
                          <a:pt x="663" y="67"/>
                        </a:lnTo>
                        <a:lnTo>
                          <a:pt x="218" y="158"/>
                        </a:lnTo>
                        <a:lnTo>
                          <a:pt x="0" y="94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87" name="Freeform 8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2248"/>
                    <a:ext cx="101" cy="192"/>
                  </a:xfrm>
                  <a:custGeom>
                    <a:avLst/>
                    <a:gdLst>
                      <a:gd name="T0" fmla="*/ 0 w 445"/>
                      <a:gd name="T1" fmla="*/ 4 h 845"/>
                      <a:gd name="T2" fmla="*/ 0 w 445"/>
                      <a:gd name="T3" fmla="*/ 44 h 845"/>
                      <a:gd name="T4" fmla="*/ 23 w 445"/>
                      <a:gd name="T5" fmla="*/ 39 h 845"/>
                      <a:gd name="T6" fmla="*/ 23 w 445"/>
                      <a:gd name="T7" fmla="*/ 0 h 845"/>
                      <a:gd name="T8" fmla="*/ 0 w 445"/>
                      <a:gd name="T9" fmla="*/ 4 h 8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5"/>
                      <a:gd name="T16" fmla="*/ 0 h 845"/>
                      <a:gd name="T17" fmla="*/ 445 w 445"/>
                      <a:gd name="T18" fmla="*/ 845 h 8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5" h="845">
                        <a:moveTo>
                          <a:pt x="0" y="84"/>
                        </a:moveTo>
                        <a:lnTo>
                          <a:pt x="0" y="844"/>
                        </a:lnTo>
                        <a:lnTo>
                          <a:pt x="444" y="756"/>
                        </a:lnTo>
                        <a:lnTo>
                          <a:pt x="444" y="0"/>
                        </a:lnTo>
                        <a:lnTo>
                          <a:pt x="0" y="84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88" name="Freeform 9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2333"/>
                    <a:ext cx="50" cy="107"/>
                  </a:xfrm>
                  <a:custGeom>
                    <a:avLst/>
                    <a:gdLst>
                      <a:gd name="T0" fmla="*/ 0 w 220"/>
                      <a:gd name="T1" fmla="*/ 0 h 472"/>
                      <a:gd name="T2" fmla="*/ 1 w 220"/>
                      <a:gd name="T3" fmla="*/ 1 h 472"/>
                      <a:gd name="T4" fmla="*/ 2 w 220"/>
                      <a:gd name="T5" fmla="*/ 1 h 472"/>
                      <a:gd name="T6" fmla="*/ 3 w 220"/>
                      <a:gd name="T7" fmla="*/ 2 h 472"/>
                      <a:gd name="T8" fmla="*/ 5 w 220"/>
                      <a:gd name="T9" fmla="*/ 2 h 472"/>
                      <a:gd name="T10" fmla="*/ 6 w 220"/>
                      <a:gd name="T11" fmla="*/ 3 h 472"/>
                      <a:gd name="T12" fmla="*/ 8 w 220"/>
                      <a:gd name="T13" fmla="*/ 3 h 472"/>
                      <a:gd name="T14" fmla="*/ 10 w 220"/>
                      <a:gd name="T15" fmla="*/ 4 h 472"/>
                      <a:gd name="T16" fmla="*/ 11 w 220"/>
                      <a:gd name="T17" fmla="*/ 4 h 472"/>
                      <a:gd name="T18" fmla="*/ 11 w 220"/>
                      <a:gd name="T19" fmla="*/ 24 h 472"/>
                      <a:gd name="T20" fmla="*/ 10 w 220"/>
                      <a:gd name="T21" fmla="*/ 24 h 472"/>
                      <a:gd name="T22" fmla="*/ 8 w 220"/>
                      <a:gd name="T23" fmla="*/ 24 h 472"/>
                      <a:gd name="T24" fmla="*/ 6 w 220"/>
                      <a:gd name="T25" fmla="*/ 24 h 472"/>
                      <a:gd name="T26" fmla="*/ 5 w 220"/>
                      <a:gd name="T27" fmla="*/ 23 h 472"/>
                      <a:gd name="T28" fmla="*/ 3 w 220"/>
                      <a:gd name="T29" fmla="*/ 22 h 472"/>
                      <a:gd name="T30" fmla="*/ 2 w 220"/>
                      <a:gd name="T31" fmla="*/ 22 h 472"/>
                      <a:gd name="T32" fmla="*/ 1 w 220"/>
                      <a:gd name="T33" fmla="*/ 21 h 472"/>
                      <a:gd name="T34" fmla="*/ 0 w 220"/>
                      <a:gd name="T35" fmla="*/ 21 h 472"/>
                      <a:gd name="T36" fmla="*/ 0 w 220"/>
                      <a:gd name="T37" fmla="*/ 0 h 47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20"/>
                      <a:gd name="T58" fmla="*/ 0 h 472"/>
                      <a:gd name="T59" fmla="*/ 220 w 220"/>
                      <a:gd name="T60" fmla="*/ 472 h 47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20" h="472">
                        <a:moveTo>
                          <a:pt x="0" y="0"/>
                        </a:moveTo>
                        <a:lnTo>
                          <a:pt x="12" y="15"/>
                        </a:lnTo>
                        <a:lnTo>
                          <a:pt x="32" y="26"/>
                        </a:lnTo>
                        <a:lnTo>
                          <a:pt x="57" y="42"/>
                        </a:lnTo>
                        <a:lnTo>
                          <a:pt x="88" y="49"/>
                        </a:lnTo>
                        <a:lnTo>
                          <a:pt x="124" y="61"/>
                        </a:lnTo>
                        <a:lnTo>
                          <a:pt x="157" y="65"/>
                        </a:lnTo>
                        <a:lnTo>
                          <a:pt x="191" y="69"/>
                        </a:lnTo>
                        <a:lnTo>
                          <a:pt x="219" y="69"/>
                        </a:lnTo>
                        <a:lnTo>
                          <a:pt x="219" y="467"/>
                        </a:lnTo>
                        <a:lnTo>
                          <a:pt x="191" y="471"/>
                        </a:lnTo>
                        <a:lnTo>
                          <a:pt x="157" y="467"/>
                        </a:lnTo>
                        <a:lnTo>
                          <a:pt x="124" y="461"/>
                        </a:lnTo>
                        <a:lnTo>
                          <a:pt x="88" y="450"/>
                        </a:lnTo>
                        <a:lnTo>
                          <a:pt x="57" y="437"/>
                        </a:lnTo>
                        <a:lnTo>
                          <a:pt x="32" y="426"/>
                        </a:lnTo>
                        <a:lnTo>
                          <a:pt x="12" y="415"/>
                        </a:lnTo>
                        <a:lnTo>
                          <a:pt x="0" y="40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89" name="Freeform 10"/>
                  <p:cNvSpPr>
                    <a:spLocks noChangeArrowheads="1"/>
                  </p:cNvSpPr>
                  <p:nvPr/>
                </p:nvSpPr>
                <p:spPr bwMode="auto">
                  <a:xfrm>
                    <a:off x="2353" y="2414"/>
                    <a:ext cx="7" cy="10"/>
                  </a:xfrm>
                  <a:custGeom>
                    <a:avLst/>
                    <a:gdLst>
                      <a:gd name="T0" fmla="*/ 0 w 31"/>
                      <a:gd name="T1" fmla="*/ 2 h 44"/>
                      <a:gd name="T2" fmla="*/ 0 w 31"/>
                      <a:gd name="T3" fmla="*/ 1 h 44"/>
                      <a:gd name="T4" fmla="*/ 0 w 31"/>
                      <a:gd name="T5" fmla="*/ 1 h 44"/>
                      <a:gd name="T6" fmla="*/ 0 w 31"/>
                      <a:gd name="T7" fmla="*/ 0 h 44"/>
                      <a:gd name="T8" fmla="*/ 0 w 31"/>
                      <a:gd name="T9" fmla="*/ 0 h 44"/>
                      <a:gd name="T10" fmla="*/ 0 w 31"/>
                      <a:gd name="T11" fmla="*/ 0 h 44"/>
                      <a:gd name="T12" fmla="*/ 0 w 31"/>
                      <a:gd name="T13" fmla="*/ 0 h 44"/>
                      <a:gd name="T14" fmla="*/ 1 w 31"/>
                      <a:gd name="T15" fmla="*/ 0 h 44"/>
                      <a:gd name="T16" fmla="*/ 1 w 31"/>
                      <a:gd name="T17" fmla="*/ 0 h 44"/>
                      <a:gd name="T18" fmla="*/ 1 w 31"/>
                      <a:gd name="T19" fmla="*/ 0 h 44"/>
                      <a:gd name="T20" fmla="*/ 1 w 31"/>
                      <a:gd name="T21" fmla="*/ 0 h 44"/>
                      <a:gd name="T22" fmla="*/ 1 w 31"/>
                      <a:gd name="T23" fmla="*/ 0 h 44"/>
                      <a:gd name="T24" fmla="*/ 2 w 31"/>
                      <a:gd name="T25" fmla="*/ 0 h 44"/>
                      <a:gd name="T26" fmla="*/ 2 w 31"/>
                      <a:gd name="T27" fmla="*/ 2 h 44"/>
                      <a:gd name="T28" fmla="*/ 0 w 31"/>
                      <a:gd name="T29" fmla="*/ 2 h 4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1"/>
                      <a:gd name="T46" fmla="*/ 0 h 44"/>
                      <a:gd name="T47" fmla="*/ 31 w 31"/>
                      <a:gd name="T48" fmla="*/ 44 h 4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1" h="44">
                        <a:moveTo>
                          <a:pt x="0" y="33"/>
                        </a:moveTo>
                        <a:lnTo>
                          <a:pt x="0" y="25"/>
                        </a:lnTo>
                        <a:lnTo>
                          <a:pt x="0" y="19"/>
                        </a:lnTo>
                        <a:lnTo>
                          <a:pt x="0" y="9"/>
                        </a:lnTo>
                        <a:lnTo>
                          <a:pt x="4" y="9"/>
                        </a:lnTo>
                        <a:lnTo>
                          <a:pt x="4" y="7"/>
                        </a:lnTo>
                        <a:lnTo>
                          <a:pt x="8" y="2"/>
                        </a:lnTo>
                        <a:lnTo>
                          <a:pt x="13" y="0"/>
                        </a:lnTo>
                        <a:lnTo>
                          <a:pt x="18" y="0"/>
                        </a:lnTo>
                        <a:lnTo>
                          <a:pt x="22" y="0"/>
                        </a:lnTo>
                        <a:lnTo>
                          <a:pt x="22" y="2"/>
                        </a:lnTo>
                        <a:lnTo>
                          <a:pt x="27" y="2"/>
                        </a:lnTo>
                        <a:lnTo>
                          <a:pt x="30" y="2"/>
                        </a:lnTo>
                        <a:lnTo>
                          <a:pt x="30" y="43"/>
                        </a:lnTo>
                        <a:lnTo>
                          <a:pt x="0" y="33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90" name="Freeform 11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2412"/>
                    <a:ext cx="106" cy="31"/>
                  </a:xfrm>
                  <a:custGeom>
                    <a:avLst/>
                    <a:gdLst>
                      <a:gd name="T0" fmla="*/ 1 w 467"/>
                      <a:gd name="T1" fmla="*/ 7 h 138"/>
                      <a:gd name="T2" fmla="*/ 1 w 467"/>
                      <a:gd name="T3" fmla="*/ 6 h 138"/>
                      <a:gd name="T4" fmla="*/ 1 w 467"/>
                      <a:gd name="T5" fmla="*/ 6 h 138"/>
                      <a:gd name="T6" fmla="*/ 1 w 467"/>
                      <a:gd name="T7" fmla="*/ 6 h 138"/>
                      <a:gd name="T8" fmla="*/ 1 w 467"/>
                      <a:gd name="T9" fmla="*/ 5 h 138"/>
                      <a:gd name="T10" fmla="*/ 1 w 467"/>
                      <a:gd name="T11" fmla="*/ 5 h 138"/>
                      <a:gd name="T12" fmla="*/ 1 w 467"/>
                      <a:gd name="T13" fmla="*/ 5 h 138"/>
                      <a:gd name="T14" fmla="*/ 0 w 467"/>
                      <a:gd name="T15" fmla="*/ 5 h 138"/>
                      <a:gd name="T16" fmla="*/ 0 w 467"/>
                      <a:gd name="T17" fmla="*/ 4 h 138"/>
                      <a:gd name="T18" fmla="*/ 23 w 467"/>
                      <a:gd name="T19" fmla="*/ 0 h 138"/>
                      <a:gd name="T20" fmla="*/ 23 w 467"/>
                      <a:gd name="T21" fmla="*/ 0 h 138"/>
                      <a:gd name="T22" fmla="*/ 23 w 467"/>
                      <a:gd name="T23" fmla="*/ 0 h 138"/>
                      <a:gd name="T24" fmla="*/ 24 w 467"/>
                      <a:gd name="T25" fmla="*/ 0 h 138"/>
                      <a:gd name="T26" fmla="*/ 24 w 467"/>
                      <a:gd name="T27" fmla="*/ 1 h 138"/>
                      <a:gd name="T28" fmla="*/ 24 w 467"/>
                      <a:gd name="T29" fmla="*/ 1 h 138"/>
                      <a:gd name="T30" fmla="*/ 24 w 467"/>
                      <a:gd name="T31" fmla="*/ 1 h 138"/>
                      <a:gd name="T32" fmla="*/ 24 w 467"/>
                      <a:gd name="T33" fmla="*/ 2 h 138"/>
                      <a:gd name="T34" fmla="*/ 24 w 467"/>
                      <a:gd name="T35" fmla="*/ 2 h 138"/>
                      <a:gd name="T36" fmla="*/ 1 w 467"/>
                      <a:gd name="T37" fmla="*/ 7 h 1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67"/>
                      <a:gd name="T58" fmla="*/ 0 h 138"/>
                      <a:gd name="T59" fmla="*/ 467 w 467"/>
                      <a:gd name="T60" fmla="*/ 138 h 13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67" h="138">
                        <a:moveTo>
                          <a:pt x="28" y="137"/>
                        </a:moveTo>
                        <a:lnTo>
                          <a:pt x="28" y="125"/>
                        </a:lnTo>
                        <a:lnTo>
                          <a:pt x="28" y="114"/>
                        </a:lnTo>
                        <a:lnTo>
                          <a:pt x="23" y="111"/>
                        </a:lnTo>
                        <a:lnTo>
                          <a:pt x="23" y="108"/>
                        </a:lnTo>
                        <a:lnTo>
                          <a:pt x="23" y="102"/>
                        </a:lnTo>
                        <a:lnTo>
                          <a:pt x="17" y="99"/>
                        </a:lnTo>
                        <a:lnTo>
                          <a:pt x="8" y="94"/>
                        </a:lnTo>
                        <a:lnTo>
                          <a:pt x="0" y="91"/>
                        </a:lnTo>
                        <a:lnTo>
                          <a:pt x="443" y="0"/>
                        </a:lnTo>
                        <a:lnTo>
                          <a:pt x="445" y="0"/>
                        </a:lnTo>
                        <a:lnTo>
                          <a:pt x="454" y="2"/>
                        </a:lnTo>
                        <a:lnTo>
                          <a:pt x="459" y="5"/>
                        </a:lnTo>
                        <a:lnTo>
                          <a:pt x="463" y="13"/>
                        </a:lnTo>
                        <a:lnTo>
                          <a:pt x="463" y="18"/>
                        </a:lnTo>
                        <a:lnTo>
                          <a:pt x="466" y="20"/>
                        </a:lnTo>
                        <a:lnTo>
                          <a:pt x="466" y="31"/>
                        </a:lnTo>
                        <a:lnTo>
                          <a:pt x="466" y="39"/>
                        </a:lnTo>
                        <a:lnTo>
                          <a:pt x="28" y="137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91" name="Freeform 12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2431"/>
                    <a:ext cx="7" cy="11"/>
                  </a:xfrm>
                  <a:custGeom>
                    <a:avLst/>
                    <a:gdLst>
                      <a:gd name="T0" fmla="*/ 2 w 30"/>
                      <a:gd name="T1" fmla="*/ 3 h 48"/>
                      <a:gd name="T2" fmla="*/ 2 w 30"/>
                      <a:gd name="T3" fmla="*/ 2 h 48"/>
                      <a:gd name="T4" fmla="*/ 2 w 30"/>
                      <a:gd name="T5" fmla="*/ 1 h 48"/>
                      <a:gd name="T6" fmla="*/ 1 w 30"/>
                      <a:gd name="T7" fmla="*/ 1 h 48"/>
                      <a:gd name="T8" fmla="*/ 1 w 30"/>
                      <a:gd name="T9" fmla="*/ 1 h 48"/>
                      <a:gd name="T10" fmla="*/ 1 w 30"/>
                      <a:gd name="T11" fmla="*/ 1 h 48"/>
                      <a:gd name="T12" fmla="*/ 1 w 30"/>
                      <a:gd name="T13" fmla="*/ 0 h 48"/>
                      <a:gd name="T14" fmla="*/ 0 w 30"/>
                      <a:gd name="T15" fmla="*/ 0 h 48"/>
                      <a:gd name="T16" fmla="*/ 0 w 30"/>
                      <a:gd name="T17" fmla="*/ 0 h 48"/>
                      <a:gd name="T18" fmla="*/ 0 w 30"/>
                      <a:gd name="T19" fmla="*/ 2 h 48"/>
                      <a:gd name="T20" fmla="*/ 2 w 30"/>
                      <a:gd name="T21" fmla="*/ 3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0"/>
                      <a:gd name="T34" fmla="*/ 0 h 48"/>
                      <a:gd name="T35" fmla="*/ 30 w 30"/>
                      <a:gd name="T36" fmla="*/ 48 h 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0" h="48">
                        <a:moveTo>
                          <a:pt x="29" y="47"/>
                        </a:moveTo>
                        <a:lnTo>
                          <a:pt x="29" y="34"/>
                        </a:lnTo>
                        <a:lnTo>
                          <a:pt x="29" y="25"/>
                        </a:lnTo>
                        <a:lnTo>
                          <a:pt x="25" y="19"/>
                        </a:lnTo>
                        <a:lnTo>
                          <a:pt x="25" y="12"/>
                        </a:lnTo>
                        <a:lnTo>
                          <a:pt x="21" y="12"/>
                        </a:lnTo>
                        <a:lnTo>
                          <a:pt x="18" y="8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34"/>
                        </a:lnTo>
                        <a:lnTo>
                          <a:pt x="29" y="47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2171" name="Freeform 13"/>
                <p:cNvSpPr>
                  <a:spLocks noChangeArrowheads="1"/>
                </p:cNvSpPr>
                <p:nvPr/>
              </p:nvSpPr>
              <p:spPr bwMode="auto">
                <a:xfrm>
                  <a:off x="2353" y="2423"/>
                  <a:ext cx="9" cy="7"/>
                </a:xfrm>
                <a:custGeom>
                  <a:avLst/>
                  <a:gdLst>
                    <a:gd name="T0" fmla="*/ 0 w 39"/>
                    <a:gd name="T1" fmla="*/ 0 h 30"/>
                    <a:gd name="T2" fmla="*/ 2 w 39"/>
                    <a:gd name="T3" fmla="*/ 0 h 30"/>
                    <a:gd name="T4" fmla="*/ 2 w 39"/>
                    <a:gd name="T5" fmla="*/ 2 h 30"/>
                    <a:gd name="T6" fmla="*/ 0 w 39"/>
                    <a:gd name="T7" fmla="*/ 2 h 30"/>
                    <a:gd name="T8" fmla="*/ 0 w 39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30"/>
                    <a:gd name="T17" fmla="*/ 39 w 39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30">
                      <a:moveTo>
                        <a:pt x="0" y="5"/>
                      </a:moveTo>
                      <a:lnTo>
                        <a:pt x="38" y="0"/>
                      </a:lnTo>
                      <a:lnTo>
                        <a:pt x="38" y="29"/>
                      </a:lnTo>
                      <a:lnTo>
                        <a:pt x="4" y="29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72" name="Freeform 14"/>
                <p:cNvSpPr>
                  <a:spLocks noChangeArrowheads="1"/>
                </p:cNvSpPr>
                <p:nvPr/>
              </p:nvSpPr>
              <p:spPr bwMode="auto">
                <a:xfrm>
                  <a:off x="2353" y="2423"/>
                  <a:ext cx="9" cy="7"/>
                </a:xfrm>
                <a:custGeom>
                  <a:avLst/>
                  <a:gdLst>
                    <a:gd name="T0" fmla="*/ 0 w 39"/>
                    <a:gd name="T1" fmla="*/ 0 h 30"/>
                    <a:gd name="T2" fmla="*/ 2 w 39"/>
                    <a:gd name="T3" fmla="*/ 0 h 30"/>
                    <a:gd name="T4" fmla="*/ 2 w 39"/>
                    <a:gd name="T5" fmla="*/ 2 h 30"/>
                    <a:gd name="T6" fmla="*/ 0 w 39"/>
                    <a:gd name="T7" fmla="*/ 2 h 30"/>
                    <a:gd name="T8" fmla="*/ 0 w 39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30"/>
                    <a:gd name="T17" fmla="*/ 39 w 39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30">
                      <a:moveTo>
                        <a:pt x="0" y="5"/>
                      </a:moveTo>
                      <a:lnTo>
                        <a:pt x="38" y="0"/>
                      </a:lnTo>
                      <a:lnTo>
                        <a:pt x="38" y="29"/>
                      </a:lnTo>
                      <a:lnTo>
                        <a:pt x="4" y="29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73" name="Freeform 15"/>
                <p:cNvSpPr>
                  <a:spLocks noChangeArrowheads="1"/>
                </p:cNvSpPr>
                <p:nvPr/>
              </p:nvSpPr>
              <p:spPr bwMode="auto">
                <a:xfrm>
                  <a:off x="2358" y="2251"/>
                  <a:ext cx="53" cy="103"/>
                </a:xfrm>
                <a:custGeom>
                  <a:avLst/>
                  <a:gdLst>
                    <a:gd name="T0" fmla="*/ 0 w 233"/>
                    <a:gd name="T1" fmla="*/ 20 h 454"/>
                    <a:gd name="T2" fmla="*/ 0 w 233"/>
                    <a:gd name="T3" fmla="*/ 0 h 454"/>
                    <a:gd name="T4" fmla="*/ 12 w 233"/>
                    <a:gd name="T5" fmla="*/ 3 h 454"/>
                    <a:gd name="T6" fmla="*/ 12 w 233"/>
                    <a:gd name="T7" fmla="*/ 23 h 454"/>
                    <a:gd name="T8" fmla="*/ 0 w 233"/>
                    <a:gd name="T9" fmla="*/ 20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3"/>
                    <a:gd name="T16" fmla="*/ 0 h 454"/>
                    <a:gd name="T17" fmla="*/ 233 w 233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3" h="454">
                      <a:moveTo>
                        <a:pt x="0" y="380"/>
                      </a:moveTo>
                      <a:lnTo>
                        <a:pt x="0" y="0"/>
                      </a:lnTo>
                      <a:lnTo>
                        <a:pt x="232" y="65"/>
                      </a:lnTo>
                      <a:lnTo>
                        <a:pt x="232" y="453"/>
                      </a:lnTo>
                      <a:lnTo>
                        <a:pt x="0" y="380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74" name="Freeform 16"/>
                <p:cNvSpPr>
                  <a:spLocks noChangeArrowheads="1"/>
                </p:cNvSpPr>
                <p:nvPr/>
              </p:nvSpPr>
              <p:spPr bwMode="auto">
                <a:xfrm>
                  <a:off x="2355" y="2230"/>
                  <a:ext cx="159" cy="38"/>
                </a:xfrm>
                <a:custGeom>
                  <a:avLst/>
                  <a:gdLst>
                    <a:gd name="T0" fmla="*/ 0 w 699"/>
                    <a:gd name="T1" fmla="*/ 5 h 169"/>
                    <a:gd name="T2" fmla="*/ 24 w 699"/>
                    <a:gd name="T3" fmla="*/ 0 h 169"/>
                    <a:gd name="T4" fmla="*/ 36 w 699"/>
                    <a:gd name="T5" fmla="*/ 4 h 169"/>
                    <a:gd name="T6" fmla="*/ 12 w 699"/>
                    <a:gd name="T7" fmla="*/ 9 h 169"/>
                    <a:gd name="T8" fmla="*/ 0 w 699"/>
                    <a:gd name="T9" fmla="*/ 5 h 1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9"/>
                    <a:gd name="T16" fmla="*/ 0 h 169"/>
                    <a:gd name="T17" fmla="*/ 699 w 699"/>
                    <a:gd name="T18" fmla="*/ 169 h 1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9" h="169">
                      <a:moveTo>
                        <a:pt x="0" y="98"/>
                      </a:moveTo>
                      <a:lnTo>
                        <a:pt x="466" y="0"/>
                      </a:lnTo>
                      <a:lnTo>
                        <a:pt x="698" y="72"/>
                      </a:lnTo>
                      <a:lnTo>
                        <a:pt x="230" y="168"/>
                      </a:lnTo>
                      <a:lnTo>
                        <a:pt x="0" y="98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75" name="Freeform 17"/>
                <p:cNvSpPr>
                  <a:spLocks noChangeArrowheads="1"/>
                </p:cNvSpPr>
                <p:nvPr/>
              </p:nvSpPr>
              <p:spPr bwMode="auto">
                <a:xfrm>
                  <a:off x="2407" y="2246"/>
                  <a:ext cx="107" cy="202"/>
                </a:xfrm>
                <a:custGeom>
                  <a:avLst/>
                  <a:gdLst>
                    <a:gd name="T0" fmla="*/ 0 w 470"/>
                    <a:gd name="T1" fmla="*/ 5 h 892"/>
                    <a:gd name="T2" fmla="*/ 0 w 470"/>
                    <a:gd name="T3" fmla="*/ 46 h 892"/>
                    <a:gd name="T4" fmla="*/ 24 w 470"/>
                    <a:gd name="T5" fmla="*/ 41 h 892"/>
                    <a:gd name="T6" fmla="*/ 24 w 470"/>
                    <a:gd name="T7" fmla="*/ 0 h 892"/>
                    <a:gd name="T8" fmla="*/ 0 w 470"/>
                    <a:gd name="T9" fmla="*/ 5 h 8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0"/>
                    <a:gd name="T16" fmla="*/ 0 h 892"/>
                    <a:gd name="T17" fmla="*/ 470 w 470"/>
                    <a:gd name="T18" fmla="*/ 892 h 8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0" h="892">
                      <a:moveTo>
                        <a:pt x="0" y="89"/>
                      </a:moveTo>
                      <a:lnTo>
                        <a:pt x="0" y="891"/>
                      </a:lnTo>
                      <a:lnTo>
                        <a:pt x="469" y="795"/>
                      </a:lnTo>
                      <a:lnTo>
                        <a:pt x="469" y="0"/>
                      </a:lnTo>
                      <a:lnTo>
                        <a:pt x="0" y="89"/>
                      </a:lnTo>
                    </a:path>
                  </a:pathLst>
                </a:custGeom>
                <a:gradFill rotWithShape="0">
                  <a:gsLst>
                    <a:gs pos="0">
                      <a:srgbClr val="CC6600"/>
                    </a:gs>
                    <a:gs pos="100000">
                      <a:srgbClr val="E4B17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76" name="Freeform 18"/>
                <p:cNvSpPr>
                  <a:spLocks noChangeArrowheads="1"/>
                </p:cNvSpPr>
                <p:nvPr/>
              </p:nvSpPr>
              <p:spPr bwMode="auto">
                <a:xfrm>
                  <a:off x="2365" y="2271"/>
                  <a:ext cx="34" cy="21"/>
                </a:xfrm>
                <a:custGeom>
                  <a:avLst/>
                  <a:gdLst>
                    <a:gd name="T0" fmla="*/ 0 w 149"/>
                    <a:gd name="T1" fmla="*/ 3 h 92"/>
                    <a:gd name="T2" fmla="*/ 0 w 149"/>
                    <a:gd name="T3" fmla="*/ 0 h 92"/>
                    <a:gd name="T4" fmla="*/ 8 w 149"/>
                    <a:gd name="T5" fmla="*/ 2 h 92"/>
                    <a:gd name="T6" fmla="*/ 8 w 149"/>
                    <a:gd name="T7" fmla="*/ 5 h 92"/>
                    <a:gd name="T8" fmla="*/ 0 w 149"/>
                    <a:gd name="T9" fmla="*/ 3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9"/>
                    <a:gd name="T16" fmla="*/ 0 h 92"/>
                    <a:gd name="T17" fmla="*/ 149 w 149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9" h="92">
                      <a:moveTo>
                        <a:pt x="0" y="52"/>
                      </a:moveTo>
                      <a:lnTo>
                        <a:pt x="0" y="0"/>
                      </a:lnTo>
                      <a:lnTo>
                        <a:pt x="148" y="43"/>
                      </a:lnTo>
                      <a:lnTo>
                        <a:pt x="148" y="91"/>
                      </a:lnTo>
                      <a:lnTo>
                        <a:pt x="0" y="52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77" name="Freeform 19"/>
                <p:cNvSpPr>
                  <a:spLocks noChangeArrowheads="1"/>
                </p:cNvSpPr>
                <p:nvPr/>
              </p:nvSpPr>
              <p:spPr bwMode="auto">
                <a:xfrm>
                  <a:off x="2365" y="2294"/>
                  <a:ext cx="34" cy="21"/>
                </a:xfrm>
                <a:custGeom>
                  <a:avLst/>
                  <a:gdLst>
                    <a:gd name="T0" fmla="*/ 0 w 149"/>
                    <a:gd name="T1" fmla="*/ 3 h 91"/>
                    <a:gd name="T2" fmla="*/ 0 w 149"/>
                    <a:gd name="T3" fmla="*/ 0 h 91"/>
                    <a:gd name="T4" fmla="*/ 8 w 149"/>
                    <a:gd name="T5" fmla="*/ 2 h 91"/>
                    <a:gd name="T6" fmla="*/ 8 w 149"/>
                    <a:gd name="T7" fmla="*/ 5 h 91"/>
                    <a:gd name="T8" fmla="*/ 0 w 149"/>
                    <a:gd name="T9" fmla="*/ 3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9"/>
                    <a:gd name="T16" fmla="*/ 0 h 91"/>
                    <a:gd name="T17" fmla="*/ 149 w 149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9" h="91">
                      <a:moveTo>
                        <a:pt x="0" y="48"/>
                      </a:moveTo>
                      <a:lnTo>
                        <a:pt x="0" y="0"/>
                      </a:lnTo>
                      <a:lnTo>
                        <a:pt x="148" y="39"/>
                      </a:lnTo>
                      <a:lnTo>
                        <a:pt x="148" y="9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78" name="Freeform 20"/>
                <p:cNvSpPr>
                  <a:spLocks noChangeArrowheads="1"/>
                </p:cNvSpPr>
                <p:nvPr/>
              </p:nvSpPr>
              <p:spPr bwMode="auto">
                <a:xfrm>
                  <a:off x="2358" y="2337"/>
                  <a:ext cx="53" cy="113"/>
                </a:xfrm>
                <a:custGeom>
                  <a:avLst/>
                  <a:gdLst>
                    <a:gd name="T0" fmla="*/ 0 w 233"/>
                    <a:gd name="T1" fmla="*/ 0 h 498"/>
                    <a:gd name="T2" fmla="*/ 1 w 233"/>
                    <a:gd name="T3" fmla="*/ 1 h 498"/>
                    <a:gd name="T4" fmla="*/ 2 w 233"/>
                    <a:gd name="T5" fmla="*/ 1 h 498"/>
                    <a:gd name="T6" fmla="*/ 3 w 233"/>
                    <a:gd name="T7" fmla="*/ 2 h 498"/>
                    <a:gd name="T8" fmla="*/ 5 w 233"/>
                    <a:gd name="T9" fmla="*/ 3 h 498"/>
                    <a:gd name="T10" fmla="*/ 7 w 233"/>
                    <a:gd name="T11" fmla="*/ 3 h 498"/>
                    <a:gd name="T12" fmla="*/ 9 w 233"/>
                    <a:gd name="T13" fmla="*/ 3 h 498"/>
                    <a:gd name="T14" fmla="*/ 10 w 233"/>
                    <a:gd name="T15" fmla="*/ 4 h 498"/>
                    <a:gd name="T16" fmla="*/ 12 w 233"/>
                    <a:gd name="T17" fmla="*/ 4 h 498"/>
                    <a:gd name="T18" fmla="*/ 12 w 233"/>
                    <a:gd name="T19" fmla="*/ 25 h 498"/>
                    <a:gd name="T20" fmla="*/ 10 w 233"/>
                    <a:gd name="T21" fmla="*/ 26 h 498"/>
                    <a:gd name="T22" fmla="*/ 9 w 233"/>
                    <a:gd name="T23" fmla="*/ 25 h 498"/>
                    <a:gd name="T24" fmla="*/ 7 w 233"/>
                    <a:gd name="T25" fmla="*/ 25 h 498"/>
                    <a:gd name="T26" fmla="*/ 5 w 233"/>
                    <a:gd name="T27" fmla="*/ 24 h 498"/>
                    <a:gd name="T28" fmla="*/ 3 w 233"/>
                    <a:gd name="T29" fmla="*/ 24 h 498"/>
                    <a:gd name="T30" fmla="*/ 2 w 233"/>
                    <a:gd name="T31" fmla="*/ 23 h 498"/>
                    <a:gd name="T32" fmla="*/ 1 w 233"/>
                    <a:gd name="T33" fmla="*/ 22 h 498"/>
                    <a:gd name="T34" fmla="*/ 0 w 233"/>
                    <a:gd name="T35" fmla="*/ 22 h 498"/>
                    <a:gd name="T36" fmla="*/ 0 w 233"/>
                    <a:gd name="T37" fmla="*/ 0 h 4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3"/>
                    <a:gd name="T58" fmla="*/ 0 h 498"/>
                    <a:gd name="T59" fmla="*/ 233 w 233"/>
                    <a:gd name="T60" fmla="*/ 498 h 49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3" h="498">
                      <a:moveTo>
                        <a:pt x="0" y="0"/>
                      </a:moveTo>
                      <a:lnTo>
                        <a:pt x="11" y="15"/>
                      </a:lnTo>
                      <a:lnTo>
                        <a:pt x="33" y="27"/>
                      </a:lnTo>
                      <a:lnTo>
                        <a:pt x="60" y="43"/>
                      </a:lnTo>
                      <a:lnTo>
                        <a:pt x="93" y="52"/>
                      </a:lnTo>
                      <a:lnTo>
                        <a:pt x="132" y="64"/>
                      </a:lnTo>
                      <a:lnTo>
                        <a:pt x="168" y="68"/>
                      </a:lnTo>
                      <a:lnTo>
                        <a:pt x="202" y="72"/>
                      </a:lnTo>
                      <a:lnTo>
                        <a:pt x="232" y="72"/>
                      </a:lnTo>
                      <a:lnTo>
                        <a:pt x="232" y="493"/>
                      </a:lnTo>
                      <a:lnTo>
                        <a:pt x="202" y="497"/>
                      </a:lnTo>
                      <a:lnTo>
                        <a:pt x="168" y="493"/>
                      </a:lnTo>
                      <a:lnTo>
                        <a:pt x="132" y="485"/>
                      </a:lnTo>
                      <a:lnTo>
                        <a:pt x="93" y="473"/>
                      </a:lnTo>
                      <a:lnTo>
                        <a:pt x="60" y="460"/>
                      </a:lnTo>
                      <a:lnTo>
                        <a:pt x="33" y="448"/>
                      </a:lnTo>
                      <a:lnTo>
                        <a:pt x="11" y="438"/>
                      </a:lnTo>
                      <a:lnTo>
                        <a:pt x="0" y="426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E4B17E"/>
                    </a:gs>
                    <a:gs pos="100000">
                      <a:srgbClr val="CC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79" name="Freeform 21"/>
                <p:cNvSpPr>
                  <a:spLocks noChangeArrowheads="1"/>
                </p:cNvSpPr>
                <p:nvPr/>
              </p:nvSpPr>
              <p:spPr bwMode="auto">
                <a:xfrm>
                  <a:off x="2358" y="2337"/>
                  <a:ext cx="53" cy="17"/>
                </a:xfrm>
                <a:custGeom>
                  <a:avLst/>
                  <a:gdLst>
                    <a:gd name="T0" fmla="*/ 12 w 233"/>
                    <a:gd name="T1" fmla="*/ 4 h 75"/>
                    <a:gd name="T2" fmla="*/ 10 w 233"/>
                    <a:gd name="T3" fmla="*/ 4 h 75"/>
                    <a:gd name="T4" fmla="*/ 9 w 233"/>
                    <a:gd name="T5" fmla="*/ 4 h 75"/>
                    <a:gd name="T6" fmla="*/ 7 w 233"/>
                    <a:gd name="T7" fmla="*/ 3 h 75"/>
                    <a:gd name="T8" fmla="*/ 5 w 233"/>
                    <a:gd name="T9" fmla="*/ 3 h 75"/>
                    <a:gd name="T10" fmla="*/ 3 w 233"/>
                    <a:gd name="T11" fmla="*/ 2 h 75"/>
                    <a:gd name="T12" fmla="*/ 2 w 233"/>
                    <a:gd name="T13" fmla="*/ 2 h 75"/>
                    <a:gd name="T14" fmla="*/ 1 w 233"/>
                    <a:gd name="T15" fmla="*/ 1 h 75"/>
                    <a:gd name="T16" fmla="*/ 0 w 233"/>
                    <a:gd name="T17" fmla="*/ 0 h 75"/>
                    <a:gd name="T18" fmla="*/ 12 w 233"/>
                    <a:gd name="T19" fmla="*/ 4 h 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3"/>
                    <a:gd name="T31" fmla="*/ 0 h 75"/>
                    <a:gd name="T32" fmla="*/ 233 w 233"/>
                    <a:gd name="T33" fmla="*/ 75 h 7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3" h="75">
                      <a:moveTo>
                        <a:pt x="232" y="74"/>
                      </a:moveTo>
                      <a:lnTo>
                        <a:pt x="202" y="74"/>
                      </a:lnTo>
                      <a:lnTo>
                        <a:pt x="168" y="70"/>
                      </a:lnTo>
                      <a:lnTo>
                        <a:pt x="132" y="62"/>
                      </a:lnTo>
                      <a:lnTo>
                        <a:pt x="93" y="54"/>
                      </a:lnTo>
                      <a:lnTo>
                        <a:pt x="60" y="41"/>
                      </a:lnTo>
                      <a:lnTo>
                        <a:pt x="33" y="29"/>
                      </a:lnTo>
                      <a:lnTo>
                        <a:pt x="11" y="16"/>
                      </a:lnTo>
                      <a:lnTo>
                        <a:pt x="0" y="0"/>
                      </a:lnTo>
                      <a:lnTo>
                        <a:pt x="232" y="74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80" name="Freeform 22"/>
                <p:cNvSpPr>
                  <a:spLocks noChangeArrowheads="1"/>
                </p:cNvSpPr>
                <p:nvPr/>
              </p:nvSpPr>
              <p:spPr bwMode="auto">
                <a:xfrm>
                  <a:off x="2355" y="2251"/>
                  <a:ext cx="59" cy="18"/>
                </a:xfrm>
                <a:custGeom>
                  <a:avLst/>
                  <a:gdLst>
                    <a:gd name="T0" fmla="*/ 0 w 260"/>
                    <a:gd name="T1" fmla="*/ 0 h 78"/>
                    <a:gd name="T2" fmla="*/ 1 w 260"/>
                    <a:gd name="T3" fmla="*/ 0 h 78"/>
                    <a:gd name="T4" fmla="*/ 13 w 260"/>
                    <a:gd name="T5" fmla="*/ 4 h 78"/>
                    <a:gd name="T6" fmla="*/ 12 w 260"/>
                    <a:gd name="T7" fmla="*/ 4 h 78"/>
                    <a:gd name="T8" fmla="*/ 0 w 260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0"/>
                    <a:gd name="T16" fmla="*/ 0 h 78"/>
                    <a:gd name="T17" fmla="*/ 260 w 260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0" h="78">
                      <a:moveTo>
                        <a:pt x="0" y="8"/>
                      </a:moveTo>
                      <a:lnTo>
                        <a:pt x="21" y="0"/>
                      </a:lnTo>
                      <a:lnTo>
                        <a:pt x="259" y="73"/>
                      </a:lnTo>
                      <a:lnTo>
                        <a:pt x="234" y="77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81" name="Freeform 23"/>
                <p:cNvSpPr>
                  <a:spLocks noChangeArrowheads="1"/>
                </p:cNvSpPr>
                <p:nvPr/>
              </p:nvSpPr>
              <p:spPr bwMode="auto">
                <a:xfrm>
                  <a:off x="2407" y="2267"/>
                  <a:ext cx="7" cy="181"/>
                </a:xfrm>
                <a:custGeom>
                  <a:avLst/>
                  <a:gdLst>
                    <a:gd name="T0" fmla="*/ 0 w 31"/>
                    <a:gd name="T1" fmla="*/ 0 h 798"/>
                    <a:gd name="T2" fmla="*/ 0 w 31"/>
                    <a:gd name="T3" fmla="*/ 41 h 798"/>
                    <a:gd name="T4" fmla="*/ 2 w 31"/>
                    <a:gd name="T5" fmla="*/ 41 h 798"/>
                    <a:gd name="T6" fmla="*/ 2 w 31"/>
                    <a:gd name="T7" fmla="*/ 0 h 798"/>
                    <a:gd name="T8" fmla="*/ 0 w 31"/>
                    <a:gd name="T9" fmla="*/ 0 h 7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798"/>
                    <a:gd name="T17" fmla="*/ 31 w 31"/>
                    <a:gd name="T18" fmla="*/ 798 h 7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798">
                      <a:moveTo>
                        <a:pt x="0" y="0"/>
                      </a:moveTo>
                      <a:lnTo>
                        <a:pt x="0" y="797"/>
                      </a:lnTo>
                      <a:lnTo>
                        <a:pt x="30" y="793"/>
                      </a:lnTo>
                      <a:lnTo>
                        <a:pt x="3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82" name="Freeform 24"/>
                <p:cNvSpPr>
                  <a:spLocks noChangeArrowheads="1"/>
                </p:cNvSpPr>
                <p:nvPr/>
              </p:nvSpPr>
              <p:spPr bwMode="auto">
                <a:xfrm>
                  <a:off x="2407" y="2419"/>
                  <a:ext cx="114" cy="33"/>
                </a:xfrm>
                <a:custGeom>
                  <a:avLst/>
                  <a:gdLst>
                    <a:gd name="T0" fmla="*/ 2 w 501"/>
                    <a:gd name="T1" fmla="*/ 8 h 144"/>
                    <a:gd name="T2" fmla="*/ 2 w 501"/>
                    <a:gd name="T3" fmla="*/ 7 h 144"/>
                    <a:gd name="T4" fmla="*/ 2 w 501"/>
                    <a:gd name="T5" fmla="*/ 6 h 144"/>
                    <a:gd name="T6" fmla="*/ 1 w 501"/>
                    <a:gd name="T7" fmla="*/ 6 h 144"/>
                    <a:gd name="T8" fmla="*/ 1 w 501"/>
                    <a:gd name="T9" fmla="*/ 6 h 144"/>
                    <a:gd name="T10" fmla="*/ 1 w 501"/>
                    <a:gd name="T11" fmla="*/ 6 h 144"/>
                    <a:gd name="T12" fmla="*/ 1 w 501"/>
                    <a:gd name="T13" fmla="*/ 5 h 144"/>
                    <a:gd name="T14" fmla="*/ 0 w 501"/>
                    <a:gd name="T15" fmla="*/ 5 h 144"/>
                    <a:gd name="T16" fmla="*/ 0 w 501"/>
                    <a:gd name="T17" fmla="*/ 5 h 144"/>
                    <a:gd name="T18" fmla="*/ 25 w 501"/>
                    <a:gd name="T19" fmla="*/ 0 h 144"/>
                    <a:gd name="T20" fmla="*/ 25 w 501"/>
                    <a:gd name="T21" fmla="*/ 0 h 144"/>
                    <a:gd name="T22" fmla="*/ 25 w 501"/>
                    <a:gd name="T23" fmla="*/ 0 h 144"/>
                    <a:gd name="T24" fmla="*/ 25 w 501"/>
                    <a:gd name="T25" fmla="*/ 0 h 144"/>
                    <a:gd name="T26" fmla="*/ 26 w 501"/>
                    <a:gd name="T27" fmla="*/ 1 h 144"/>
                    <a:gd name="T28" fmla="*/ 26 w 501"/>
                    <a:gd name="T29" fmla="*/ 1 h 144"/>
                    <a:gd name="T30" fmla="*/ 26 w 501"/>
                    <a:gd name="T31" fmla="*/ 1 h 144"/>
                    <a:gd name="T32" fmla="*/ 26 w 501"/>
                    <a:gd name="T33" fmla="*/ 2 h 144"/>
                    <a:gd name="T34" fmla="*/ 26 w 501"/>
                    <a:gd name="T35" fmla="*/ 2 h 144"/>
                    <a:gd name="T36" fmla="*/ 2 w 501"/>
                    <a:gd name="T37" fmla="*/ 8 h 1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1"/>
                    <a:gd name="T58" fmla="*/ 0 h 144"/>
                    <a:gd name="T59" fmla="*/ 501 w 501"/>
                    <a:gd name="T60" fmla="*/ 144 h 14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1" h="144">
                      <a:moveTo>
                        <a:pt x="31" y="143"/>
                      </a:moveTo>
                      <a:lnTo>
                        <a:pt x="31" y="130"/>
                      </a:lnTo>
                      <a:lnTo>
                        <a:pt x="31" y="118"/>
                      </a:lnTo>
                      <a:lnTo>
                        <a:pt x="26" y="114"/>
                      </a:lnTo>
                      <a:lnTo>
                        <a:pt x="26" y="110"/>
                      </a:lnTo>
                      <a:lnTo>
                        <a:pt x="26" y="107"/>
                      </a:lnTo>
                      <a:lnTo>
                        <a:pt x="19" y="102"/>
                      </a:lnTo>
                      <a:lnTo>
                        <a:pt x="10" y="98"/>
                      </a:lnTo>
                      <a:lnTo>
                        <a:pt x="0" y="93"/>
                      </a:lnTo>
                      <a:lnTo>
                        <a:pt x="474" y="0"/>
                      </a:lnTo>
                      <a:lnTo>
                        <a:pt x="478" y="0"/>
                      </a:lnTo>
                      <a:lnTo>
                        <a:pt x="487" y="4"/>
                      </a:lnTo>
                      <a:lnTo>
                        <a:pt x="492" y="8"/>
                      </a:lnTo>
                      <a:lnTo>
                        <a:pt x="496" y="16"/>
                      </a:lnTo>
                      <a:lnTo>
                        <a:pt x="496" y="20"/>
                      </a:lnTo>
                      <a:lnTo>
                        <a:pt x="500" y="21"/>
                      </a:lnTo>
                      <a:lnTo>
                        <a:pt x="500" y="34"/>
                      </a:lnTo>
                      <a:lnTo>
                        <a:pt x="500" y="41"/>
                      </a:lnTo>
                      <a:lnTo>
                        <a:pt x="31" y="143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83" name="Freeform 25"/>
                <p:cNvSpPr>
                  <a:spLocks noChangeArrowheads="1"/>
                </p:cNvSpPr>
                <p:nvPr/>
              </p:nvSpPr>
              <p:spPr bwMode="auto">
                <a:xfrm>
                  <a:off x="2407" y="2441"/>
                  <a:ext cx="7" cy="11"/>
                </a:xfrm>
                <a:custGeom>
                  <a:avLst/>
                  <a:gdLst>
                    <a:gd name="T0" fmla="*/ 2 w 31"/>
                    <a:gd name="T1" fmla="*/ 2 h 49"/>
                    <a:gd name="T2" fmla="*/ 2 w 31"/>
                    <a:gd name="T3" fmla="*/ 2 h 49"/>
                    <a:gd name="T4" fmla="*/ 2 w 31"/>
                    <a:gd name="T5" fmla="*/ 1 h 49"/>
                    <a:gd name="T6" fmla="*/ 1 w 31"/>
                    <a:gd name="T7" fmla="*/ 1 h 49"/>
                    <a:gd name="T8" fmla="*/ 1 w 31"/>
                    <a:gd name="T9" fmla="*/ 1 h 49"/>
                    <a:gd name="T10" fmla="*/ 1 w 31"/>
                    <a:gd name="T11" fmla="*/ 1 h 49"/>
                    <a:gd name="T12" fmla="*/ 1 w 31"/>
                    <a:gd name="T13" fmla="*/ 0 h 49"/>
                    <a:gd name="T14" fmla="*/ 0 w 31"/>
                    <a:gd name="T15" fmla="*/ 0 h 49"/>
                    <a:gd name="T16" fmla="*/ 0 w 31"/>
                    <a:gd name="T17" fmla="*/ 0 h 49"/>
                    <a:gd name="T18" fmla="*/ 0 w 31"/>
                    <a:gd name="T19" fmla="*/ 2 h 49"/>
                    <a:gd name="T20" fmla="*/ 2 w 31"/>
                    <a:gd name="T21" fmla="*/ 2 h 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1"/>
                    <a:gd name="T34" fmla="*/ 0 h 49"/>
                    <a:gd name="T35" fmla="*/ 31 w 31"/>
                    <a:gd name="T36" fmla="*/ 49 h 4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1" h="49">
                      <a:moveTo>
                        <a:pt x="30" y="48"/>
                      </a:moveTo>
                      <a:lnTo>
                        <a:pt x="30" y="35"/>
                      </a:lnTo>
                      <a:lnTo>
                        <a:pt x="30" y="23"/>
                      </a:lnTo>
                      <a:lnTo>
                        <a:pt x="25" y="19"/>
                      </a:lnTo>
                      <a:lnTo>
                        <a:pt x="25" y="12"/>
                      </a:lnTo>
                      <a:lnTo>
                        <a:pt x="22" y="12"/>
                      </a:lnTo>
                      <a:lnTo>
                        <a:pt x="17" y="7"/>
                      </a:lnTo>
                      <a:lnTo>
                        <a:pt x="8" y="3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30" y="48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84" name="Freeform 26"/>
                <p:cNvSpPr>
                  <a:spLocks noChangeArrowheads="1"/>
                </p:cNvSpPr>
                <p:nvPr/>
              </p:nvSpPr>
              <p:spPr bwMode="auto">
                <a:xfrm>
                  <a:off x="2348" y="2423"/>
                  <a:ext cx="7" cy="10"/>
                </a:xfrm>
                <a:custGeom>
                  <a:avLst/>
                  <a:gdLst>
                    <a:gd name="T0" fmla="*/ 0 w 31"/>
                    <a:gd name="T1" fmla="*/ 2 h 43"/>
                    <a:gd name="T2" fmla="*/ 0 w 31"/>
                    <a:gd name="T3" fmla="*/ 1 h 43"/>
                    <a:gd name="T4" fmla="*/ 0 w 31"/>
                    <a:gd name="T5" fmla="*/ 1 h 43"/>
                    <a:gd name="T6" fmla="*/ 0 w 31"/>
                    <a:gd name="T7" fmla="*/ 0 h 43"/>
                    <a:gd name="T8" fmla="*/ 0 w 31"/>
                    <a:gd name="T9" fmla="*/ 0 h 43"/>
                    <a:gd name="T10" fmla="*/ 0 w 31"/>
                    <a:gd name="T11" fmla="*/ 0 h 43"/>
                    <a:gd name="T12" fmla="*/ 0 w 31"/>
                    <a:gd name="T13" fmla="*/ 0 h 43"/>
                    <a:gd name="T14" fmla="*/ 1 w 31"/>
                    <a:gd name="T15" fmla="*/ 0 h 43"/>
                    <a:gd name="T16" fmla="*/ 1 w 31"/>
                    <a:gd name="T17" fmla="*/ 0 h 43"/>
                    <a:gd name="T18" fmla="*/ 1 w 31"/>
                    <a:gd name="T19" fmla="*/ 0 h 43"/>
                    <a:gd name="T20" fmla="*/ 1 w 31"/>
                    <a:gd name="T21" fmla="*/ 0 h 43"/>
                    <a:gd name="T22" fmla="*/ 1 w 31"/>
                    <a:gd name="T23" fmla="*/ 0 h 43"/>
                    <a:gd name="T24" fmla="*/ 2 w 31"/>
                    <a:gd name="T25" fmla="*/ 0 h 43"/>
                    <a:gd name="T26" fmla="*/ 2 w 31"/>
                    <a:gd name="T27" fmla="*/ 2 h 43"/>
                    <a:gd name="T28" fmla="*/ 0 w 31"/>
                    <a:gd name="T29" fmla="*/ 2 h 4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"/>
                    <a:gd name="T46" fmla="*/ 0 h 43"/>
                    <a:gd name="T47" fmla="*/ 31 w 31"/>
                    <a:gd name="T48" fmla="*/ 43 h 4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" h="43">
                      <a:moveTo>
                        <a:pt x="0" y="29"/>
                      </a:move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" y="8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1" y="2"/>
                      </a:lnTo>
                      <a:lnTo>
                        <a:pt x="26" y="2"/>
                      </a:lnTo>
                      <a:lnTo>
                        <a:pt x="30" y="2"/>
                      </a:lnTo>
                      <a:lnTo>
                        <a:pt x="30" y="42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2169" name="Rectangle 27"/>
              <p:cNvSpPr>
                <a:spLocks noChangeArrowheads="1"/>
              </p:cNvSpPr>
              <p:nvPr/>
            </p:nvSpPr>
            <p:spPr bwMode="auto">
              <a:xfrm>
                <a:off x="5164" y="1729"/>
                <a:ext cx="298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ES_tradnl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Host</a:t>
                </a:r>
                <a:endParaRPr kumimoji="0" lang="en-US" alt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1990" name="Rectangle 28"/>
            <p:cNvSpPr>
              <a:spLocks noChangeArrowheads="1"/>
            </p:cNvSpPr>
            <p:nvPr/>
          </p:nvSpPr>
          <p:spPr bwMode="auto">
            <a:xfrm>
              <a:off x="3124" y="2044"/>
              <a:ext cx="12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_tradnl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ahoma" charset="0"/>
                  <a:ea typeface="ＭＳ Ｐゴシック" charset="-128"/>
                </a:rPr>
                <a:t>Virtual </a:t>
              </a:r>
              <a:r>
                <a:rPr kumimoji="0" lang="en-US" altLang="es-ES_tradnl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Tahoma" charset="0"/>
                  <a:ea typeface="ＭＳ Ｐゴシック" charset="-128"/>
                </a:rPr>
                <a:t>Scenario</a:t>
              </a:r>
              <a:endParaRPr kumimoji="0" lang="en-US" altLang="es-ES_trad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Tahoma" charset="0"/>
                <a:ea typeface="ＭＳ Ｐゴシック" charset="-128"/>
              </a:endParaRPr>
            </a:p>
          </p:txBody>
        </p:sp>
        <p:sp>
          <p:nvSpPr>
            <p:cNvPr id="1991" name="Freeform 31"/>
            <p:cNvSpPr>
              <a:spLocks/>
            </p:cNvSpPr>
            <p:nvPr/>
          </p:nvSpPr>
          <p:spPr bwMode="auto">
            <a:xfrm>
              <a:off x="3105" y="2565"/>
              <a:ext cx="1682" cy="1093"/>
            </a:xfrm>
            <a:custGeom>
              <a:avLst/>
              <a:gdLst>
                <a:gd name="T0" fmla="*/ 22 w 13987"/>
                <a:gd name="T1" fmla="*/ 0 h 9071"/>
                <a:gd name="T2" fmla="*/ 0 w 13987"/>
                <a:gd name="T3" fmla="*/ 22 h 9071"/>
                <a:gd name="T4" fmla="*/ 0 w 13987"/>
                <a:gd name="T5" fmla="*/ 110 h 9071"/>
                <a:gd name="T6" fmla="*/ 22 w 13987"/>
                <a:gd name="T7" fmla="*/ 132 h 9071"/>
                <a:gd name="T8" fmla="*/ 180 w 13987"/>
                <a:gd name="T9" fmla="*/ 132 h 9071"/>
                <a:gd name="T10" fmla="*/ 202 w 13987"/>
                <a:gd name="T11" fmla="*/ 110 h 9071"/>
                <a:gd name="T12" fmla="*/ 202 w 13987"/>
                <a:gd name="T13" fmla="*/ 22 h 9071"/>
                <a:gd name="T14" fmla="*/ 180 w 13987"/>
                <a:gd name="T15" fmla="*/ 0 h 9071"/>
                <a:gd name="T16" fmla="*/ 22 w 13987"/>
                <a:gd name="T17" fmla="*/ 0 h 9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87"/>
                <a:gd name="T28" fmla="*/ 0 h 9071"/>
                <a:gd name="T29" fmla="*/ 13987 w 13987"/>
                <a:gd name="T30" fmla="*/ 9071 h 90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87" h="9071">
                  <a:moveTo>
                    <a:pt x="1512" y="0"/>
                  </a:moveTo>
                  <a:cubicBezTo>
                    <a:pt x="677" y="0"/>
                    <a:pt x="0" y="677"/>
                    <a:pt x="0" y="1512"/>
                  </a:cubicBezTo>
                  <a:lnTo>
                    <a:pt x="0" y="7559"/>
                  </a:lnTo>
                  <a:cubicBezTo>
                    <a:pt x="0" y="8394"/>
                    <a:pt x="677" y="9071"/>
                    <a:pt x="1512" y="9071"/>
                  </a:cubicBezTo>
                  <a:lnTo>
                    <a:pt x="12476" y="9071"/>
                  </a:lnTo>
                  <a:cubicBezTo>
                    <a:pt x="13311" y="9071"/>
                    <a:pt x="13987" y="8394"/>
                    <a:pt x="13987" y="7559"/>
                  </a:cubicBezTo>
                  <a:lnTo>
                    <a:pt x="13987" y="1512"/>
                  </a:lnTo>
                  <a:cubicBezTo>
                    <a:pt x="13987" y="677"/>
                    <a:pt x="13311" y="0"/>
                    <a:pt x="12476" y="0"/>
                  </a:cubicBezTo>
                  <a:lnTo>
                    <a:pt x="1512" y="0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600" b="0" i="0" u="none" strike="noStrike" kern="0" cap="none" spc="0" normalizeH="0" baseline="0" noProof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1992" name="Group 32"/>
            <p:cNvGrpSpPr>
              <a:grpSpLocks/>
            </p:cNvGrpSpPr>
            <p:nvPr/>
          </p:nvGrpSpPr>
          <p:grpSpPr bwMode="auto">
            <a:xfrm>
              <a:off x="3960" y="3510"/>
              <a:ext cx="574" cy="503"/>
              <a:chOff x="3883" y="3294"/>
              <a:chExt cx="680" cy="596"/>
            </a:xfrm>
          </p:grpSpPr>
          <p:sp>
            <p:nvSpPr>
              <p:cNvPr id="2163" name="Line 33"/>
              <p:cNvSpPr>
                <a:spLocks noChangeShapeType="1"/>
              </p:cNvSpPr>
              <p:nvPr/>
            </p:nvSpPr>
            <p:spPr bwMode="auto">
              <a:xfrm>
                <a:off x="4213" y="3294"/>
                <a:ext cx="1" cy="269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2164" name="Group 34"/>
              <p:cNvGrpSpPr>
                <a:grpSpLocks/>
              </p:cNvGrpSpPr>
              <p:nvPr/>
            </p:nvGrpSpPr>
            <p:grpSpPr bwMode="auto">
              <a:xfrm>
                <a:off x="3883" y="3482"/>
                <a:ext cx="680" cy="408"/>
                <a:chOff x="2109" y="2976"/>
                <a:chExt cx="680" cy="408"/>
              </a:xfrm>
            </p:grpSpPr>
            <p:sp>
              <p:nvSpPr>
                <p:cNvPr id="2165" name="Freeform 35"/>
                <p:cNvSpPr>
                  <a:spLocks noChangeArrowheads="1"/>
                </p:cNvSpPr>
                <p:nvPr/>
              </p:nvSpPr>
              <p:spPr bwMode="auto">
                <a:xfrm flipH="1">
                  <a:off x="2109" y="2976"/>
                  <a:ext cx="680" cy="408"/>
                </a:xfrm>
                <a:custGeom>
                  <a:avLst/>
                  <a:gdLst>
                    <a:gd name="T0" fmla="*/ 80 w 3202"/>
                    <a:gd name="T1" fmla="*/ 83 h 1985"/>
                    <a:gd name="T2" fmla="*/ 89 w 3202"/>
                    <a:gd name="T3" fmla="*/ 84 h 1985"/>
                    <a:gd name="T4" fmla="*/ 99 w 3202"/>
                    <a:gd name="T5" fmla="*/ 82 h 1985"/>
                    <a:gd name="T6" fmla="*/ 104 w 3202"/>
                    <a:gd name="T7" fmla="*/ 80 h 1985"/>
                    <a:gd name="T8" fmla="*/ 109 w 3202"/>
                    <a:gd name="T9" fmla="*/ 76 h 1985"/>
                    <a:gd name="T10" fmla="*/ 113 w 3202"/>
                    <a:gd name="T11" fmla="*/ 75 h 1985"/>
                    <a:gd name="T12" fmla="*/ 123 w 3202"/>
                    <a:gd name="T13" fmla="*/ 74 h 1985"/>
                    <a:gd name="T14" fmla="*/ 132 w 3202"/>
                    <a:gd name="T15" fmla="*/ 70 h 1985"/>
                    <a:gd name="T16" fmla="*/ 136 w 3202"/>
                    <a:gd name="T17" fmla="*/ 65 h 1985"/>
                    <a:gd name="T18" fmla="*/ 136 w 3202"/>
                    <a:gd name="T19" fmla="*/ 62 h 1985"/>
                    <a:gd name="T20" fmla="*/ 135 w 3202"/>
                    <a:gd name="T21" fmla="*/ 60 h 1985"/>
                    <a:gd name="T22" fmla="*/ 142 w 3202"/>
                    <a:gd name="T23" fmla="*/ 54 h 1985"/>
                    <a:gd name="T24" fmla="*/ 144 w 3202"/>
                    <a:gd name="T25" fmla="*/ 48 h 1985"/>
                    <a:gd name="T26" fmla="*/ 142 w 3202"/>
                    <a:gd name="T27" fmla="*/ 42 h 1985"/>
                    <a:gd name="T28" fmla="*/ 134 w 3202"/>
                    <a:gd name="T29" fmla="*/ 37 h 1985"/>
                    <a:gd name="T30" fmla="*/ 139 w 3202"/>
                    <a:gd name="T31" fmla="*/ 33 h 1985"/>
                    <a:gd name="T32" fmla="*/ 141 w 3202"/>
                    <a:gd name="T33" fmla="*/ 28 h 1985"/>
                    <a:gd name="T34" fmla="*/ 140 w 3202"/>
                    <a:gd name="T35" fmla="*/ 23 h 1985"/>
                    <a:gd name="T36" fmla="*/ 135 w 3202"/>
                    <a:gd name="T37" fmla="*/ 20 h 1985"/>
                    <a:gd name="T38" fmla="*/ 125 w 3202"/>
                    <a:gd name="T39" fmla="*/ 17 h 1985"/>
                    <a:gd name="T40" fmla="*/ 114 w 3202"/>
                    <a:gd name="T41" fmla="*/ 17 h 1985"/>
                    <a:gd name="T42" fmla="*/ 115 w 3202"/>
                    <a:gd name="T43" fmla="*/ 12 h 1985"/>
                    <a:gd name="T44" fmla="*/ 112 w 3202"/>
                    <a:gd name="T45" fmla="*/ 8 h 1985"/>
                    <a:gd name="T46" fmla="*/ 108 w 3202"/>
                    <a:gd name="T47" fmla="*/ 6 h 1985"/>
                    <a:gd name="T48" fmla="*/ 100 w 3202"/>
                    <a:gd name="T49" fmla="*/ 4 h 1985"/>
                    <a:gd name="T50" fmla="*/ 93 w 3202"/>
                    <a:gd name="T51" fmla="*/ 4 h 1985"/>
                    <a:gd name="T52" fmla="*/ 86 w 3202"/>
                    <a:gd name="T53" fmla="*/ 5 h 1985"/>
                    <a:gd name="T54" fmla="*/ 82 w 3202"/>
                    <a:gd name="T55" fmla="*/ 4 h 1985"/>
                    <a:gd name="T56" fmla="*/ 73 w 3202"/>
                    <a:gd name="T57" fmla="*/ 1 h 1985"/>
                    <a:gd name="T58" fmla="*/ 65 w 3202"/>
                    <a:gd name="T59" fmla="*/ 0 h 1985"/>
                    <a:gd name="T60" fmla="*/ 58 w 3202"/>
                    <a:gd name="T61" fmla="*/ 1 h 1985"/>
                    <a:gd name="T62" fmla="*/ 49 w 3202"/>
                    <a:gd name="T63" fmla="*/ 2 h 1985"/>
                    <a:gd name="T64" fmla="*/ 38 w 3202"/>
                    <a:gd name="T65" fmla="*/ 8 h 1985"/>
                    <a:gd name="T66" fmla="*/ 32 w 3202"/>
                    <a:gd name="T67" fmla="*/ 9 h 1985"/>
                    <a:gd name="T68" fmla="*/ 24 w 3202"/>
                    <a:gd name="T69" fmla="*/ 11 h 1985"/>
                    <a:gd name="T70" fmla="*/ 16 w 3202"/>
                    <a:gd name="T71" fmla="*/ 16 h 1985"/>
                    <a:gd name="T72" fmla="*/ 12 w 3202"/>
                    <a:gd name="T73" fmla="*/ 21 h 1985"/>
                    <a:gd name="T74" fmla="*/ 7 w 3202"/>
                    <a:gd name="T75" fmla="*/ 25 h 1985"/>
                    <a:gd name="T76" fmla="*/ 1 w 3202"/>
                    <a:gd name="T77" fmla="*/ 30 h 1985"/>
                    <a:gd name="T78" fmla="*/ 0 w 3202"/>
                    <a:gd name="T79" fmla="*/ 35 h 1985"/>
                    <a:gd name="T80" fmla="*/ 2 w 3202"/>
                    <a:gd name="T81" fmla="*/ 38 h 1985"/>
                    <a:gd name="T82" fmla="*/ 6 w 3202"/>
                    <a:gd name="T83" fmla="*/ 40 h 1985"/>
                    <a:gd name="T84" fmla="*/ 12 w 3202"/>
                    <a:gd name="T85" fmla="*/ 41 h 1985"/>
                    <a:gd name="T86" fmla="*/ 9 w 3202"/>
                    <a:gd name="T87" fmla="*/ 44 h 1985"/>
                    <a:gd name="T88" fmla="*/ 8 w 3202"/>
                    <a:gd name="T89" fmla="*/ 47 h 1985"/>
                    <a:gd name="T90" fmla="*/ 9 w 3202"/>
                    <a:gd name="T91" fmla="*/ 50 h 1985"/>
                    <a:gd name="T92" fmla="*/ 13 w 3202"/>
                    <a:gd name="T93" fmla="*/ 53 h 1985"/>
                    <a:gd name="T94" fmla="*/ 19 w 3202"/>
                    <a:gd name="T95" fmla="*/ 54 h 1985"/>
                    <a:gd name="T96" fmla="*/ 22 w 3202"/>
                    <a:gd name="T97" fmla="*/ 55 h 1985"/>
                    <a:gd name="T98" fmla="*/ 20 w 3202"/>
                    <a:gd name="T99" fmla="*/ 58 h 1985"/>
                    <a:gd name="T100" fmla="*/ 20 w 3202"/>
                    <a:gd name="T101" fmla="*/ 61 h 1985"/>
                    <a:gd name="T102" fmla="*/ 23 w 3202"/>
                    <a:gd name="T103" fmla="*/ 65 h 1985"/>
                    <a:gd name="T104" fmla="*/ 29 w 3202"/>
                    <a:gd name="T105" fmla="*/ 67 h 1985"/>
                    <a:gd name="T106" fmla="*/ 37 w 3202"/>
                    <a:gd name="T107" fmla="*/ 68 h 1985"/>
                    <a:gd name="T108" fmla="*/ 37 w 3202"/>
                    <a:gd name="T109" fmla="*/ 73 h 1985"/>
                    <a:gd name="T110" fmla="*/ 39 w 3202"/>
                    <a:gd name="T111" fmla="*/ 77 h 1985"/>
                    <a:gd name="T112" fmla="*/ 44 w 3202"/>
                    <a:gd name="T113" fmla="*/ 80 h 1985"/>
                    <a:gd name="T114" fmla="*/ 50 w 3202"/>
                    <a:gd name="T115" fmla="*/ 82 h 1985"/>
                    <a:gd name="T116" fmla="*/ 57 w 3202"/>
                    <a:gd name="T117" fmla="*/ 83 h 1985"/>
                    <a:gd name="T118" fmla="*/ 65 w 3202"/>
                    <a:gd name="T119" fmla="*/ 82 h 1985"/>
                    <a:gd name="T120" fmla="*/ 74 w 3202"/>
                    <a:gd name="T121" fmla="*/ 81 h 198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202"/>
                    <a:gd name="T184" fmla="*/ 0 h 1985"/>
                    <a:gd name="T185" fmla="*/ 3202 w 3202"/>
                    <a:gd name="T186" fmla="*/ 1985 h 198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202" h="1985">
                      <a:moveTo>
                        <a:pt x="1677" y="1892"/>
                      </a:moveTo>
                      <a:lnTo>
                        <a:pt x="1692" y="1909"/>
                      </a:lnTo>
                      <a:lnTo>
                        <a:pt x="1710" y="1925"/>
                      </a:lnTo>
                      <a:lnTo>
                        <a:pt x="1732" y="1936"/>
                      </a:lnTo>
                      <a:lnTo>
                        <a:pt x="1755" y="1948"/>
                      </a:lnTo>
                      <a:lnTo>
                        <a:pt x="1781" y="1958"/>
                      </a:lnTo>
                      <a:lnTo>
                        <a:pt x="1809" y="1967"/>
                      </a:lnTo>
                      <a:lnTo>
                        <a:pt x="1839" y="1974"/>
                      </a:lnTo>
                      <a:lnTo>
                        <a:pt x="1870" y="1980"/>
                      </a:lnTo>
                      <a:lnTo>
                        <a:pt x="1903" y="1983"/>
                      </a:lnTo>
                      <a:lnTo>
                        <a:pt x="1938" y="1984"/>
                      </a:lnTo>
                      <a:lnTo>
                        <a:pt x="1973" y="1984"/>
                      </a:lnTo>
                      <a:lnTo>
                        <a:pt x="2010" y="1982"/>
                      </a:lnTo>
                      <a:lnTo>
                        <a:pt x="2046" y="1978"/>
                      </a:lnTo>
                      <a:lnTo>
                        <a:pt x="2083" y="1973"/>
                      </a:lnTo>
                      <a:lnTo>
                        <a:pt x="2120" y="1966"/>
                      </a:lnTo>
                      <a:lnTo>
                        <a:pt x="2158" y="1955"/>
                      </a:lnTo>
                      <a:lnTo>
                        <a:pt x="2183" y="1947"/>
                      </a:lnTo>
                      <a:lnTo>
                        <a:pt x="2208" y="1939"/>
                      </a:lnTo>
                      <a:lnTo>
                        <a:pt x="2231" y="1930"/>
                      </a:lnTo>
                      <a:lnTo>
                        <a:pt x="2254" y="1922"/>
                      </a:lnTo>
                      <a:lnTo>
                        <a:pt x="2277" y="1910"/>
                      </a:lnTo>
                      <a:lnTo>
                        <a:pt x="2298" y="1899"/>
                      </a:lnTo>
                      <a:lnTo>
                        <a:pt x="2318" y="1888"/>
                      </a:lnTo>
                      <a:lnTo>
                        <a:pt x="2336" y="1877"/>
                      </a:lnTo>
                      <a:lnTo>
                        <a:pt x="2354" y="1864"/>
                      </a:lnTo>
                      <a:lnTo>
                        <a:pt x="2370" y="1850"/>
                      </a:lnTo>
                      <a:lnTo>
                        <a:pt x="2385" y="1837"/>
                      </a:lnTo>
                      <a:lnTo>
                        <a:pt x="2399" y="1824"/>
                      </a:lnTo>
                      <a:lnTo>
                        <a:pt x="2411" y="1810"/>
                      </a:lnTo>
                      <a:lnTo>
                        <a:pt x="2422" y="1796"/>
                      </a:lnTo>
                      <a:lnTo>
                        <a:pt x="2432" y="1782"/>
                      </a:lnTo>
                      <a:lnTo>
                        <a:pt x="2439" y="1767"/>
                      </a:lnTo>
                      <a:lnTo>
                        <a:pt x="2435" y="1769"/>
                      </a:lnTo>
                      <a:lnTo>
                        <a:pt x="2470" y="1773"/>
                      </a:lnTo>
                      <a:lnTo>
                        <a:pt x="2505" y="1776"/>
                      </a:lnTo>
                      <a:lnTo>
                        <a:pt x="2542" y="1776"/>
                      </a:lnTo>
                      <a:lnTo>
                        <a:pt x="2579" y="1773"/>
                      </a:lnTo>
                      <a:lnTo>
                        <a:pt x="2616" y="1769"/>
                      </a:lnTo>
                      <a:lnTo>
                        <a:pt x="2653" y="1764"/>
                      </a:lnTo>
                      <a:lnTo>
                        <a:pt x="2691" y="1757"/>
                      </a:lnTo>
                      <a:lnTo>
                        <a:pt x="2727" y="1746"/>
                      </a:lnTo>
                      <a:lnTo>
                        <a:pt x="2766" y="1735"/>
                      </a:lnTo>
                      <a:lnTo>
                        <a:pt x="2802" y="1720"/>
                      </a:lnTo>
                      <a:lnTo>
                        <a:pt x="2837" y="1705"/>
                      </a:lnTo>
                      <a:lnTo>
                        <a:pt x="2869" y="1690"/>
                      </a:lnTo>
                      <a:lnTo>
                        <a:pt x="2898" y="1672"/>
                      </a:lnTo>
                      <a:lnTo>
                        <a:pt x="2924" y="1653"/>
                      </a:lnTo>
                      <a:lnTo>
                        <a:pt x="2948" y="1634"/>
                      </a:lnTo>
                      <a:lnTo>
                        <a:pt x="2969" y="1613"/>
                      </a:lnTo>
                      <a:lnTo>
                        <a:pt x="2986" y="1593"/>
                      </a:lnTo>
                      <a:lnTo>
                        <a:pt x="3000" y="1572"/>
                      </a:lnTo>
                      <a:lnTo>
                        <a:pt x="3011" y="1551"/>
                      </a:lnTo>
                      <a:lnTo>
                        <a:pt x="3015" y="1541"/>
                      </a:lnTo>
                      <a:lnTo>
                        <a:pt x="3017" y="1530"/>
                      </a:lnTo>
                      <a:lnTo>
                        <a:pt x="3020" y="1519"/>
                      </a:lnTo>
                      <a:lnTo>
                        <a:pt x="3021" y="1508"/>
                      </a:lnTo>
                      <a:lnTo>
                        <a:pt x="3021" y="1498"/>
                      </a:lnTo>
                      <a:lnTo>
                        <a:pt x="3020" y="1487"/>
                      </a:lnTo>
                      <a:lnTo>
                        <a:pt x="3018" y="1477"/>
                      </a:lnTo>
                      <a:lnTo>
                        <a:pt x="3015" y="1467"/>
                      </a:lnTo>
                      <a:lnTo>
                        <a:pt x="3012" y="1457"/>
                      </a:lnTo>
                      <a:lnTo>
                        <a:pt x="3007" y="1447"/>
                      </a:lnTo>
                      <a:lnTo>
                        <a:pt x="2999" y="1436"/>
                      </a:lnTo>
                      <a:lnTo>
                        <a:pt x="2991" y="1425"/>
                      </a:lnTo>
                      <a:lnTo>
                        <a:pt x="2995" y="1426"/>
                      </a:lnTo>
                      <a:lnTo>
                        <a:pt x="3028" y="1402"/>
                      </a:lnTo>
                      <a:lnTo>
                        <a:pt x="3057" y="1379"/>
                      </a:lnTo>
                      <a:lnTo>
                        <a:pt x="3084" y="1355"/>
                      </a:lnTo>
                      <a:lnTo>
                        <a:pt x="3108" y="1331"/>
                      </a:lnTo>
                      <a:lnTo>
                        <a:pt x="3130" y="1305"/>
                      </a:lnTo>
                      <a:lnTo>
                        <a:pt x="3150" y="1280"/>
                      </a:lnTo>
                      <a:lnTo>
                        <a:pt x="3165" y="1255"/>
                      </a:lnTo>
                      <a:lnTo>
                        <a:pt x="3179" y="1230"/>
                      </a:lnTo>
                      <a:lnTo>
                        <a:pt x="3189" y="1205"/>
                      </a:lnTo>
                      <a:lnTo>
                        <a:pt x="3195" y="1179"/>
                      </a:lnTo>
                      <a:lnTo>
                        <a:pt x="3200" y="1153"/>
                      </a:lnTo>
                      <a:lnTo>
                        <a:pt x="3201" y="1130"/>
                      </a:lnTo>
                      <a:lnTo>
                        <a:pt x="3199" y="1105"/>
                      </a:lnTo>
                      <a:lnTo>
                        <a:pt x="3195" y="1080"/>
                      </a:lnTo>
                      <a:lnTo>
                        <a:pt x="3187" y="1057"/>
                      </a:lnTo>
                      <a:lnTo>
                        <a:pt x="3176" y="1034"/>
                      </a:lnTo>
                      <a:lnTo>
                        <a:pt x="3161" y="1012"/>
                      </a:lnTo>
                      <a:lnTo>
                        <a:pt x="3144" y="990"/>
                      </a:lnTo>
                      <a:lnTo>
                        <a:pt x="3123" y="969"/>
                      </a:lnTo>
                      <a:lnTo>
                        <a:pt x="3100" y="949"/>
                      </a:lnTo>
                      <a:lnTo>
                        <a:pt x="3074" y="931"/>
                      </a:lnTo>
                      <a:lnTo>
                        <a:pt x="3046" y="915"/>
                      </a:lnTo>
                      <a:lnTo>
                        <a:pt x="3014" y="901"/>
                      </a:lnTo>
                      <a:lnTo>
                        <a:pt x="2980" y="886"/>
                      </a:lnTo>
                      <a:lnTo>
                        <a:pt x="2981" y="886"/>
                      </a:lnTo>
                      <a:lnTo>
                        <a:pt x="3005" y="867"/>
                      </a:lnTo>
                      <a:lnTo>
                        <a:pt x="3028" y="848"/>
                      </a:lnTo>
                      <a:lnTo>
                        <a:pt x="3048" y="827"/>
                      </a:lnTo>
                      <a:lnTo>
                        <a:pt x="3067" y="807"/>
                      </a:lnTo>
                      <a:lnTo>
                        <a:pt x="3083" y="787"/>
                      </a:lnTo>
                      <a:lnTo>
                        <a:pt x="3096" y="767"/>
                      </a:lnTo>
                      <a:lnTo>
                        <a:pt x="3108" y="745"/>
                      </a:lnTo>
                      <a:lnTo>
                        <a:pt x="3117" y="725"/>
                      </a:lnTo>
                      <a:lnTo>
                        <a:pt x="3125" y="703"/>
                      </a:lnTo>
                      <a:lnTo>
                        <a:pt x="3129" y="684"/>
                      </a:lnTo>
                      <a:lnTo>
                        <a:pt x="3132" y="663"/>
                      </a:lnTo>
                      <a:lnTo>
                        <a:pt x="3133" y="643"/>
                      </a:lnTo>
                      <a:lnTo>
                        <a:pt x="3130" y="622"/>
                      </a:lnTo>
                      <a:lnTo>
                        <a:pt x="3127" y="602"/>
                      </a:lnTo>
                      <a:lnTo>
                        <a:pt x="3119" y="583"/>
                      </a:lnTo>
                      <a:lnTo>
                        <a:pt x="3110" y="565"/>
                      </a:lnTo>
                      <a:lnTo>
                        <a:pt x="3103" y="552"/>
                      </a:lnTo>
                      <a:lnTo>
                        <a:pt x="3095" y="541"/>
                      </a:lnTo>
                      <a:lnTo>
                        <a:pt x="3086" y="529"/>
                      </a:lnTo>
                      <a:lnTo>
                        <a:pt x="3075" y="518"/>
                      </a:lnTo>
                      <a:lnTo>
                        <a:pt x="3053" y="498"/>
                      </a:lnTo>
                      <a:lnTo>
                        <a:pt x="3026" y="479"/>
                      </a:lnTo>
                      <a:lnTo>
                        <a:pt x="2997" y="461"/>
                      </a:lnTo>
                      <a:lnTo>
                        <a:pt x="2966" y="446"/>
                      </a:lnTo>
                      <a:lnTo>
                        <a:pt x="2931" y="433"/>
                      </a:lnTo>
                      <a:lnTo>
                        <a:pt x="2893" y="421"/>
                      </a:lnTo>
                      <a:lnTo>
                        <a:pt x="2854" y="411"/>
                      </a:lnTo>
                      <a:lnTo>
                        <a:pt x="2812" y="403"/>
                      </a:lnTo>
                      <a:lnTo>
                        <a:pt x="2768" y="398"/>
                      </a:lnTo>
                      <a:lnTo>
                        <a:pt x="2723" y="394"/>
                      </a:lnTo>
                      <a:lnTo>
                        <a:pt x="2676" y="392"/>
                      </a:lnTo>
                      <a:lnTo>
                        <a:pt x="2626" y="392"/>
                      </a:lnTo>
                      <a:lnTo>
                        <a:pt x="2576" y="395"/>
                      </a:lnTo>
                      <a:lnTo>
                        <a:pt x="2525" y="400"/>
                      </a:lnTo>
                      <a:lnTo>
                        <a:pt x="2529" y="399"/>
                      </a:lnTo>
                      <a:lnTo>
                        <a:pt x="2538" y="379"/>
                      </a:lnTo>
                      <a:lnTo>
                        <a:pt x="2546" y="358"/>
                      </a:lnTo>
                      <a:lnTo>
                        <a:pt x="2549" y="338"/>
                      </a:lnTo>
                      <a:lnTo>
                        <a:pt x="2551" y="318"/>
                      </a:lnTo>
                      <a:lnTo>
                        <a:pt x="2550" y="299"/>
                      </a:lnTo>
                      <a:lnTo>
                        <a:pt x="2546" y="279"/>
                      </a:lnTo>
                      <a:lnTo>
                        <a:pt x="2541" y="260"/>
                      </a:lnTo>
                      <a:lnTo>
                        <a:pt x="2531" y="242"/>
                      </a:lnTo>
                      <a:lnTo>
                        <a:pt x="2523" y="230"/>
                      </a:lnTo>
                      <a:lnTo>
                        <a:pt x="2515" y="218"/>
                      </a:lnTo>
                      <a:lnTo>
                        <a:pt x="2504" y="206"/>
                      </a:lnTo>
                      <a:lnTo>
                        <a:pt x="2492" y="195"/>
                      </a:lnTo>
                      <a:lnTo>
                        <a:pt x="2481" y="184"/>
                      </a:lnTo>
                      <a:lnTo>
                        <a:pt x="2467" y="174"/>
                      </a:lnTo>
                      <a:lnTo>
                        <a:pt x="2453" y="164"/>
                      </a:lnTo>
                      <a:lnTo>
                        <a:pt x="2437" y="155"/>
                      </a:lnTo>
                      <a:lnTo>
                        <a:pt x="2421" y="147"/>
                      </a:lnTo>
                      <a:lnTo>
                        <a:pt x="2403" y="139"/>
                      </a:lnTo>
                      <a:lnTo>
                        <a:pt x="2366" y="125"/>
                      </a:lnTo>
                      <a:lnTo>
                        <a:pt x="2326" y="114"/>
                      </a:lnTo>
                      <a:lnTo>
                        <a:pt x="2283" y="106"/>
                      </a:lnTo>
                      <a:lnTo>
                        <a:pt x="2260" y="102"/>
                      </a:lnTo>
                      <a:lnTo>
                        <a:pt x="2238" y="99"/>
                      </a:lnTo>
                      <a:lnTo>
                        <a:pt x="2214" y="97"/>
                      </a:lnTo>
                      <a:lnTo>
                        <a:pt x="2190" y="96"/>
                      </a:lnTo>
                      <a:lnTo>
                        <a:pt x="2166" y="95"/>
                      </a:lnTo>
                      <a:lnTo>
                        <a:pt x="2141" y="95"/>
                      </a:lnTo>
                      <a:lnTo>
                        <a:pt x="2116" y="96"/>
                      </a:lnTo>
                      <a:lnTo>
                        <a:pt x="2091" y="96"/>
                      </a:lnTo>
                      <a:lnTo>
                        <a:pt x="2065" y="98"/>
                      </a:lnTo>
                      <a:lnTo>
                        <a:pt x="2039" y="100"/>
                      </a:lnTo>
                      <a:lnTo>
                        <a:pt x="2013" y="104"/>
                      </a:lnTo>
                      <a:lnTo>
                        <a:pt x="1987" y="108"/>
                      </a:lnTo>
                      <a:lnTo>
                        <a:pt x="1960" y="113"/>
                      </a:lnTo>
                      <a:lnTo>
                        <a:pt x="1934" y="119"/>
                      </a:lnTo>
                      <a:lnTo>
                        <a:pt x="1908" y="124"/>
                      </a:lnTo>
                      <a:lnTo>
                        <a:pt x="1881" y="131"/>
                      </a:lnTo>
                      <a:lnTo>
                        <a:pt x="1880" y="132"/>
                      </a:lnTo>
                      <a:lnTo>
                        <a:pt x="1869" y="119"/>
                      </a:lnTo>
                      <a:lnTo>
                        <a:pt x="1855" y="108"/>
                      </a:lnTo>
                      <a:lnTo>
                        <a:pt x="1840" y="96"/>
                      </a:lnTo>
                      <a:lnTo>
                        <a:pt x="1826" y="86"/>
                      </a:lnTo>
                      <a:lnTo>
                        <a:pt x="1809" y="76"/>
                      </a:lnTo>
                      <a:lnTo>
                        <a:pt x="1792" y="66"/>
                      </a:lnTo>
                      <a:lnTo>
                        <a:pt x="1755" y="49"/>
                      </a:lnTo>
                      <a:lnTo>
                        <a:pt x="1715" y="34"/>
                      </a:lnTo>
                      <a:lnTo>
                        <a:pt x="1671" y="22"/>
                      </a:lnTo>
                      <a:lnTo>
                        <a:pt x="1625" y="13"/>
                      </a:lnTo>
                      <a:lnTo>
                        <a:pt x="1577" y="6"/>
                      </a:lnTo>
                      <a:lnTo>
                        <a:pt x="1552" y="3"/>
                      </a:lnTo>
                      <a:lnTo>
                        <a:pt x="1527" y="1"/>
                      </a:lnTo>
                      <a:lnTo>
                        <a:pt x="1500" y="0"/>
                      </a:lnTo>
                      <a:lnTo>
                        <a:pt x="1475" y="0"/>
                      </a:lnTo>
                      <a:lnTo>
                        <a:pt x="1447" y="0"/>
                      </a:lnTo>
                      <a:lnTo>
                        <a:pt x="1421" y="0"/>
                      </a:lnTo>
                      <a:lnTo>
                        <a:pt x="1394" y="1"/>
                      </a:lnTo>
                      <a:lnTo>
                        <a:pt x="1366" y="3"/>
                      </a:lnTo>
                      <a:lnTo>
                        <a:pt x="1338" y="6"/>
                      </a:lnTo>
                      <a:lnTo>
                        <a:pt x="1311" y="8"/>
                      </a:lnTo>
                      <a:lnTo>
                        <a:pt x="1283" y="13"/>
                      </a:lnTo>
                      <a:lnTo>
                        <a:pt x="1254" y="17"/>
                      </a:lnTo>
                      <a:lnTo>
                        <a:pt x="1227" y="22"/>
                      </a:lnTo>
                      <a:lnTo>
                        <a:pt x="1199" y="29"/>
                      </a:lnTo>
                      <a:lnTo>
                        <a:pt x="1171" y="36"/>
                      </a:lnTo>
                      <a:lnTo>
                        <a:pt x="1142" y="43"/>
                      </a:lnTo>
                      <a:lnTo>
                        <a:pt x="1094" y="58"/>
                      </a:lnTo>
                      <a:lnTo>
                        <a:pt x="1047" y="75"/>
                      </a:lnTo>
                      <a:lnTo>
                        <a:pt x="1002" y="93"/>
                      </a:lnTo>
                      <a:lnTo>
                        <a:pt x="959" y="114"/>
                      </a:lnTo>
                      <a:lnTo>
                        <a:pt x="918" y="135"/>
                      </a:lnTo>
                      <a:lnTo>
                        <a:pt x="880" y="158"/>
                      </a:lnTo>
                      <a:lnTo>
                        <a:pt x="844" y="182"/>
                      </a:lnTo>
                      <a:lnTo>
                        <a:pt x="812" y="208"/>
                      </a:lnTo>
                      <a:lnTo>
                        <a:pt x="812" y="209"/>
                      </a:lnTo>
                      <a:lnTo>
                        <a:pt x="787" y="211"/>
                      </a:lnTo>
                      <a:lnTo>
                        <a:pt x="763" y="214"/>
                      </a:lnTo>
                      <a:lnTo>
                        <a:pt x="737" y="216"/>
                      </a:lnTo>
                      <a:lnTo>
                        <a:pt x="712" y="220"/>
                      </a:lnTo>
                      <a:lnTo>
                        <a:pt x="688" y="225"/>
                      </a:lnTo>
                      <a:lnTo>
                        <a:pt x="663" y="230"/>
                      </a:lnTo>
                      <a:lnTo>
                        <a:pt x="639" y="235"/>
                      </a:lnTo>
                      <a:lnTo>
                        <a:pt x="614" y="241"/>
                      </a:lnTo>
                      <a:lnTo>
                        <a:pt x="575" y="254"/>
                      </a:lnTo>
                      <a:lnTo>
                        <a:pt x="537" y="267"/>
                      </a:lnTo>
                      <a:lnTo>
                        <a:pt x="501" y="282"/>
                      </a:lnTo>
                      <a:lnTo>
                        <a:pt x="467" y="298"/>
                      </a:lnTo>
                      <a:lnTo>
                        <a:pt x="436" y="315"/>
                      </a:lnTo>
                      <a:lnTo>
                        <a:pt x="406" y="333"/>
                      </a:lnTo>
                      <a:lnTo>
                        <a:pt x="378" y="351"/>
                      </a:lnTo>
                      <a:lnTo>
                        <a:pt x="353" y="371"/>
                      </a:lnTo>
                      <a:lnTo>
                        <a:pt x="331" y="392"/>
                      </a:lnTo>
                      <a:lnTo>
                        <a:pt x="311" y="413"/>
                      </a:lnTo>
                      <a:lnTo>
                        <a:pt x="294" y="434"/>
                      </a:lnTo>
                      <a:lnTo>
                        <a:pt x="279" y="456"/>
                      </a:lnTo>
                      <a:lnTo>
                        <a:pt x="268" y="477"/>
                      </a:lnTo>
                      <a:lnTo>
                        <a:pt x="259" y="499"/>
                      </a:lnTo>
                      <a:lnTo>
                        <a:pt x="255" y="522"/>
                      </a:lnTo>
                      <a:lnTo>
                        <a:pt x="253" y="544"/>
                      </a:lnTo>
                      <a:lnTo>
                        <a:pt x="252" y="543"/>
                      </a:lnTo>
                      <a:lnTo>
                        <a:pt x="217" y="558"/>
                      </a:lnTo>
                      <a:lnTo>
                        <a:pt x="184" y="573"/>
                      </a:lnTo>
                      <a:lnTo>
                        <a:pt x="153" y="591"/>
                      </a:lnTo>
                      <a:lnTo>
                        <a:pt x="125" y="609"/>
                      </a:lnTo>
                      <a:lnTo>
                        <a:pt x="99" y="628"/>
                      </a:lnTo>
                      <a:lnTo>
                        <a:pt x="76" y="647"/>
                      </a:lnTo>
                      <a:lnTo>
                        <a:pt x="57" y="667"/>
                      </a:lnTo>
                      <a:lnTo>
                        <a:pt x="39" y="687"/>
                      </a:lnTo>
                      <a:lnTo>
                        <a:pt x="24" y="708"/>
                      </a:lnTo>
                      <a:lnTo>
                        <a:pt x="14" y="729"/>
                      </a:lnTo>
                      <a:lnTo>
                        <a:pt x="6" y="751"/>
                      </a:lnTo>
                      <a:lnTo>
                        <a:pt x="1" y="771"/>
                      </a:lnTo>
                      <a:lnTo>
                        <a:pt x="0" y="793"/>
                      </a:lnTo>
                      <a:lnTo>
                        <a:pt x="1" y="812"/>
                      </a:lnTo>
                      <a:lnTo>
                        <a:pt x="6" y="833"/>
                      </a:lnTo>
                      <a:lnTo>
                        <a:pt x="11" y="843"/>
                      </a:lnTo>
                      <a:lnTo>
                        <a:pt x="16" y="852"/>
                      </a:lnTo>
                      <a:lnTo>
                        <a:pt x="23" y="864"/>
                      </a:lnTo>
                      <a:lnTo>
                        <a:pt x="31" y="875"/>
                      </a:lnTo>
                      <a:lnTo>
                        <a:pt x="41" y="886"/>
                      </a:lnTo>
                      <a:lnTo>
                        <a:pt x="51" y="897"/>
                      </a:lnTo>
                      <a:lnTo>
                        <a:pt x="63" y="906"/>
                      </a:lnTo>
                      <a:lnTo>
                        <a:pt x="76" y="915"/>
                      </a:lnTo>
                      <a:lnTo>
                        <a:pt x="90" y="922"/>
                      </a:lnTo>
                      <a:lnTo>
                        <a:pt x="105" y="931"/>
                      </a:lnTo>
                      <a:lnTo>
                        <a:pt x="121" y="938"/>
                      </a:lnTo>
                      <a:lnTo>
                        <a:pt x="138" y="945"/>
                      </a:lnTo>
                      <a:lnTo>
                        <a:pt x="157" y="952"/>
                      </a:lnTo>
                      <a:lnTo>
                        <a:pt x="175" y="957"/>
                      </a:lnTo>
                      <a:lnTo>
                        <a:pt x="195" y="962"/>
                      </a:lnTo>
                      <a:lnTo>
                        <a:pt x="216" y="967"/>
                      </a:lnTo>
                      <a:lnTo>
                        <a:pt x="237" y="971"/>
                      </a:lnTo>
                      <a:lnTo>
                        <a:pt x="258" y="973"/>
                      </a:lnTo>
                      <a:lnTo>
                        <a:pt x="258" y="972"/>
                      </a:lnTo>
                      <a:lnTo>
                        <a:pt x="245" y="985"/>
                      </a:lnTo>
                      <a:lnTo>
                        <a:pt x="233" y="997"/>
                      </a:lnTo>
                      <a:lnTo>
                        <a:pt x="221" y="1009"/>
                      </a:lnTo>
                      <a:lnTo>
                        <a:pt x="211" y="1022"/>
                      </a:lnTo>
                      <a:lnTo>
                        <a:pt x="203" y="1034"/>
                      </a:lnTo>
                      <a:lnTo>
                        <a:pt x="195" y="1045"/>
                      </a:lnTo>
                      <a:lnTo>
                        <a:pt x="190" y="1059"/>
                      </a:lnTo>
                      <a:lnTo>
                        <a:pt x="184" y="1071"/>
                      </a:lnTo>
                      <a:lnTo>
                        <a:pt x="180" y="1084"/>
                      </a:lnTo>
                      <a:lnTo>
                        <a:pt x="177" y="1097"/>
                      </a:lnTo>
                      <a:lnTo>
                        <a:pt x="177" y="1109"/>
                      </a:lnTo>
                      <a:lnTo>
                        <a:pt x="177" y="1121"/>
                      </a:lnTo>
                      <a:lnTo>
                        <a:pt x="178" y="1134"/>
                      </a:lnTo>
                      <a:lnTo>
                        <a:pt x="181" y="1145"/>
                      </a:lnTo>
                      <a:lnTo>
                        <a:pt x="186" y="1156"/>
                      </a:lnTo>
                      <a:lnTo>
                        <a:pt x="191" y="1168"/>
                      </a:lnTo>
                      <a:lnTo>
                        <a:pt x="199" y="1181"/>
                      </a:lnTo>
                      <a:lnTo>
                        <a:pt x="210" y="1194"/>
                      </a:lnTo>
                      <a:lnTo>
                        <a:pt x="222" y="1206"/>
                      </a:lnTo>
                      <a:lnTo>
                        <a:pt x="235" y="1217"/>
                      </a:lnTo>
                      <a:lnTo>
                        <a:pt x="250" y="1228"/>
                      </a:lnTo>
                      <a:lnTo>
                        <a:pt x="268" y="1237"/>
                      </a:lnTo>
                      <a:lnTo>
                        <a:pt x="286" y="1246"/>
                      </a:lnTo>
                      <a:lnTo>
                        <a:pt x="305" y="1253"/>
                      </a:lnTo>
                      <a:lnTo>
                        <a:pt x="326" y="1259"/>
                      </a:lnTo>
                      <a:lnTo>
                        <a:pt x="347" y="1265"/>
                      </a:lnTo>
                      <a:lnTo>
                        <a:pt x="371" y="1270"/>
                      </a:lnTo>
                      <a:lnTo>
                        <a:pt x="395" y="1274"/>
                      </a:lnTo>
                      <a:lnTo>
                        <a:pt x="420" y="1276"/>
                      </a:lnTo>
                      <a:lnTo>
                        <a:pt x="446" y="1279"/>
                      </a:lnTo>
                      <a:lnTo>
                        <a:pt x="473" y="1279"/>
                      </a:lnTo>
                      <a:lnTo>
                        <a:pt x="501" y="1279"/>
                      </a:lnTo>
                      <a:lnTo>
                        <a:pt x="506" y="1276"/>
                      </a:lnTo>
                      <a:lnTo>
                        <a:pt x="496" y="1290"/>
                      </a:lnTo>
                      <a:lnTo>
                        <a:pt x="486" y="1303"/>
                      </a:lnTo>
                      <a:lnTo>
                        <a:pt x="477" y="1316"/>
                      </a:lnTo>
                      <a:lnTo>
                        <a:pt x="469" y="1329"/>
                      </a:lnTo>
                      <a:lnTo>
                        <a:pt x="462" y="1342"/>
                      </a:lnTo>
                      <a:lnTo>
                        <a:pt x="456" y="1355"/>
                      </a:lnTo>
                      <a:lnTo>
                        <a:pt x="451" y="1368"/>
                      </a:lnTo>
                      <a:lnTo>
                        <a:pt x="448" y="1381"/>
                      </a:lnTo>
                      <a:lnTo>
                        <a:pt x="446" y="1394"/>
                      </a:lnTo>
                      <a:lnTo>
                        <a:pt x="445" y="1407"/>
                      </a:lnTo>
                      <a:lnTo>
                        <a:pt x="445" y="1419"/>
                      </a:lnTo>
                      <a:lnTo>
                        <a:pt x="446" y="1432"/>
                      </a:lnTo>
                      <a:lnTo>
                        <a:pt x="448" y="1445"/>
                      </a:lnTo>
                      <a:lnTo>
                        <a:pt x="452" y="1457"/>
                      </a:lnTo>
                      <a:lnTo>
                        <a:pt x="457" y="1469"/>
                      </a:lnTo>
                      <a:lnTo>
                        <a:pt x="462" y="1479"/>
                      </a:lnTo>
                      <a:lnTo>
                        <a:pt x="472" y="1496"/>
                      </a:lnTo>
                      <a:lnTo>
                        <a:pt x="485" y="1511"/>
                      </a:lnTo>
                      <a:lnTo>
                        <a:pt x="498" y="1525"/>
                      </a:lnTo>
                      <a:lnTo>
                        <a:pt x="515" y="1538"/>
                      </a:lnTo>
                      <a:lnTo>
                        <a:pt x="533" y="1550"/>
                      </a:lnTo>
                      <a:lnTo>
                        <a:pt x="553" y="1562"/>
                      </a:lnTo>
                      <a:lnTo>
                        <a:pt x="574" y="1572"/>
                      </a:lnTo>
                      <a:lnTo>
                        <a:pt x="597" y="1583"/>
                      </a:lnTo>
                      <a:lnTo>
                        <a:pt x="622" y="1590"/>
                      </a:lnTo>
                      <a:lnTo>
                        <a:pt x="648" y="1597"/>
                      </a:lnTo>
                      <a:lnTo>
                        <a:pt x="675" y="1603"/>
                      </a:lnTo>
                      <a:lnTo>
                        <a:pt x="704" y="1608"/>
                      </a:lnTo>
                      <a:lnTo>
                        <a:pt x="733" y="1612"/>
                      </a:lnTo>
                      <a:lnTo>
                        <a:pt x="764" y="1615"/>
                      </a:lnTo>
                      <a:lnTo>
                        <a:pt x="796" y="1616"/>
                      </a:lnTo>
                      <a:lnTo>
                        <a:pt x="829" y="1616"/>
                      </a:lnTo>
                      <a:lnTo>
                        <a:pt x="833" y="1616"/>
                      </a:lnTo>
                      <a:lnTo>
                        <a:pt x="823" y="1639"/>
                      </a:lnTo>
                      <a:lnTo>
                        <a:pt x="817" y="1661"/>
                      </a:lnTo>
                      <a:lnTo>
                        <a:pt x="813" y="1684"/>
                      </a:lnTo>
                      <a:lnTo>
                        <a:pt x="812" y="1705"/>
                      </a:lnTo>
                      <a:lnTo>
                        <a:pt x="813" y="1727"/>
                      </a:lnTo>
                      <a:lnTo>
                        <a:pt x="818" y="1749"/>
                      </a:lnTo>
                      <a:lnTo>
                        <a:pt x="824" y="1769"/>
                      </a:lnTo>
                      <a:lnTo>
                        <a:pt x="834" y="1790"/>
                      </a:lnTo>
                      <a:lnTo>
                        <a:pt x="843" y="1805"/>
                      </a:lnTo>
                      <a:lnTo>
                        <a:pt x="854" y="1819"/>
                      </a:lnTo>
                      <a:lnTo>
                        <a:pt x="866" y="1832"/>
                      </a:lnTo>
                      <a:lnTo>
                        <a:pt x="880" y="1846"/>
                      </a:lnTo>
                      <a:lnTo>
                        <a:pt x="894" y="1858"/>
                      </a:lnTo>
                      <a:lnTo>
                        <a:pt x="910" y="1870"/>
                      </a:lnTo>
                      <a:lnTo>
                        <a:pt x="927" y="1881"/>
                      </a:lnTo>
                      <a:lnTo>
                        <a:pt x="945" y="1892"/>
                      </a:lnTo>
                      <a:lnTo>
                        <a:pt x="964" y="1903"/>
                      </a:lnTo>
                      <a:lnTo>
                        <a:pt x="985" y="1911"/>
                      </a:lnTo>
                      <a:lnTo>
                        <a:pt x="1006" y="1920"/>
                      </a:lnTo>
                      <a:lnTo>
                        <a:pt x="1029" y="1927"/>
                      </a:lnTo>
                      <a:lnTo>
                        <a:pt x="1052" y="1933"/>
                      </a:lnTo>
                      <a:lnTo>
                        <a:pt x="1076" y="1939"/>
                      </a:lnTo>
                      <a:lnTo>
                        <a:pt x="1101" y="1945"/>
                      </a:lnTo>
                      <a:lnTo>
                        <a:pt x="1124" y="1951"/>
                      </a:lnTo>
                      <a:lnTo>
                        <a:pt x="1152" y="1954"/>
                      </a:lnTo>
                      <a:lnTo>
                        <a:pt x="1179" y="1958"/>
                      </a:lnTo>
                      <a:lnTo>
                        <a:pt x="1206" y="1960"/>
                      </a:lnTo>
                      <a:lnTo>
                        <a:pt x="1234" y="1962"/>
                      </a:lnTo>
                      <a:lnTo>
                        <a:pt x="1262" y="1962"/>
                      </a:lnTo>
                      <a:lnTo>
                        <a:pt x="1291" y="1962"/>
                      </a:lnTo>
                      <a:lnTo>
                        <a:pt x="1321" y="1962"/>
                      </a:lnTo>
                      <a:lnTo>
                        <a:pt x="1351" y="1960"/>
                      </a:lnTo>
                      <a:lnTo>
                        <a:pt x="1381" y="1958"/>
                      </a:lnTo>
                      <a:lnTo>
                        <a:pt x="1412" y="1954"/>
                      </a:lnTo>
                      <a:lnTo>
                        <a:pt x="1442" y="1951"/>
                      </a:lnTo>
                      <a:lnTo>
                        <a:pt x="1473" y="1946"/>
                      </a:lnTo>
                      <a:lnTo>
                        <a:pt x="1504" y="1939"/>
                      </a:lnTo>
                      <a:lnTo>
                        <a:pt x="1535" y="1933"/>
                      </a:lnTo>
                      <a:lnTo>
                        <a:pt x="1566" y="1927"/>
                      </a:lnTo>
                      <a:lnTo>
                        <a:pt x="1597" y="1918"/>
                      </a:lnTo>
                      <a:lnTo>
                        <a:pt x="1638" y="1907"/>
                      </a:lnTo>
                      <a:lnTo>
                        <a:pt x="1677" y="1893"/>
                      </a:lnTo>
                      <a:lnTo>
                        <a:pt x="1677" y="1892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6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194" y="3084"/>
                  <a:ext cx="555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s-ES_tradnl" sz="1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rPr>
                    <a:t>Internet</a:t>
                  </a:r>
                </a:p>
              </p:txBody>
            </p:sp>
          </p:grpSp>
        </p:grpSp>
        <p:sp>
          <p:nvSpPr>
            <p:cNvPr id="1993" name="AutoShape 379"/>
            <p:cNvSpPr>
              <a:spLocks noChangeArrowheads="1"/>
            </p:cNvSpPr>
            <p:nvPr/>
          </p:nvSpPr>
          <p:spPr bwMode="auto">
            <a:xfrm>
              <a:off x="2490" y="2699"/>
              <a:ext cx="460" cy="61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s-ES_tradnl" sz="1600" b="0" i="0" u="none" strike="noStrike" kern="0" cap="none" spc="0" normalizeH="0" baseline="0" noProof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1994" name="Group 380"/>
            <p:cNvGrpSpPr>
              <a:grpSpLocks/>
            </p:cNvGrpSpPr>
            <p:nvPr/>
          </p:nvGrpSpPr>
          <p:grpSpPr bwMode="auto">
            <a:xfrm>
              <a:off x="3142" y="2795"/>
              <a:ext cx="1363" cy="769"/>
              <a:chOff x="2939" y="2394"/>
              <a:chExt cx="1614" cy="912"/>
            </a:xfrm>
          </p:grpSpPr>
          <p:sp>
            <p:nvSpPr>
              <p:cNvPr id="2136" name="Line 381"/>
              <p:cNvSpPr>
                <a:spLocks noChangeShapeType="1"/>
              </p:cNvSpPr>
              <p:nvPr/>
            </p:nvSpPr>
            <p:spPr bwMode="auto">
              <a:xfrm>
                <a:off x="3768" y="2834"/>
                <a:ext cx="1" cy="94"/>
              </a:xfrm>
              <a:prstGeom prst="line">
                <a:avLst/>
              </a:prstGeom>
              <a:noFill/>
              <a:ln w="6350">
                <a:solidFill>
                  <a:srgbClr val="081D5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2137" name="Group 382"/>
              <p:cNvGrpSpPr>
                <a:grpSpLocks/>
              </p:cNvGrpSpPr>
              <p:nvPr/>
            </p:nvGrpSpPr>
            <p:grpSpPr bwMode="auto">
              <a:xfrm>
                <a:off x="2939" y="2394"/>
                <a:ext cx="1614" cy="912"/>
                <a:chOff x="2939" y="2394"/>
                <a:chExt cx="1614" cy="912"/>
              </a:xfrm>
            </p:grpSpPr>
            <p:sp>
              <p:nvSpPr>
                <p:cNvPr id="2138" name="Line 383"/>
                <p:cNvSpPr>
                  <a:spLocks noChangeShapeType="1"/>
                </p:cNvSpPr>
                <p:nvPr/>
              </p:nvSpPr>
              <p:spPr bwMode="auto">
                <a:xfrm flipH="1">
                  <a:off x="4439" y="2429"/>
                  <a:ext cx="114" cy="157"/>
                </a:xfrm>
                <a:prstGeom prst="line">
                  <a:avLst/>
                </a:prstGeom>
                <a:noFill/>
                <a:ln w="6350">
                  <a:solidFill>
                    <a:srgbClr val="081D5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39" name="Line 384"/>
                <p:cNvSpPr>
                  <a:spLocks noChangeShapeType="1"/>
                </p:cNvSpPr>
                <p:nvPr/>
              </p:nvSpPr>
              <p:spPr bwMode="auto">
                <a:xfrm>
                  <a:off x="3274" y="2588"/>
                  <a:ext cx="86" cy="5"/>
                </a:xfrm>
                <a:prstGeom prst="line">
                  <a:avLst/>
                </a:prstGeom>
                <a:noFill/>
                <a:ln w="6350">
                  <a:solidFill>
                    <a:srgbClr val="081D5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40" name="Line 385"/>
                <p:cNvSpPr>
                  <a:spLocks noChangeShapeType="1"/>
                </p:cNvSpPr>
                <p:nvPr/>
              </p:nvSpPr>
              <p:spPr bwMode="auto">
                <a:xfrm flipH="1">
                  <a:off x="3517" y="2394"/>
                  <a:ext cx="86" cy="123"/>
                </a:xfrm>
                <a:prstGeom prst="line">
                  <a:avLst/>
                </a:prstGeom>
                <a:noFill/>
                <a:ln w="6350">
                  <a:solidFill>
                    <a:srgbClr val="081D58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141" name="Group 386"/>
                <p:cNvGrpSpPr>
                  <a:grpSpLocks/>
                </p:cNvGrpSpPr>
                <p:nvPr/>
              </p:nvGrpSpPr>
              <p:grpSpPr bwMode="auto">
                <a:xfrm>
                  <a:off x="2939" y="2477"/>
                  <a:ext cx="1547" cy="829"/>
                  <a:chOff x="2939" y="2477"/>
                  <a:chExt cx="1547" cy="829"/>
                </a:xfrm>
              </p:grpSpPr>
              <p:sp>
                <p:nvSpPr>
                  <p:cNvPr id="2142" name="Freeform 387"/>
                  <p:cNvSpPr>
                    <a:spLocks/>
                  </p:cNvSpPr>
                  <p:nvPr/>
                </p:nvSpPr>
                <p:spPr bwMode="auto">
                  <a:xfrm>
                    <a:off x="3603" y="2606"/>
                    <a:ext cx="51" cy="159"/>
                  </a:xfrm>
                  <a:custGeom>
                    <a:avLst/>
                    <a:gdLst>
                      <a:gd name="T0" fmla="*/ 0 w 51"/>
                      <a:gd name="T1" fmla="*/ 0 h 159"/>
                      <a:gd name="T2" fmla="*/ 0 w 51"/>
                      <a:gd name="T3" fmla="*/ 124 h 159"/>
                      <a:gd name="T4" fmla="*/ 51 w 51"/>
                      <a:gd name="T5" fmla="*/ 159 h 159"/>
                      <a:gd name="T6" fmla="*/ 0 60000 65536"/>
                      <a:gd name="T7" fmla="*/ 0 60000 65536"/>
                      <a:gd name="T8" fmla="*/ 0 60000 65536"/>
                      <a:gd name="T9" fmla="*/ 0 w 51"/>
                      <a:gd name="T10" fmla="*/ 0 h 159"/>
                      <a:gd name="T11" fmla="*/ 51 w 51"/>
                      <a:gd name="T12" fmla="*/ 159 h 1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1" h="159">
                        <a:moveTo>
                          <a:pt x="0" y="0"/>
                        </a:moveTo>
                        <a:lnTo>
                          <a:pt x="0" y="124"/>
                        </a:lnTo>
                        <a:lnTo>
                          <a:pt x="51" y="159"/>
                        </a:lnTo>
                      </a:path>
                    </a:pathLst>
                  </a:custGeom>
                  <a:noFill/>
                  <a:ln w="4763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43" name="Freeform 388"/>
                  <p:cNvSpPr>
                    <a:spLocks/>
                  </p:cNvSpPr>
                  <p:nvPr/>
                </p:nvSpPr>
                <p:spPr bwMode="auto">
                  <a:xfrm>
                    <a:off x="3758" y="2606"/>
                    <a:ext cx="53" cy="159"/>
                  </a:xfrm>
                  <a:custGeom>
                    <a:avLst/>
                    <a:gdLst>
                      <a:gd name="T0" fmla="*/ 53 w 53"/>
                      <a:gd name="T1" fmla="*/ 0 h 159"/>
                      <a:gd name="T2" fmla="*/ 53 w 53"/>
                      <a:gd name="T3" fmla="*/ 124 h 159"/>
                      <a:gd name="T4" fmla="*/ 0 w 53"/>
                      <a:gd name="T5" fmla="*/ 159 h 159"/>
                      <a:gd name="T6" fmla="*/ 0 60000 65536"/>
                      <a:gd name="T7" fmla="*/ 0 60000 65536"/>
                      <a:gd name="T8" fmla="*/ 0 60000 65536"/>
                      <a:gd name="T9" fmla="*/ 0 w 53"/>
                      <a:gd name="T10" fmla="*/ 0 h 159"/>
                      <a:gd name="T11" fmla="*/ 53 w 53"/>
                      <a:gd name="T12" fmla="*/ 159 h 1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3" h="159">
                        <a:moveTo>
                          <a:pt x="53" y="0"/>
                        </a:moveTo>
                        <a:lnTo>
                          <a:pt x="53" y="124"/>
                        </a:lnTo>
                        <a:lnTo>
                          <a:pt x="0" y="159"/>
                        </a:lnTo>
                      </a:path>
                    </a:pathLst>
                  </a:custGeom>
                  <a:noFill/>
                  <a:ln w="4763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44" name="Freeform 389"/>
                  <p:cNvSpPr>
                    <a:spLocks/>
                  </p:cNvSpPr>
                  <p:nvPr/>
                </p:nvSpPr>
                <p:spPr bwMode="auto">
                  <a:xfrm>
                    <a:off x="4017" y="2624"/>
                    <a:ext cx="52" cy="159"/>
                  </a:xfrm>
                  <a:custGeom>
                    <a:avLst/>
                    <a:gdLst>
                      <a:gd name="T0" fmla="*/ 0 w 52"/>
                      <a:gd name="T1" fmla="*/ 0 h 159"/>
                      <a:gd name="T2" fmla="*/ 0 w 52"/>
                      <a:gd name="T3" fmla="*/ 124 h 159"/>
                      <a:gd name="T4" fmla="*/ 52 w 52"/>
                      <a:gd name="T5" fmla="*/ 159 h 159"/>
                      <a:gd name="T6" fmla="*/ 0 60000 65536"/>
                      <a:gd name="T7" fmla="*/ 0 60000 65536"/>
                      <a:gd name="T8" fmla="*/ 0 60000 65536"/>
                      <a:gd name="T9" fmla="*/ 0 w 52"/>
                      <a:gd name="T10" fmla="*/ 0 h 159"/>
                      <a:gd name="T11" fmla="*/ 52 w 52"/>
                      <a:gd name="T12" fmla="*/ 159 h 1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2" h="159">
                        <a:moveTo>
                          <a:pt x="0" y="0"/>
                        </a:moveTo>
                        <a:lnTo>
                          <a:pt x="0" y="124"/>
                        </a:lnTo>
                        <a:lnTo>
                          <a:pt x="52" y="159"/>
                        </a:lnTo>
                      </a:path>
                    </a:pathLst>
                  </a:custGeom>
                  <a:noFill/>
                  <a:ln w="4763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45" name="Freeform 390"/>
                  <p:cNvSpPr>
                    <a:spLocks/>
                  </p:cNvSpPr>
                  <p:nvPr/>
                </p:nvSpPr>
                <p:spPr bwMode="auto">
                  <a:xfrm>
                    <a:off x="4173" y="2624"/>
                    <a:ext cx="52" cy="159"/>
                  </a:xfrm>
                  <a:custGeom>
                    <a:avLst/>
                    <a:gdLst>
                      <a:gd name="T0" fmla="*/ 52 w 52"/>
                      <a:gd name="T1" fmla="*/ 0 h 159"/>
                      <a:gd name="T2" fmla="*/ 52 w 52"/>
                      <a:gd name="T3" fmla="*/ 124 h 159"/>
                      <a:gd name="T4" fmla="*/ 0 w 52"/>
                      <a:gd name="T5" fmla="*/ 159 h 159"/>
                      <a:gd name="T6" fmla="*/ 0 60000 65536"/>
                      <a:gd name="T7" fmla="*/ 0 60000 65536"/>
                      <a:gd name="T8" fmla="*/ 0 60000 65536"/>
                      <a:gd name="T9" fmla="*/ 0 w 52"/>
                      <a:gd name="T10" fmla="*/ 0 h 159"/>
                      <a:gd name="T11" fmla="*/ 52 w 52"/>
                      <a:gd name="T12" fmla="*/ 159 h 15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2" h="159">
                        <a:moveTo>
                          <a:pt x="52" y="0"/>
                        </a:moveTo>
                        <a:lnTo>
                          <a:pt x="52" y="124"/>
                        </a:lnTo>
                        <a:lnTo>
                          <a:pt x="0" y="159"/>
                        </a:lnTo>
                      </a:path>
                    </a:pathLst>
                  </a:custGeom>
                  <a:noFill/>
                  <a:ln w="4763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46" name="Line 391"/>
                  <p:cNvSpPr>
                    <a:spLocks noChangeShapeType="1"/>
                  </p:cNvSpPr>
                  <p:nvPr/>
                </p:nvSpPr>
                <p:spPr bwMode="auto">
                  <a:xfrm>
                    <a:off x="3833" y="3053"/>
                    <a:ext cx="324" cy="166"/>
                  </a:xfrm>
                  <a:prstGeom prst="line">
                    <a:avLst/>
                  </a:prstGeom>
                  <a:noFill/>
                  <a:ln w="6350">
                    <a:solidFill>
                      <a:srgbClr val="081D5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47" name="Rectangle 392"/>
                  <p:cNvSpPr>
                    <a:spLocks noChangeArrowheads="1"/>
                  </p:cNvSpPr>
                  <p:nvPr/>
                </p:nvSpPr>
                <p:spPr bwMode="auto">
                  <a:xfrm>
                    <a:off x="2939" y="2984"/>
                    <a:ext cx="603" cy="3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defRPr sz="1600">
                        <a:solidFill>
                          <a:schemeClr val="bg2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bg2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bg2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bg2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bg2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bg2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bg2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bg2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bg2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s-ES_tradnl" sz="1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rPr>
                      <a:t>Virtual </a:t>
                    </a:r>
                  </a:p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s-ES_tradnl" sz="1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rPr>
                      <a:t>Networks</a:t>
                    </a:r>
                    <a:endParaRPr kumimoji="0" lang="en-US" alt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48" name="Line 3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98" y="2663"/>
                    <a:ext cx="272" cy="33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 type="none" w="sm" len="sm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49" name="Line 3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77" y="2932"/>
                    <a:ext cx="272" cy="9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 type="none" w="sm" len="sm"/>
                    <a:tailEnd type="triangl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50" name="Line 3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52" y="2840"/>
                    <a:ext cx="253" cy="158"/>
                  </a:xfrm>
                  <a:prstGeom prst="line">
                    <a:avLst/>
                  </a:prstGeom>
                  <a:noFill/>
                  <a:ln w="6350">
                    <a:solidFill>
                      <a:srgbClr val="081D58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grpSp>
                <p:nvGrpSpPr>
                  <p:cNvPr id="2151" name="Group 396"/>
                  <p:cNvGrpSpPr>
                    <a:grpSpLocks/>
                  </p:cNvGrpSpPr>
                  <p:nvPr/>
                </p:nvGrpSpPr>
                <p:grpSpPr bwMode="auto">
                  <a:xfrm>
                    <a:off x="3745" y="2477"/>
                    <a:ext cx="328" cy="191"/>
                    <a:chOff x="3687" y="2432"/>
                    <a:chExt cx="328" cy="191"/>
                  </a:xfrm>
                </p:grpSpPr>
                <p:sp>
                  <p:nvSpPr>
                    <p:cNvPr id="2161" name="Freeform 39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696" y="2432"/>
                      <a:ext cx="319" cy="191"/>
                    </a:xfrm>
                    <a:custGeom>
                      <a:avLst/>
                      <a:gdLst>
                        <a:gd name="T0" fmla="*/ 18 w 3202"/>
                        <a:gd name="T1" fmla="*/ 18 h 1985"/>
                        <a:gd name="T2" fmla="*/ 20 w 3202"/>
                        <a:gd name="T3" fmla="*/ 18 h 1985"/>
                        <a:gd name="T4" fmla="*/ 22 w 3202"/>
                        <a:gd name="T5" fmla="*/ 18 h 1985"/>
                        <a:gd name="T6" fmla="*/ 23 w 3202"/>
                        <a:gd name="T7" fmla="*/ 18 h 1985"/>
                        <a:gd name="T8" fmla="*/ 24 w 3202"/>
                        <a:gd name="T9" fmla="*/ 17 h 1985"/>
                        <a:gd name="T10" fmla="*/ 25 w 3202"/>
                        <a:gd name="T11" fmla="*/ 16 h 1985"/>
                        <a:gd name="T12" fmla="*/ 27 w 3202"/>
                        <a:gd name="T13" fmla="*/ 16 h 1985"/>
                        <a:gd name="T14" fmla="*/ 29 w 3202"/>
                        <a:gd name="T15" fmla="*/ 15 h 1985"/>
                        <a:gd name="T16" fmla="*/ 30 w 3202"/>
                        <a:gd name="T17" fmla="*/ 14 h 1985"/>
                        <a:gd name="T18" fmla="*/ 30 w 3202"/>
                        <a:gd name="T19" fmla="*/ 14 h 1985"/>
                        <a:gd name="T20" fmla="*/ 30 w 3202"/>
                        <a:gd name="T21" fmla="*/ 13 h 1985"/>
                        <a:gd name="T22" fmla="*/ 31 w 3202"/>
                        <a:gd name="T23" fmla="*/ 12 h 1985"/>
                        <a:gd name="T24" fmla="*/ 32 w 3202"/>
                        <a:gd name="T25" fmla="*/ 10 h 1985"/>
                        <a:gd name="T26" fmla="*/ 31 w 3202"/>
                        <a:gd name="T27" fmla="*/ 9 h 1985"/>
                        <a:gd name="T28" fmla="*/ 30 w 3202"/>
                        <a:gd name="T29" fmla="*/ 8 h 1985"/>
                        <a:gd name="T30" fmla="*/ 31 w 3202"/>
                        <a:gd name="T31" fmla="*/ 7 h 1985"/>
                        <a:gd name="T32" fmla="*/ 31 w 3202"/>
                        <a:gd name="T33" fmla="*/ 6 h 1985"/>
                        <a:gd name="T34" fmla="*/ 31 w 3202"/>
                        <a:gd name="T35" fmla="*/ 5 h 1985"/>
                        <a:gd name="T36" fmla="*/ 30 w 3202"/>
                        <a:gd name="T37" fmla="*/ 4 h 1985"/>
                        <a:gd name="T38" fmla="*/ 27 w 3202"/>
                        <a:gd name="T39" fmla="*/ 4 h 1985"/>
                        <a:gd name="T40" fmla="*/ 25 w 3202"/>
                        <a:gd name="T41" fmla="*/ 4 h 1985"/>
                        <a:gd name="T42" fmla="*/ 25 w 3202"/>
                        <a:gd name="T43" fmla="*/ 3 h 1985"/>
                        <a:gd name="T44" fmla="*/ 25 w 3202"/>
                        <a:gd name="T45" fmla="*/ 2 h 1985"/>
                        <a:gd name="T46" fmla="*/ 24 w 3202"/>
                        <a:gd name="T47" fmla="*/ 1 h 1985"/>
                        <a:gd name="T48" fmla="*/ 22 w 3202"/>
                        <a:gd name="T49" fmla="*/ 1 h 1985"/>
                        <a:gd name="T50" fmla="*/ 21 w 3202"/>
                        <a:gd name="T51" fmla="*/ 1 h 1985"/>
                        <a:gd name="T52" fmla="*/ 19 w 3202"/>
                        <a:gd name="T53" fmla="*/ 1 h 1985"/>
                        <a:gd name="T54" fmla="*/ 18 w 3202"/>
                        <a:gd name="T55" fmla="*/ 1 h 1985"/>
                        <a:gd name="T56" fmla="*/ 16 w 3202"/>
                        <a:gd name="T57" fmla="*/ 0 h 1985"/>
                        <a:gd name="T58" fmla="*/ 14 w 3202"/>
                        <a:gd name="T59" fmla="*/ 0 h 1985"/>
                        <a:gd name="T60" fmla="*/ 13 w 3202"/>
                        <a:gd name="T61" fmla="*/ 0 h 1985"/>
                        <a:gd name="T62" fmla="*/ 11 w 3202"/>
                        <a:gd name="T63" fmla="*/ 1 h 1985"/>
                        <a:gd name="T64" fmla="*/ 8 w 3202"/>
                        <a:gd name="T65" fmla="*/ 2 h 1985"/>
                        <a:gd name="T66" fmla="*/ 7 w 3202"/>
                        <a:gd name="T67" fmla="*/ 2 h 1985"/>
                        <a:gd name="T68" fmla="*/ 5 w 3202"/>
                        <a:gd name="T69" fmla="*/ 3 h 1985"/>
                        <a:gd name="T70" fmla="*/ 3 w 3202"/>
                        <a:gd name="T71" fmla="*/ 3 h 1985"/>
                        <a:gd name="T72" fmla="*/ 3 w 3202"/>
                        <a:gd name="T73" fmla="*/ 5 h 1985"/>
                        <a:gd name="T74" fmla="*/ 1 w 3202"/>
                        <a:gd name="T75" fmla="*/ 5 h 1985"/>
                        <a:gd name="T76" fmla="*/ 0 w 3202"/>
                        <a:gd name="T77" fmla="*/ 7 h 1985"/>
                        <a:gd name="T78" fmla="*/ 0 w 3202"/>
                        <a:gd name="T79" fmla="*/ 8 h 1985"/>
                        <a:gd name="T80" fmla="*/ 0 w 3202"/>
                        <a:gd name="T81" fmla="*/ 8 h 1985"/>
                        <a:gd name="T82" fmla="*/ 1 w 3202"/>
                        <a:gd name="T83" fmla="*/ 9 h 1985"/>
                        <a:gd name="T84" fmla="*/ 3 w 3202"/>
                        <a:gd name="T85" fmla="*/ 9 h 1985"/>
                        <a:gd name="T86" fmla="*/ 2 w 3202"/>
                        <a:gd name="T87" fmla="*/ 10 h 1985"/>
                        <a:gd name="T88" fmla="*/ 2 w 3202"/>
                        <a:gd name="T89" fmla="*/ 10 h 1985"/>
                        <a:gd name="T90" fmla="*/ 2 w 3202"/>
                        <a:gd name="T91" fmla="*/ 11 h 1985"/>
                        <a:gd name="T92" fmla="*/ 3 w 3202"/>
                        <a:gd name="T93" fmla="*/ 12 h 1985"/>
                        <a:gd name="T94" fmla="*/ 4 w 3202"/>
                        <a:gd name="T95" fmla="*/ 12 h 1985"/>
                        <a:gd name="T96" fmla="*/ 5 w 3202"/>
                        <a:gd name="T97" fmla="*/ 12 h 1985"/>
                        <a:gd name="T98" fmla="*/ 4 w 3202"/>
                        <a:gd name="T99" fmla="*/ 13 h 1985"/>
                        <a:gd name="T100" fmla="*/ 4 w 3202"/>
                        <a:gd name="T101" fmla="*/ 13 h 1985"/>
                        <a:gd name="T102" fmla="*/ 5 w 3202"/>
                        <a:gd name="T103" fmla="*/ 14 h 1985"/>
                        <a:gd name="T104" fmla="*/ 6 w 3202"/>
                        <a:gd name="T105" fmla="*/ 15 h 1985"/>
                        <a:gd name="T106" fmla="*/ 8 w 3202"/>
                        <a:gd name="T107" fmla="*/ 15 h 1985"/>
                        <a:gd name="T108" fmla="*/ 8 w 3202"/>
                        <a:gd name="T109" fmla="*/ 16 h 1985"/>
                        <a:gd name="T110" fmla="*/ 9 w 3202"/>
                        <a:gd name="T111" fmla="*/ 17 h 1985"/>
                        <a:gd name="T112" fmla="*/ 10 w 3202"/>
                        <a:gd name="T113" fmla="*/ 18 h 1985"/>
                        <a:gd name="T114" fmla="*/ 11 w 3202"/>
                        <a:gd name="T115" fmla="*/ 18 h 1985"/>
                        <a:gd name="T116" fmla="*/ 13 w 3202"/>
                        <a:gd name="T117" fmla="*/ 18 h 1985"/>
                        <a:gd name="T118" fmla="*/ 14 w 3202"/>
                        <a:gd name="T119" fmla="*/ 18 h 1985"/>
                        <a:gd name="T120" fmla="*/ 16 w 3202"/>
                        <a:gd name="T121" fmla="*/ 18 h 1985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3202"/>
                        <a:gd name="T184" fmla="*/ 0 h 1985"/>
                        <a:gd name="T185" fmla="*/ 3202 w 3202"/>
                        <a:gd name="T186" fmla="*/ 1985 h 1985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3202" h="1985">
                          <a:moveTo>
                            <a:pt x="1677" y="1892"/>
                          </a:moveTo>
                          <a:lnTo>
                            <a:pt x="1692" y="1909"/>
                          </a:lnTo>
                          <a:lnTo>
                            <a:pt x="1710" y="1925"/>
                          </a:lnTo>
                          <a:lnTo>
                            <a:pt x="1732" y="1936"/>
                          </a:lnTo>
                          <a:lnTo>
                            <a:pt x="1755" y="1948"/>
                          </a:lnTo>
                          <a:lnTo>
                            <a:pt x="1781" y="1958"/>
                          </a:lnTo>
                          <a:lnTo>
                            <a:pt x="1809" y="1967"/>
                          </a:lnTo>
                          <a:lnTo>
                            <a:pt x="1839" y="1974"/>
                          </a:lnTo>
                          <a:lnTo>
                            <a:pt x="1870" y="1980"/>
                          </a:lnTo>
                          <a:lnTo>
                            <a:pt x="1903" y="1983"/>
                          </a:lnTo>
                          <a:lnTo>
                            <a:pt x="1938" y="1984"/>
                          </a:lnTo>
                          <a:lnTo>
                            <a:pt x="1973" y="1984"/>
                          </a:lnTo>
                          <a:lnTo>
                            <a:pt x="2010" y="1982"/>
                          </a:lnTo>
                          <a:lnTo>
                            <a:pt x="2046" y="1978"/>
                          </a:lnTo>
                          <a:lnTo>
                            <a:pt x="2083" y="1973"/>
                          </a:lnTo>
                          <a:lnTo>
                            <a:pt x="2120" y="1966"/>
                          </a:lnTo>
                          <a:lnTo>
                            <a:pt x="2158" y="1955"/>
                          </a:lnTo>
                          <a:lnTo>
                            <a:pt x="2183" y="1947"/>
                          </a:lnTo>
                          <a:lnTo>
                            <a:pt x="2208" y="1939"/>
                          </a:lnTo>
                          <a:lnTo>
                            <a:pt x="2231" y="1930"/>
                          </a:lnTo>
                          <a:lnTo>
                            <a:pt x="2254" y="1922"/>
                          </a:lnTo>
                          <a:lnTo>
                            <a:pt x="2277" y="1910"/>
                          </a:lnTo>
                          <a:lnTo>
                            <a:pt x="2298" y="1899"/>
                          </a:lnTo>
                          <a:lnTo>
                            <a:pt x="2318" y="1888"/>
                          </a:lnTo>
                          <a:lnTo>
                            <a:pt x="2336" y="1877"/>
                          </a:lnTo>
                          <a:lnTo>
                            <a:pt x="2354" y="1864"/>
                          </a:lnTo>
                          <a:lnTo>
                            <a:pt x="2370" y="1850"/>
                          </a:lnTo>
                          <a:lnTo>
                            <a:pt x="2385" y="1837"/>
                          </a:lnTo>
                          <a:lnTo>
                            <a:pt x="2399" y="1824"/>
                          </a:lnTo>
                          <a:lnTo>
                            <a:pt x="2411" y="1810"/>
                          </a:lnTo>
                          <a:lnTo>
                            <a:pt x="2422" y="1796"/>
                          </a:lnTo>
                          <a:lnTo>
                            <a:pt x="2432" y="1782"/>
                          </a:lnTo>
                          <a:lnTo>
                            <a:pt x="2439" y="1767"/>
                          </a:lnTo>
                          <a:lnTo>
                            <a:pt x="2435" y="1769"/>
                          </a:lnTo>
                          <a:lnTo>
                            <a:pt x="2470" y="1773"/>
                          </a:lnTo>
                          <a:lnTo>
                            <a:pt x="2505" y="1776"/>
                          </a:lnTo>
                          <a:lnTo>
                            <a:pt x="2542" y="1776"/>
                          </a:lnTo>
                          <a:lnTo>
                            <a:pt x="2579" y="1773"/>
                          </a:lnTo>
                          <a:lnTo>
                            <a:pt x="2616" y="1769"/>
                          </a:lnTo>
                          <a:lnTo>
                            <a:pt x="2653" y="1764"/>
                          </a:lnTo>
                          <a:lnTo>
                            <a:pt x="2691" y="1757"/>
                          </a:lnTo>
                          <a:lnTo>
                            <a:pt x="2727" y="1746"/>
                          </a:lnTo>
                          <a:lnTo>
                            <a:pt x="2766" y="1735"/>
                          </a:lnTo>
                          <a:lnTo>
                            <a:pt x="2802" y="1720"/>
                          </a:lnTo>
                          <a:lnTo>
                            <a:pt x="2837" y="1705"/>
                          </a:lnTo>
                          <a:lnTo>
                            <a:pt x="2869" y="1690"/>
                          </a:lnTo>
                          <a:lnTo>
                            <a:pt x="2898" y="1672"/>
                          </a:lnTo>
                          <a:lnTo>
                            <a:pt x="2924" y="1653"/>
                          </a:lnTo>
                          <a:lnTo>
                            <a:pt x="2948" y="1634"/>
                          </a:lnTo>
                          <a:lnTo>
                            <a:pt x="2969" y="1613"/>
                          </a:lnTo>
                          <a:lnTo>
                            <a:pt x="2986" y="1593"/>
                          </a:lnTo>
                          <a:lnTo>
                            <a:pt x="3000" y="1572"/>
                          </a:lnTo>
                          <a:lnTo>
                            <a:pt x="3011" y="1551"/>
                          </a:lnTo>
                          <a:lnTo>
                            <a:pt x="3015" y="1541"/>
                          </a:lnTo>
                          <a:lnTo>
                            <a:pt x="3017" y="1530"/>
                          </a:lnTo>
                          <a:lnTo>
                            <a:pt x="3020" y="1519"/>
                          </a:lnTo>
                          <a:lnTo>
                            <a:pt x="3021" y="1508"/>
                          </a:lnTo>
                          <a:lnTo>
                            <a:pt x="3021" y="1498"/>
                          </a:lnTo>
                          <a:lnTo>
                            <a:pt x="3020" y="1487"/>
                          </a:lnTo>
                          <a:lnTo>
                            <a:pt x="3018" y="1477"/>
                          </a:lnTo>
                          <a:lnTo>
                            <a:pt x="3015" y="1467"/>
                          </a:lnTo>
                          <a:lnTo>
                            <a:pt x="3012" y="1457"/>
                          </a:lnTo>
                          <a:lnTo>
                            <a:pt x="3007" y="1447"/>
                          </a:lnTo>
                          <a:lnTo>
                            <a:pt x="2999" y="1436"/>
                          </a:lnTo>
                          <a:lnTo>
                            <a:pt x="2991" y="1425"/>
                          </a:lnTo>
                          <a:lnTo>
                            <a:pt x="2995" y="1426"/>
                          </a:lnTo>
                          <a:lnTo>
                            <a:pt x="3028" y="1402"/>
                          </a:lnTo>
                          <a:lnTo>
                            <a:pt x="3057" y="1379"/>
                          </a:lnTo>
                          <a:lnTo>
                            <a:pt x="3084" y="1355"/>
                          </a:lnTo>
                          <a:lnTo>
                            <a:pt x="3108" y="1331"/>
                          </a:lnTo>
                          <a:lnTo>
                            <a:pt x="3130" y="1305"/>
                          </a:lnTo>
                          <a:lnTo>
                            <a:pt x="3150" y="1280"/>
                          </a:lnTo>
                          <a:lnTo>
                            <a:pt x="3165" y="1255"/>
                          </a:lnTo>
                          <a:lnTo>
                            <a:pt x="3179" y="1230"/>
                          </a:lnTo>
                          <a:lnTo>
                            <a:pt x="3189" y="1205"/>
                          </a:lnTo>
                          <a:lnTo>
                            <a:pt x="3195" y="1179"/>
                          </a:lnTo>
                          <a:lnTo>
                            <a:pt x="3200" y="1153"/>
                          </a:lnTo>
                          <a:lnTo>
                            <a:pt x="3201" y="1130"/>
                          </a:lnTo>
                          <a:lnTo>
                            <a:pt x="3199" y="1105"/>
                          </a:lnTo>
                          <a:lnTo>
                            <a:pt x="3195" y="1080"/>
                          </a:lnTo>
                          <a:lnTo>
                            <a:pt x="3187" y="1057"/>
                          </a:lnTo>
                          <a:lnTo>
                            <a:pt x="3176" y="1034"/>
                          </a:lnTo>
                          <a:lnTo>
                            <a:pt x="3161" y="1012"/>
                          </a:lnTo>
                          <a:lnTo>
                            <a:pt x="3144" y="990"/>
                          </a:lnTo>
                          <a:lnTo>
                            <a:pt x="3123" y="969"/>
                          </a:lnTo>
                          <a:lnTo>
                            <a:pt x="3100" y="949"/>
                          </a:lnTo>
                          <a:lnTo>
                            <a:pt x="3074" y="931"/>
                          </a:lnTo>
                          <a:lnTo>
                            <a:pt x="3046" y="915"/>
                          </a:lnTo>
                          <a:lnTo>
                            <a:pt x="3014" y="901"/>
                          </a:lnTo>
                          <a:lnTo>
                            <a:pt x="2980" y="886"/>
                          </a:lnTo>
                          <a:lnTo>
                            <a:pt x="2981" y="886"/>
                          </a:lnTo>
                          <a:lnTo>
                            <a:pt x="3005" y="867"/>
                          </a:lnTo>
                          <a:lnTo>
                            <a:pt x="3028" y="848"/>
                          </a:lnTo>
                          <a:lnTo>
                            <a:pt x="3048" y="827"/>
                          </a:lnTo>
                          <a:lnTo>
                            <a:pt x="3067" y="807"/>
                          </a:lnTo>
                          <a:lnTo>
                            <a:pt x="3083" y="787"/>
                          </a:lnTo>
                          <a:lnTo>
                            <a:pt x="3096" y="767"/>
                          </a:lnTo>
                          <a:lnTo>
                            <a:pt x="3108" y="745"/>
                          </a:lnTo>
                          <a:lnTo>
                            <a:pt x="3117" y="725"/>
                          </a:lnTo>
                          <a:lnTo>
                            <a:pt x="3125" y="703"/>
                          </a:lnTo>
                          <a:lnTo>
                            <a:pt x="3129" y="684"/>
                          </a:lnTo>
                          <a:lnTo>
                            <a:pt x="3132" y="663"/>
                          </a:lnTo>
                          <a:lnTo>
                            <a:pt x="3133" y="643"/>
                          </a:lnTo>
                          <a:lnTo>
                            <a:pt x="3130" y="622"/>
                          </a:lnTo>
                          <a:lnTo>
                            <a:pt x="3127" y="602"/>
                          </a:lnTo>
                          <a:lnTo>
                            <a:pt x="3119" y="583"/>
                          </a:lnTo>
                          <a:lnTo>
                            <a:pt x="3110" y="565"/>
                          </a:lnTo>
                          <a:lnTo>
                            <a:pt x="3103" y="552"/>
                          </a:lnTo>
                          <a:lnTo>
                            <a:pt x="3095" y="541"/>
                          </a:lnTo>
                          <a:lnTo>
                            <a:pt x="3086" y="529"/>
                          </a:lnTo>
                          <a:lnTo>
                            <a:pt x="3075" y="518"/>
                          </a:lnTo>
                          <a:lnTo>
                            <a:pt x="3053" y="498"/>
                          </a:lnTo>
                          <a:lnTo>
                            <a:pt x="3026" y="479"/>
                          </a:lnTo>
                          <a:lnTo>
                            <a:pt x="2997" y="461"/>
                          </a:lnTo>
                          <a:lnTo>
                            <a:pt x="2966" y="446"/>
                          </a:lnTo>
                          <a:lnTo>
                            <a:pt x="2931" y="433"/>
                          </a:lnTo>
                          <a:lnTo>
                            <a:pt x="2893" y="421"/>
                          </a:lnTo>
                          <a:lnTo>
                            <a:pt x="2854" y="411"/>
                          </a:lnTo>
                          <a:lnTo>
                            <a:pt x="2812" y="403"/>
                          </a:lnTo>
                          <a:lnTo>
                            <a:pt x="2768" y="398"/>
                          </a:lnTo>
                          <a:lnTo>
                            <a:pt x="2723" y="394"/>
                          </a:lnTo>
                          <a:lnTo>
                            <a:pt x="2676" y="392"/>
                          </a:lnTo>
                          <a:lnTo>
                            <a:pt x="2626" y="392"/>
                          </a:lnTo>
                          <a:lnTo>
                            <a:pt x="2576" y="395"/>
                          </a:lnTo>
                          <a:lnTo>
                            <a:pt x="2525" y="400"/>
                          </a:lnTo>
                          <a:lnTo>
                            <a:pt x="2529" y="399"/>
                          </a:lnTo>
                          <a:lnTo>
                            <a:pt x="2538" y="379"/>
                          </a:lnTo>
                          <a:lnTo>
                            <a:pt x="2546" y="358"/>
                          </a:lnTo>
                          <a:lnTo>
                            <a:pt x="2549" y="338"/>
                          </a:lnTo>
                          <a:lnTo>
                            <a:pt x="2551" y="318"/>
                          </a:lnTo>
                          <a:lnTo>
                            <a:pt x="2550" y="299"/>
                          </a:lnTo>
                          <a:lnTo>
                            <a:pt x="2546" y="279"/>
                          </a:lnTo>
                          <a:lnTo>
                            <a:pt x="2541" y="260"/>
                          </a:lnTo>
                          <a:lnTo>
                            <a:pt x="2531" y="242"/>
                          </a:lnTo>
                          <a:lnTo>
                            <a:pt x="2523" y="230"/>
                          </a:lnTo>
                          <a:lnTo>
                            <a:pt x="2515" y="218"/>
                          </a:lnTo>
                          <a:lnTo>
                            <a:pt x="2504" y="206"/>
                          </a:lnTo>
                          <a:lnTo>
                            <a:pt x="2492" y="195"/>
                          </a:lnTo>
                          <a:lnTo>
                            <a:pt x="2481" y="184"/>
                          </a:lnTo>
                          <a:lnTo>
                            <a:pt x="2467" y="174"/>
                          </a:lnTo>
                          <a:lnTo>
                            <a:pt x="2453" y="164"/>
                          </a:lnTo>
                          <a:lnTo>
                            <a:pt x="2437" y="155"/>
                          </a:lnTo>
                          <a:lnTo>
                            <a:pt x="2421" y="147"/>
                          </a:lnTo>
                          <a:lnTo>
                            <a:pt x="2403" y="139"/>
                          </a:lnTo>
                          <a:lnTo>
                            <a:pt x="2366" y="125"/>
                          </a:lnTo>
                          <a:lnTo>
                            <a:pt x="2326" y="114"/>
                          </a:lnTo>
                          <a:lnTo>
                            <a:pt x="2283" y="106"/>
                          </a:lnTo>
                          <a:lnTo>
                            <a:pt x="2260" y="102"/>
                          </a:lnTo>
                          <a:lnTo>
                            <a:pt x="2238" y="99"/>
                          </a:lnTo>
                          <a:lnTo>
                            <a:pt x="2214" y="97"/>
                          </a:lnTo>
                          <a:lnTo>
                            <a:pt x="2190" y="96"/>
                          </a:lnTo>
                          <a:lnTo>
                            <a:pt x="2166" y="95"/>
                          </a:lnTo>
                          <a:lnTo>
                            <a:pt x="2141" y="95"/>
                          </a:lnTo>
                          <a:lnTo>
                            <a:pt x="2116" y="96"/>
                          </a:lnTo>
                          <a:lnTo>
                            <a:pt x="2091" y="96"/>
                          </a:lnTo>
                          <a:lnTo>
                            <a:pt x="2065" y="98"/>
                          </a:lnTo>
                          <a:lnTo>
                            <a:pt x="2039" y="100"/>
                          </a:lnTo>
                          <a:lnTo>
                            <a:pt x="2013" y="104"/>
                          </a:lnTo>
                          <a:lnTo>
                            <a:pt x="1987" y="108"/>
                          </a:lnTo>
                          <a:lnTo>
                            <a:pt x="1960" y="113"/>
                          </a:lnTo>
                          <a:lnTo>
                            <a:pt x="1934" y="119"/>
                          </a:lnTo>
                          <a:lnTo>
                            <a:pt x="1908" y="124"/>
                          </a:lnTo>
                          <a:lnTo>
                            <a:pt x="1881" y="131"/>
                          </a:lnTo>
                          <a:lnTo>
                            <a:pt x="1880" y="132"/>
                          </a:lnTo>
                          <a:lnTo>
                            <a:pt x="1869" y="119"/>
                          </a:lnTo>
                          <a:lnTo>
                            <a:pt x="1855" y="108"/>
                          </a:lnTo>
                          <a:lnTo>
                            <a:pt x="1840" y="96"/>
                          </a:lnTo>
                          <a:lnTo>
                            <a:pt x="1826" y="86"/>
                          </a:lnTo>
                          <a:lnTo>
                            <a:pt x="1809" y="76"/>
                          </a:lnTo>
                          <a:lnTo>
                            <a:pt x="1792" y="66"/>
                          </a:lnTo>
                          <a:lnTo>
                            <a:pt x="1755" y="49"/>
                          </a:lnTo>
                          <a:lnTo>
                            <a:pt x="1715" y="34"/>
                          </a:lnTo>
                          <a:lnTo>
                            <a:pt x="1671" y="22"/>
                          </a:lnTo>
                          <a:lnTo>
                            <a:pt x="1625" y="13"/>
                          </a:lnTo>
                          <a:lnTo>
                            <a:pt x="1577" y="6"/>
                          </a:lnTo>
                          <a:lnTo>
                            <a:pt x="1552" y="3"/>
                          </a:lnTo>
                          <a:lnTo>
                            <a:pt x="1527" y="1"/>
                          </a:lnTo>
                          <a:lnTo>
                            <a:pt x="1500" y="0"/>
                          </a:lnTo>
                          <a:lnTo>
                            <a:pt x="1475" y="0"/>
                          </a:lnTo>
                          <a:lnTo>
                            <a:pt x="1447" y="0"/>
                          </a:lnTo>
                          <a:lnTo>
                            <a:pt x="1421" y="0"/>
                          </a:lnTo>
                          <a:lnTo>
                            <a:pt x="1394" y="1"/>
                          </a:lnTo>
                          <a:lnTo>
                            <a:pt x="1366" y="3"/>
                          </a:lnTo>
                          <a:lnTo>
                            <a:pt x="1338" y="6"/>
                          </a:lnTo>
                          <a:lnTo>
                            <a:pt x="1311" y="8"/>
                          </a:lnTo>
                          <a:lnTo>
                            <a:pt x="1283" y="13"/>
                          </a:lnTo>
                          <a:lnTo>
                            <a:pt x="1254" y="17"/>
                          </a:lnTo>
                          <a:lnTo>
                            <a:pt x="1227" y="22"/>
                          </a:lnTo>
                          <a:lnTo>
                            <a:pt x="1199" y="29"/>
                          </a:lnTo>
                          <a:lnTo>
                            <a:pt x="1171" y="36"/>
                          </a:lnTo>
                          <a:lnTo>
                            <a:pt x="1142" y="43"/>
                          </a:lnTo>
                          <a:lnTo>
                            <a:pt x="1094" y="58"/>
                          </a:lnTo>
                          <a:lnTo>
                            <a:pt x="1047" y="75"/>
                          </a:lnTo>
                          <a:lnTo>
                            <a:pt x="1002" y="93"/>
                          </a:lnTo>
                          <a:lnTo>
                            <a:pt x="959" y="114"/>
                          </a:lnTo>
                          <a:lnTo>
                            <a:pt x="918" y="135"/>
                          </a:lnTo>
                          <a:lnTo>
                            <a:pt x="880" y="158"/>
                          </a:lnTo>
                          <a:lnTo>
                            <a:pt x="844" y="182"/>
                          </a:lnTo>
                          <a:lnTo>
                            <a:pt x="812" y="208"/>
                          </a:lnTo>
                          <a:lnTo>
                            <a:pt x="812" y="209"/>
                          </a:lnTo>
                          <a:lnTo>
                            <a:pt x="787" y="211"/>
                          </a:lnTo>
                          <a:lnTo>
                            <a:pt x="763" y="214"/>
                          </a:lnTo>
                          <a:lnTo>
                            <a:pt x="737" y="216"/>
                          </a:lnTo>
                          <a:lnTo>
                            <a:pt x="712" y="220"/>
                          </a:lnTo>
                          <a:lnTo>
                            <a:pt x="688" y="225"/>
                          </a:lnTo>
                          <a:lnTo>
                            <a:pt x="663" y="230"/>
                          </a:lnTo>
                          <a:lnTo>
                            <a:pt x="639" y="235"/>
                          </a:lnTo>
                          <a:lnTo>
                            <a:pt x="614" y="241"/>
                          </a:lnTo>
                          <a:lnTo>
                            <a:pt x="575" y="254"/>
                          </a:lnTo>
                          <a:lnTo>
                            <a:pt x="537" y="267"/>
                          </a:lnTo>
                          <a:lnTo>
                            <a:pt x="501" y="282"/>
                          </a:lnTo>
                          <a:lnTo>
                            <a:pt x="467" y="298"/>
                          </a:lnTo>
                          <a:lnTo>
                            <a:pt x="436" y="315"/>
                          </a:lnTo>
                          <a:lnTo>
                            <a:pt x="406" y="333"/>
                          </a:lnTo>
                          <a:lnTo>
                            <a:pt x="378" y="351"/>
                          </a:lnTo>
                          <a:lnTo>
                            <a:pt x="353" y="371"/>
                          </a:lnTo>
                          <a:lnTo>
                            <a:pt x="331" y="392"/>
                          </a:lnTo>
                          <a:lnTo>
                            <a:pt x="311" y="413"/>
                          </a:lnTo>
                          <a:lnTo>
                            <a:pt x="294" y="434"/>
                          </a:lnTo>
                          <a:lnTo>
                            <a:pt x="279" y="456"/>
                          </a:lnTo>
                          <a:lnTo>
                            <a:pt x="268" y="477"/>
                          </a:lnTo>
                          <a:lnTo>
                            <a:pt x="259" y="499"/>
                          </a:lnTo>
                          <a:lnTo>
                            <a:pt x="255" y="522"/>
                          </a:lnTo>
                          <a:lnTo>
                            <a:pt x="253" y="544"/>
                          </a:lnTo>
                          <a:lnTo>
                            <a:pt x="252" y="543"/>
                          </a:lnTo>
                          <a:lnTo>
                            <a:pt x="217" y="558"/>
                          </a:lnTo>
                          <a:lnTo>
                            <a:pt x="184" y="573"/>
                          </a:lnTo>
                          <a:lnTo>
                            <a:pt x="153" y="591"/>
                          </a:lnTo>
                          <a:lnTo>
                            <a:pt x="125" y="609"/>
                          </a:lnTo>
                          <a:lnTo>
                            <a:pt x="99" y="628"/>
                          </a:lnTo>
                          <a:lnTo>
                            <a:pt x="76" y="647"/>
                          </a:lnTo>
                          <a:lnTo>
                            <a:pt x="57" y="667"/>
                          </a:lnTo>
                          <a:lnTo>
                            <a:pt x="39" y="687"/>
                          </a:lnTo>
                          <a:lnTo>
                            <a:pt x="24" y="708"/>
                          </a:lnTo>
                          <a:lnTo>
                            <a:pt x="14" y="729"/>
                          </a:lnTo>
                          <a:lnTo>
                            <a:pt x="6" y="751"/>
                          </a:lnTo>
                          <a:lnTo>
                            <a:pt x="1" y="771"/>
                          </a:lnTo>
                          <a:lnTo>
                            <a:pt x="0" y="793"/>
                          </a:lnTo>
                          <a:lnTo>
                            <a:pt x="1" y="812"/>
                          </a:lnTo>
                          <a:lnTo>
                            <a:pt x="6" y="833"/>
                          </a:lnTo>
                          <a:lnTo>
                            <a:pt x="11" y="843"/>
                          </a:lnTo>
                          <a:lnTo>
                            <a:pt x="16" y="852"/>
                          </a:lnTo>
                          <a:lnTo>
                            <a:pt x="23" y="864"/>
                          </a:lnTo>
                          <a:lnTo>
                            <a:pt x="31" y="875"/>
                          </a:lnTo>
                          <a:lnTo>
                            <a:pt x="41" y="886"/>
                          </a:lnTo>
                          <a:lnTo>
                            <a:pt x="51" y="897"/>
                          </a:lnTo>
                          <a:lnTo>
                            <a:pt x="63" y="906"/>
                          </a:lnTo>
                          <a:lnTo>
                            <a:pt x="76" y="915"/>
                          </a:lnTo>
                          <a:lnTo>
                            <a:pt x="90" y="922"/>
                          </a:lnTo>
                          <a:lnTo>
                            <a:pt x="105" y="931"/>
                          </a:lnTo>
                          <a:lnTo>
                            <a:pt x="121" y="938"/>
                          </a:lnTo>
                          <a:lnTo>
                            <a:pt x="138" y="945"/>
                          </a:lnTo>
                          <a:lnTo>
                            <a:pt x="157" y="952"/>
                          </a:lnTo>
                          <a:lnTo>
                            <a:pt x="175" y="957"/>
                          </a:lnTo>
                          <a:lnTo>
                            <a:pt x="195" y="962"/>
                          </a:lnTo>
                          <a:lnTo>
                            <a:pt x="216" y="967"/>
                          </a:lnTo>
                          <a:lnTo>
                            <a:pt x="237" y="971"/>
                          </a:lnTo>
                          <a:lnTo>
                            <a:pt x="258" y="973"/>
                          </a:lnTo>
                          <a:lnTo>
                            <a:pt x="258" y="972"/>
                          </a:lnTo>
                          <a:lnTo>
                            <a:pt x="245" y="985"/>
                          </a:lnTo>
                          <a:lnTo>
                            <a:pt x="233" y="997"/>
                          </a:lnTo>
                          <a:lnTo>
                            <a:pt x="221" y="1009"/>
                          </a:lnTo>
                          <a:lnTo>
                            <a:pt x="211" y="1022"/>
                          </a:lnTo>
                          <a:lnTo>
                            <a:pt x="203" y="1034"/>
                          </a:lnTo>
                          <a:lnTo>
                            <a:pt x="195" y="1045"/>
                          </a:lnTo>
                          <a:lnTo>
                            <a:pt x="190" y="1059"/>
                          </a:lnTo>
                          <a:lnTo>
                            <a:pt x="184" y="1071"/>
                          </a:lnTo>
                          <a:lnTo>
                            <a:pt x="180" y="1084"/>
                          </a:lnTo>
                          <a:lnTo>
                            <a:pt x="177" y="1097"/>
                          </a:lnTo>
                          <a:lnTo>
                            <a:pt x="177" y="1109"/>
                          </a:lnTo>
                          <a:lnTo>
                            <a:pt x="177" y="1121"/>
                          </a:lnTo>
                          <a:lnTo>
                            <a:pt x="178" y="1134"/>
                          </a:lnTo>
                          <a:lnTo>
                            <a:pt x="181" y="1145"/>
                          </a:lnTo>
                          <a:lnTo>
                            <a:pt x="186" y="1156"/>
                          </a:lnTo>
                          <a:lnTo>
                            <a:pt x="191" y="1168"/>
                          </a:lnTo>
                          <a:lnTo>
                            <a:pt x="199" y="1181"/>
                          </a:lnTo>
                          <a:lnTo>
                            <a:pt x="210" y="1194"/>
                          </a:lnTo>
                          <a:lnTo>
                            <a:pt x="222" y="1206"/>
                          </a:lnTo>
                          <a:lnTo>
                            <a:pt x="235" y="1217"/>
                          </a:lnTo>
                          <a:lnTo>
                            <a:pt x="250" y="1228"/>
                          </a:lnTo>
                          <a:lnTo>
                            <a:pt x="268" y="1237"/>
                          </a:lnTo>
                          <a:lnTo>
                            <a:pt x="286" y="1246"/>
                          </a:lnTo>
                          <a:lnTo>
                            <a:pt x="305" y="1253"/>
                          </a:lnTo>
                          <a:lnTo>
                            <a:pt x="326" y="1259"/>
                          </a:lnTo>
                          <a:lnTo>
                            <a:pt x="347" y="1265"/>
                          </a:lnTo>
                          <a:lnTo>
                            <a:pt x="371" y="1270"/>
                          </a:lnTo>
                          <a:lnTo>
                            <a:pt x="395" y="1274"/>
                          </a:lnTo>
                          <a:lnTo>
                            <a:pt x="420" y="1276"/>
                          </a:lnTo>
                          <a:lnTo>
                            <a:pt x="446" y="1279"/>
                          </a:lnTo>
                          <a:lnTo>
                            <a:pt x="473" y="1279"/>
                          </a:lnTo>
                          <a:lnTo>
                            <a:pt x="501" y="1279"/>
                          </a:lnTo>
                          <a:lnTo>
                            <a:pt x="506" y="1276"/>
                          </a:lnTo>
                          <a:lnTo>
                            <a:pt x="496" y="1290"/>
                          </a:lnTo>
                          <a:lnTo>
                            <a:pt x="486" y="1303"/>
                          </a:lnTo>
                          <a:lnTo>
                            <a:pt x="477" y="1316"/>
                          </a:lnTo>
                          <a:lnTo>
                            <a:pt x="469" y="1329"/>
                          </a:lnTo>
                          <a:lnTo>
                            <a:pt x="462" y="1342"/>
                          </a:lnTo>
                          <a:lnTo>
                            <a:pt x="456" y="1355"/>
                          </a:lnTo>
                          <a:lnTo>
                            <a:pt x="451" y="1368"/>
                          </a:lnTo>
                          <a:lnTo>
                            <a:pt x="448" y="1381"/>
                          </a:lnTo>
                          <a:lnTo>
                            <a:pt x="446" y="1394"/>
                          </a:lnTo>
                          <a:lnTo>
                            <a:pt x="445" y="1407"/>
                          </a:lnTo>
                          <a:lnTo>
                            <a:pt x="445" y="1419"/>
                          </a:lnTo>
                          <a:lnTo>
                            <a:pt x="446" y="1432"/>
                          </a:lnTo>
                          <a:lnTo>
                            <a:pt x="448" y="1445"/>
                          </a:lnTo>
                          <a:lnTo>
                            <a:pt x="452" y="1457"/>
                          </a:lnTo>
                          <a:lnTo>
                            <a:pt x="457" y="1469"/>
                          </a:lnTo>
                          <a:lnTo>
                            <a:pt x="462" y="1479"/>
                          </a:lnTo>
                          <a:lnTo>
                            <a:pt x="472" y="1496"/>
                          </a:lnTo>
                          <a:lnTo>
                            <a:pt x="485" y="1511"/>
                          </a:lnTo>
                          <a:lnTo>
                            <a:pt x="498" y="1525"/>
                          </a:lnTo>
                          <a:lnTo>
                            <a:pt x="515" y="1538"/>
                          </a:lnTo>
                          <a:lnTo>
                            <a:pt x="533" y="1550"/>
                          </a:lnTo>
                          <a:lnTo>
                            <a:pt x="553" y="1562"/>
                          </a:lnTo>
                          <a:lnTo>
                            <a:pt x="574" y="1572"/>
                          </a:lnTo>
                          <a:lnTo>
                            <a:pt x="597" y="1583"/>
                          </a:lnTo>
                          <a:lnTo>
                            <a:pt x="622" y="1590"/>
                          </a:lnTo>
                          <a:lnTo>
                            <a:pt x="648" y="1597"/>
                          </a:lnTo>
                          <a:lnTo>
                            <a:pt x="675" y="1603"/>
                          </a:lnTo>
                          <a:lnTo>
                            <a:pt x="704" y="1608"/>
                          </a:lnTo>
                          <a:lnTo>
                            <a:pt x="733" y="1612"/>
                          </a:lnTo>
                          <a:lnTo>
                            <a:pt x="764" y="1615"/>
                          </a:lnTo>
                          <a:lnTo>
                            <a:pt x="796" y="1616"/>
                          </a:lnTo>
                          <a:lnTo>
                            <a:pt x="829" y="1616"/>
                          </a:lnTo>
                          <a:lnTo>
                            <a:pt x="833" y="1616"/>
                          </a:lnTo>
                          <a:lnTo>
                            <a:pt x="823" y="1639"/>
                          </a:lnTo>
                          <a:lnTo>
                            <a:pt x="817" y="1661"/>
                          </a:lnTo>
                          <a:lnTo>
                            <a:pt x="813" y="1684"/>
                          </a:lnTo>
                          <a:lnTo>
                            <a:pt x="812" y="1705"/>
                          </a:lnTo>
                          <a:lnTo>
                            <a:pt x="813" y="1727"/>
                          </a:lnTo>
                          <a:lnTo>
                            <a:pt x="818" y="1749"/>
                          </a:lnTo>
                          <a:lnTo>
                            <a:pt x="824" y="1769"/>
                          </a:lnTo>
                          <a:lnTo>
                            <a:pt x="834" y="1790"/>
                          </a:lnTo>
                          <a:lnTo>
                            <a:pt x="843" y="1805"/>
                          </a:lnTo>
                          <a:lnTo>
                            <a:pt x="854" y="1819"/>
                          </a:lnTo>
                          <a:lnTo>
                            <a:pt x="866" y="1832"/>
                          </a:lnTo>
                          <a:lnTo>
                            <a:pt x="880" y="1846"/>
                          </a:lnTo>
                          <a:lnTo>
                            <a:pt x="894" y="1858"/>
                          </a:lnTo>
                          <a:lnTo>
                            <a:pt x="910" y="1870"/>
                          </a:lnTo>
                          <a:lnTo>
                            <a:pt x="927" y="1881"/>
                          </a:lnTo>
                          <a:lnTo>
                            <a:pt x="945" y="1892"/>
                          </a:lnTo>
                          <a:lnTo>
                            <a:pt x="964" y="1903"/>
                          </a:lnTo>
                          <a:lnTo>
                            <a:pt x="985" y="1911"/>
                          </a:lnTo>
                          <a:lnTo>
                            <a:pt x="1006" y="1920"/>
                          </a:lnTo>
                          <a:lnTo>
                            <a:pt x="1029" y="1927"/>
                          </a:lnTo>
                          <a:lnTo>
                            <a:pt x="1052" y="1933"/>
                          </a:lnTo>
                          <a:lnTo>
                            <a:pt x="1076" y="1939"/>
                          </a:lnTo>
                          <a:lnTo>
                            <a:pt x="1101" y="1945"/>
                          </a:lnTo>
                          <a:lnTo>
                            <a:pt x="1124" y="1951"/>
                          </a:lnTo>
                          <a:lnTo>
                            <a:pt x="1152" y="1954"/>
                          </a:lnTo>
                          <a:lnTo>
                            <a:pt x="1179" y="1958"/>
                          </a:lnTo>
                          <a:lnTo>
                            <a:pt x="1206" y="1960"/>
                          </a:lnTo>
                          <a:lnTo>
                            <a:pt x="1234" y="1962"/>
                          </a:lnTo>
                          <a:lnTo>
                            <a:pt x="1262" y="1962"/>
                          </a:lnTo>
                          <a:lnTo>
                            <a:pt x="1291" y="1962"/>
                          </a:lnTo>
                          <a:lnTo>
                            <a:pt x="1321" y="1962"/>
                          </a:lnTo>
                          <a:lnTo>
                            <a:pt x="1351" y="1960"/>
                          </a:lnTo>
                          <a:lnTo>
                            <a:pt x="1381" y="1958"/>
                          </a:lnTo>
                          <a:lnTo>
                            <a:pt x="1412" y="1954"/>
                          </a:lnTo>
                          <a:lnTo>
                            <a:pt x="1442" y="1951"/>
                          </a:lnTo>
                          <a:lnTo>
                            <a:pt x="1473" y="1946"/>
                          </a:lnTo>
                          <a:lnTo>
                            <a:pt x="1504" y="1939"/>
                          </a:lnTo>
                          <a:lnTo>
                            <a:pt x="1535" y="1933"/>
                          </a:lnTo>
                          <a:lnTo>
                            <a:pt x="1566" y="1927"/>
                          </a:lnTo>
                          <a:lnTo>
                            <a:pt x="1597" y="1918"/>
                          </a:lnTo>
                          <a:lnTo>
                            <a:pt x="1638" y="1907"/>
                          </a:lnTo>
                          <a:lnTo>
                            <a:pt x="1677" y="1893"/>
                          </a:lnTo>
                          <a:lnTo>
                            <a:pt x="1677" y="1892"/>
                          </a:lnTo>
                        </a:path>
                      </a:pathLst>
                    </a:cu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162" name="Text Box 39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87" y="2447"/>
                      <a:ext cx="324" cy="1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s-ES_tradnl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81D58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-128"/>
                        </a:rPr>
                        <a:t>Net2</a:t>
                      </a:r>
                    </a:p>
                  </p:txBody>
                </p:sp>
              </p:grpSp>
              <p:grpSp>
                <p:nvGrpSpPr>
                  <p:cNvPr id="2152" name="Group 399"/>
                  <p:cNvGrpSpPr>
                    <a:grpSpLocks/>
                  </p:cNvGrpSpPr>
                  <p:nvPr/>
                </p:nvGrpSpPr>
                <p:grpSpPr bwMode="auto">
                  <a:xfrm>
                    <a:off x="3342" y="2497"/>
                    <a:ext cx="328" cy="191"/>
                    <a:chOff x="3687" y="2432"/>
                    <a:chExt cx="328" cy="191"/>
                  </a:xfrm>
                </p:grpSpPr>
                <p:sp>
                  <p:nvSpPr>
                    <p:cNvPr id="2159" name="Freeform 40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696" y="2432"/>
                      <a:ext cx="319" cy="191"/>
                    </a:xfrm>
                    <a:custGeom>
                      <a:avLst/>
                      <a:gdLst>
                        <a:gd name="T0" fmla="*/ 18 w 3202"/>
                        <a:gd name="T1" fmla="*/ 18 h 1985"/>
                        <a:gd name="T2" fmla="*/ 20 w 3202"/>
                        <a:gd name="T3" fmla="*/ 18 h 1985"/>
                        <a:gd name="T4" fmla="*/ 22 w 3202"/>
                        <a:gd name="T5" fmla="*/ 18 h 1985"/>
                        <a:gd name="T6" fmla="*/ 23 w 3202"/>
                        <a:gd name="T7" fmla="*/ 18 h 1985"/>
                        <a:gd name="T8" fmla="*/ 24 w 3202"/>
                        <a:gd name="T9" fmla="*/ 17 h 1985"/>
                        <a:gd name="T10" fmla="*/ 25 w 3202"/>
                        <a:gd name="T11" fmla="*/ 16 h 1985"/>
                        <a:gd name="T12" fmla="*/ 27 w 3202"/>
                        <a:gd name="T13" fmla="*/ 16 h 1985"/>
                        <a:gd name="T14" fmla="*/ 29 w 3202"/>
                        <a:gd name="T15" fmla="*/ 15 h 1985"/>
                        <a:gd name="T16" fmla="*/ 30 w 3202"/>
                        <a:gd name="T17" fmla="*/ 14 h 1985"/>
                        <a:gd name="T18" fmla="*/ 30 w 3202"/>
                        <a:gd name="T19" fmla="*/ 14 h 1985"/>
                        <a:gd name="T20" fmla="*/ 30 w 3202"/>
                        <a:gd name="T21" fmla="*/ 13 h 1985"/>
                        <a:gd name="T22" fmla="*/ 31 w 3202"/>
                        <a:gd name="T23" fmla="*/ 12 h 1985"/>
                        <a:gd name="T24" fmla="*/ 32 w 3202"/>
                        <a:gd name="T25" fmla="*/ 10 h 1985"/>
                        <a:gd name="T26" fmla="*/ 31 w 3202"/>
                        <a:gd name="T27" fmla="*/ 9 h 1985"/>
                        <a:gd name="T28" fmla="*/ 30 w 3202"/>
                        <a:gd name="T29" fmla="*/ 8 h 1985"/>
                        <a:gd name="T30" fmla="*/ 31 w 3202"/>
                        <a:gd name="T31" fmla="*/ 7 h 1985"/>
                        <a:gd name="T32" fmla="*/ 31 w 3202"/>
                        <a:gd name="T33" fmla="*/ 6 h 1985"/>
                        <a:gd name="T34" fmla="*/ 31 w 3202"/>
                        <a:gd name="T35" fmla="*/ 5 h 1985"/>
                        <a:gd name="T36" fmla="*/ 30 w 3202"/>
                        <a:gd name="T37" fmla="*/ 4 h 1985"/>
                        <a:gd name="T38" fmla="*/ 27 w 3202"/>
                        <a:gd name="T39" fmla="*/ 4 h 1985"/>
                        <a:gd name="T40" fmla="*/ 25 w 3202"/>
                        <a:gd name="T41" fmla="*/ 4 h 1985"/>
                        <a:gd name="T42" fmla="*/ 25 w 3202"/>
                        <a:gd name="T43" fmla="*/ 3 h 1985"/>
                        <a:gd name="T44" fmla="*/ 25 w 3202"/>
                        <a:gd name="T45" fmla="*/ 2 h 1985"/>
                        <a:gd name="T46" fmla="*/ 24 w 3202"/>
                        <a:gd name="T47" fmla="*/ 1 h 1985"/>
                        <a:gd name="T48" fmla="*/ 22 w 3202"/>
                        <a:gd name="T49" fmla="*/ 1 h 1985"/>
                        <a:gd name="T50" fmla="*/ 21 w 3202"/>
                        <a:gd name="T51" fmla="*/ 1 h 1985"/>
                        <a:gd name="T52" fmla="*/ 19 w 3202"/>
                        <a:gd name="T53" fmla="*/ 1 h 1985"/>
                        <a:gd name="T54" fmla="*/ 18 w 3202"/>
                        <a:gd name="T55" fmla="*/ 1 h 1985"/>
                        <a:gd name="T56" fmla="*/ 16 w 3202"/>
                        <a:gd name="T57" fmla="*/ 0 h 1985"/>
                        <a:gd name="T58" fmla="*/ 14 w 3202"/>
                        <a:gd name="T59" fmla="*/ 0 h 1985"/>
                        <a:gd name="T60" fmla="*/ 13 w 3202"/>
                        <a:gd name="T61" fmla="*/ 0 h 1985"/>
                        <a:gd name="T62" fmla="*/ 11 w 3202"/>
                        <a:gd name="T63" fmla="*/ 1 h 1985"/>
                        <a:gd name="T64" fmla="*/ 8 w 3202"/>
                        <a:gd name="T65" fmla="*/ 2 h 1985"/>
                        <a:gd name="T66" fmla="*/ 7 w 3202"/>
                        <a:gd name="T67" fmla="*/ 2 h 1985"/>
                        <a:gd name="T68" fmla="*/ 5 w 3202"/>
                        <a:gd name="T69" fmla="*/ 3 h 1985"/>
                        <a:gd name="T70" fmla="*/ 3 w 3202"/>
                        <a:gd name="T71" fmla="*/ 3 h 1985"/>
                        <a:gd name="T72" fmla="*/ 3 w 3202"/>
                        <a:gd name="T73" fmla="*/ 5 h 1985"/>
                        <a:gd name="T74" fmla="*/ 1 w 3202"/>
                        <a:gd name="T75" fmla="*/ 5 h 1985"/>
                        <a:gd name="T76" fmla="*/ 0 w 3202"/>
                        <a:gd name="T77" fmla="*/ 7 h 1985"/>
                        <a:gd name="T78" fmla="*/ 0 w 3202"/>
                        <a:gd name="T79" fmla="*/ 8 h 1985"/>
                        <a:gd name="T80" fmla="*/ 0 w 3202"/>
                        <a:gd name="T81" fmla="*/ 8 h 1985"/>
                        <a:gd name="T82" fmla="*/ 1 w 3202"/>
                        <a:gd name="T83" fmla="*/ 9 h 1985"/>
                        <a:gd name="T84" fmla="*/ 3 w 3202"/>
                        <a:gd name="T85" fmla="*/ 9 h 1985"/>
                        <a:gd name="T86" fmla="*/ 2 w 3202"/>
                        <a:gd name="T87" fmla="*/ 10 h 1985"/>
                        <a:gd name="T88" fmla="*/ 2 w 3202"/>
                        <a:gd name="T89" fmla="*/ 10 h 1985"/>
                        <a:gd name="T90" fmla="*/ 2 w 3202"/>
                        <a:gd name="T91" fmla="*/ 11 h 1985"/>
                        <a:gd name="T92" fmla="*/ 3 w 3202"/>
                        <a:gd name="T93" fmla="*/ 12 h 1985"/>
                        <a:gd name="T94" fmla="*/ 4 w 3202"/>
                        <a:gd name="T95" fmla="*/ 12 h 1985"/>
                        <a:gd name="T96" fmla="*/ 5 w 3202"/>
                        <a:gd name="T97" fmla="*/ 12 h 1985"/>
                        <a:gd name="T98" fmla="*/ 4 w 3202"/>
                        <a:gd name="T99" fmla="*/ 13 h 1985"/>
                        <a:gd name="T100" fmla="*/ 4 w 3202"/>
                        <a:gd name="T101" fmla="*/ 13 h 1985"/>
                        <a:gd name="T102" fmla="*/ 5 w 3202"/>
                        <a:gd name="T103" fmla="*/ 14 h 1985"/>
                        <a:gd name="T104" fmla="*/ 6 w 3202"/>
                        <a:gd name="T105" fmla="*/ 15 h 1985"/>
                        <a:gd name="T106" fmla="*/ 8 w 3202"/>
                        <a:gd name="T107" fmla="*/ 15 h 1985"/>
                        <a:gd name="T108" fmla="*/ 8 w 3202"/>
                        <a:gd name="T109" fmla="*/ 16 h 1985"/>
                        <a:gd name="T110" fmla="*/ 9 w 3202"/>
                        <a:gd name="T111" fmla="*/ 17 h 1985"/>
                        <a:gd name="T112" fmla="*/ 10 w 3202"/>
                        <a:gd name="T113" fmla="*/ 18 h 1985"/>
                        <a:gd name="T114" fmla="*/ 11 w 3202"/>
                        <a:gd name="T115" fmla="*/ 18 h 1985"/>
                        <a:gd name="T116" fmla="*/ 13 w 3202"/>
                        <a:gd name="T117" fmla="*/ 18 h 1985"/>
                        <a:gd name="T118" fmla="*/ 14 w 3202"/>
                        <a:gd name="T119" fmla="*/ 18 h 1985"/>
                        <a:gd name="T120" fmla="*/ 16 w 3202"/>
                        <a:gd name="T121" fmla="*/ 18 h 1985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3202"/>
                        <a:gd name="T184" fmla="*/ 0 h 1985"/>
                        <a:gd name="T185" fmla="*/ 3202 w 3202"/>
                        <a:gd name="T186" fmla="*/ 1985 h 1985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3202" h="1985">
                          <a:moveTo>
                            <a:pt x="1677" y="1892"/>
                          </a:moveTo>
                          <a:lnTo>
                            <a:pt x="1692" y="1909"/>
                          </a:lnTo>
                          <a:lnTo>
                            <a:pt x="1710" y="1925"/>
                          </a:lnTo>
                          <a:lnTo>
                            <a:pt x="1732" y="1936"/>
                          </a:lnTo>
                          <a:lnTo>
                            <a:pt x="1755" y="1948"/>
                          </a:lnTo>
                          <a:lnTo>
                            <a:pt x="1781" y="1958"/>
                          </a:lnTo>
                          <a:lnTo>
                            <a:pt x="1809" y="1967"/>
                          </a:lnTo>
                          <a:lnTo>
                            <a:pt x="1839" y="1974"/>
                          </a:lnTo>
                          <a:lnTo>
                            <a:pt x="1870" y="1980"/>
                          </a:lnTo>
                          <a:lnTo>
                            <a:pt x="1903" y="1983"/>
                          </a:lnTo>
                          <a:lnTo>
                            <a:pt x="1938" y="1984"/>
                          </a:lnTo>
                          <a:lnTo>
                            <a:pt x="1973" y="1984"/>
                          </a:lnTo>
                          <a:lnTo>
                            <a:pt x="2010" y="1982"/>
                          </a:lnTo>
                          <a:lnTo>
                            <a:pt x="2046" y="1978"/>
                          </a:lnTo>
                          <a:lnTo>
                            <a:pt x="2083" y="1973"/>
                          </a:lnTo>
                          <a:lnTo>
                            <a:pt x="2120" y="1966"/>
                          </a:lnTo>
                          <a:lnTo>
                            <a:pt x="2158" y="1955"/>
                          </a:lnTo>
                          <a:lnTo>
                            <a:pt x="2183" y="1947"/>
                          </a:lnTo>
                          <a:lnTo>
                            <a:pt x="2208" y="1939"/>
                          </a:lnTo>
                          <a:lnTo>
                            <a:pt x="2231" y="1930"/>
                          </a:lnTo>
                          <a:lnTo>
                            <a:pt x="2254" y="1922"/>
                          </a:lnTo>
                          <a:lnTo>
                            <a:pt x="2277" y="1910"/>
                          </a:lnTo>
                          <a:lnTo>
                            <a:pt x="2298" y="1899"/>
                          </a:lnTo>
                          <a:lnTo>
                            <a:pt x="2318" y="1888"/>
                          </a:lnTo>
                          <a:lnTo>
                            <a:pt x="2336" y="1877"/>
                          </a:lnTo>
                          <a:lnTo>
                            <a:pt x="2354" y="1864"/>
                          </a:lnTo>
                          <a:lnTo>
                            <a:pt x="2370" y="1850"/>
                          </a:lnTo>
                          <a:lnTo>
                            <a:pt x="2385" y="1837"/>
                          </a:lnTo>
                          <a:lnTo>
                            <a:pt x="2399" y="1824"/>
                          </a:lnTo>
                          <a:lnTo>
                            <a:pt x="2411" y="1810"/>
                          </a:lnTo>
                          <a:lnTo>
                            <a:pt x="2422" y="1796"/>
                          </a:lnTo>
                          <a:lnTo>
                            <a:pt x="2432" y="1782"/>
                          </a:lnTo>
                          <a:lnTo>
                            <a:pt x="2439" y="1767"/>
                          </a:lnTo>
                          <a:lnTo>
                            <a:pt x="2435" y="1769"/>
                          </a:lnTo>
                          <a:lnTo>
                            <a:pt x="2470" y="1773"/>
                          </a:lnTo>
                          <a:lnTo>
                            <a:pt x="2505" y="1776"/>
                          </a:lnTo>
                          <a:lnTo>
                            <a:pt x="2542" y="1776"/>
                          </a:lnTo>
                          <a:lnTo>
                            <a:pt x="2579" y="1773"/>
                          </a:lnTo>
                          <a:lnTo>
                            <a:pt x="2616" y="1769"/>
                          </a:lnTo>
                          <a:lnTo>
                            <a:pt x="2653" y="1764"/>
                          </a:lnTo>
                          <a:lnTo>
                            <a:pt x="2691" y="1757"/>
                          </a:lnTo>
                          <a:lnTo>
                            <a:pt x="2727" y="1746"/>
                          </a:lnTo>
                          <a:lnTo>
                            <a:pt x="2766" y="1735"/>
                          </a:lnTo>
                          <a:lnTo>
                            <a:pt x="2802" y="1720"/>
                          </a:lnTo>
                          <a:lnTo>
                            <a:pt x="2837" y="1705"/>
                          </a:lnTo>
                          <a:lnTo>
                            <a:pt x="2869" y="1690"/>
                          </a:lnTo>
                          <a:lnTo>
                            <a:pt x="2898" y="1672"/>
                          </a:lnTo>
                          <a:lnTo>
                            <a:pt x="2924" y="1653"/>
                          </a:lnTo>
                          <a:lnTo>
                            <a:pt x="2948" y="1634"/>
                          </a:lnTo>
                          <a:lnTo>
                            <a:pt x="2969" y="1613"/>
                          </a:lnTo>
                          <a:lnTo>
                            <a:pt x="2986" y="1593"/>
                          </a:lnTo>
                          <a:lnTo>
                            <a:pt x="3000" y="1572"/>
                          </a:lnTo>
                          <a:lnTo>
                            <a:pt x="3011" y="1551"/>
                          </a:lnTo>
                          <a:lnTo>
                            <a:pt x="3015" y="1541"/>
                          </a:lnTo>
                          <a:lnTo>
                            <a:pt x="3017" y="1530"/>
                          </a:lnTo>
                          <a:lnTo>
                            <a:pt x="3020" y="1519"/>
                          </a:lnTo>
                          <a:lnTo>
                            <a:pt x="3021" y="1508"/>
                          </a:lnTo>
                          <a:lnTo>
                            <a:pt x="3021" y="1498"/>
                          </a:lnTo>
                          <a:lnTo>
                            <a:pt x="3020" y="1487"/>
                          </a:lnTo>
                          <a:lnTo>
                            <a:pt x="3018" y="1477"/>
                          </a:lnTo>
                          <a:lnTo>
                            <a:pt x="3015" y="1467"/>
                          </a:lnTo>
                          <a:lnTo>
                            <a:pt x="3012" y="1457"/>
                          </a:lnTo>
                          <a:lnTo>
                            <a:pt x="3007" y="1447"/>
                          </a:lnTo>
                          <a:lnTo>
                            <a:pt x="2999" y="1436"/>
                          </a:lnTo>
                          <a:lnTo>
                            <a:pt x="2991" y="1425"/>
                          </a:lnTo>
                          <a:lnTo>
                            <a:pt x="2995" y="1426"/>
                          </a:lnTo>
                          <a:lnTo>
                            <a:pt x="3028" y="1402"/>
                          </a:lnTo>
                          <a:lnTo>
                            <a:pt x="3057" y="1379"/>
                          </a:lnTo>
                          <a:lnTo>
                            <a:pt x="3084" y="1355"/>
                          </a:lnTo>
                          <a:lnTo>
                            <a:pt x="3108" y="1331"/>
                          </a:lnTo>
                          <a:lnTo>
                            <a:pt x="3130" y="1305"/>
                          </a:lnTo>
                          <a:lnTo>
                            <a:pt x="3150" y="1280"/>
                          </a:lnTo>
                          <a:lnTo>
                            <a:pt x="3165" y="1255"/>
                          </a:lnTo>
                          <a:lnTo>
                            <a:pt x="3179" y="1230"/>
                          </a:lnTo>
                          <a:lnTo>
                            <a:pt x="3189" y="1205"/>
                          </a:lnTo>
                          <a:lnTo>
                            <a:pt x="3195" y="1179"/>
                          </a:lnTo>
                          <a:lnTo>
                            <a:pt x="3200" y="1153"/>
                          </a:lnTo>
                          <a:lnTo>
                            <a:pt x="3201" y="1130"/>
                          </a:lnTo>
                          <a:lnTo>
                            <a:pt x="3199" y="1105"/>
                          </a:lnTo>
                          <a:lnTo>
                            <a:pt x="3195" y="1080"/>
                          </a:lnTo>
                          <a:lnTo>
                            <a:pt x="3187" y="1057"/>
                          </a:lnTo>
                          <a:lnTo>
                            <a:pt x="3176" y="1034"/>
                          </a:lnTo>
                          <a:lnTo>
                            <a:pt x="3161" y="1012"/>
                          </a:lnTo>
                          <a:lnTo>
                            <a:pt x="3144" y="990"/>
                          </a:lnTo>
                          <a:lnTo>
                            <a:pt x="3123" y="969"/>
                          </a:lnTo>
                          <a:lnTo>
                            <a:pt x="3100" y="949"/>
                          </a:lnTo>
                          <a:lnTo>
                            <a:pt x="3074" y="931"/>
                          </a:lnTo>
                          <a:lnTo>
                            <a:pt x="3046" y="915"/>
                          </a:lnTo>
                          <a:lnTo>
                            <a:pt x="3014" y="901"/>
                          </a:lnTo>
                          <a:lnTo>
                            <a:pt x="2980" y="886"/>
                          </a:lnTo>
                          <a:lnTo>
                            <a:pt x="2981" y="886"/>
                          </a:lnTo>
                          <a:lnTo>
                            <a:pt x="3005" y="867"/>
                          </a:lnTo>
                          <a:lnTo>
                            <a:pt x="3028" y="848"/>
                          </a:lnTo>
                          <a:lnTo>
                            <a:pt x="3048" y="827"/>
                          </a:lnTo>
                          <a:lnTo>
                            <a:pt x="3067" y="807"/>
                          </a:lnTo>
                          <a:lnTo>
                            <a:pt x="3083" y="787"/>
                          </a:lnTo>
                          <a:lnTo>
                            <a:pt x="3096" y="767"/>
                          </a:lnTo>
                          <a:lnTo>
                            <a:pt x="3108" y="745"/>
                          </a:lnTo>
                          <a:lnTo>
                            <a:pt x="3117" y="725"/>
                          </a:lnTo>
                          <a:lnTo>
                            <a:pt x="3125" y="703"/>
                          </a:lnTo>
                          <a:lnTo>
                            <a:pt x="3129" y="684"/>
                          </a:lnTo>
                          <a:lnTo>
                            <a:pt x="3132" y="663"/>
                          </a:lnTo>
                          <a:lnTo>
                            <a:pt x="3133" y="643"/>
                          </a:lnTo>
                          <a:lnTo>
                            <a:pt x="3130" y="622"/>
                          </a:lnTo>
                          <a:lnTo>
                            <a:pt x="3127" y="602"/>
                          </a:lnTo>
                          <a:lnTo>
                            <a:pt x="3119" y="583"/>
                          </a:lnTo>
                          <a:lnTo>
                            <a:pt x="3110" y="565"/>
                          </a:lnTo>
                          <a:lnTo>
                            <a:pt x="3103" y="552"/>
                          </a:lnTo>
                          <a:lnTo>
                            <a:pt x="3095" y="541"/>
                          </a:lnTo>
                          <a:lnTo>
                            <a:pt x="3086" y="529"/>
                          </a:lnTo>
                          <a:lnTo>
                            <a:pt x="3075" y="518"/>
                          </a:lnTo>
                          <a:lnTo>
                            <a:pt x="3053" y="498"/>
                          </a:lnTo>
                          <a:lnTo>
                            <a:pt x="3026" y="479"/>
                          </a:lnTo>
                          <a:lnTo>
                            <a:pt x="2997" y="461"/>
                          </a:lnTo>
                          <a:lnTo>
                            <a:pt x="2966" y="446"/>
                          </a:lnTo>
                          <a:lnTo>
                            <a:pt x="2931" y="433"/>
                          </a:lnTo>
                          <a:lnTo>
                            <a:pt x="2893" y="421"/>
                          </a:lnTo>
                          <a:lnTo>
                            <a:pt x="2854" y="411"/>
                          </a:lnTo>
                          <a:lnTo>
                            <a:pt x="2812" y="403"/>
                          </a:lnTo>
                          <a:lnTo>
                            <a:pt x="2768" y="398"/>
                          </a:lnTo>
                          <a:lnTo>
                            <a:pt x="2723" y="394"/>
                          </a:lnTo>
                          <a:lnTo>
                            <a:pt x="2676" y="392"/>
                          </a:lnTo>
                          <a:lnTo>
                            <a:pt x="2626" y="392"/>
                          </a:lnTo>
                          <a:lnTo>
                            <a:pt x="2576" y="395"/>
                          </a:lnTo>
                          <a:lnTo>
                            <a:pt x="2525" y="400"/>
                          </a:lnTo>
                          <a:lnTo>
                            <a:pt x="2529" y="399"/>
                          </a:lnTo>
                          <a:lnTo>
                            <a:pt x="2538" y="379"/>
                          </a:lnTo>
                          <a:lnTo>
                            <a:pt x="2546" y="358"/>
                          </a:lnTo>
                          <a:lnTo>
                            <a:pt x="2549" y="338"/>
                          </a:lnTo>
                          <a:lnTo>
                            <a:pt x="2551" y="318"/>
                          </a:lnTo>
                          <a:lnTo>
                            <a:pt x="2550" y="299"/>
                          </a:lnTo>
                          <a:lnTo>
                            <a:pt x="2546" y="279"/>
                          </a:lnTo>
                          <a:lnTo>
                            <a:pt x="2541" y="260"/>
                          </a:lnTo>
                          <a:lnTo>
                            <a:pt x="2531" y="242"/>
                          </a:lnTo>
                          <a:lnTo>
                            <a:pt x="2523" y="230"/>
                          </a:lnTo>
                          <a:lnTo>
                            <a:pt x="2515" y="218"/>
                          </a:lnTo>
                          <a:lnTo>
                            <a:pt x="2504" y="206"/>
                          </a:lnTo>
                          <a:lnTo>
                            <a:pt x="2492" y="195"/>
                          </a:lnTo>
                          <a:lnTo>
                            <a:pt x="2481" y="184"/>
                          </a:lnTo>
                          <a:lnTo>
                            <a:pt x="2467" y="174"/>
                          </a:lnTo>
                          <a:lnTo>
                            <a:pt x="2453" y="164"/>
                          </a:lnTo>
                          <a:lnTo>
                            <a:pt x="2437" y="155"/>
                          </a:lnTo>
                          <a:lnTo>
                            <a:pt x="2421" y="147"/>
                          </a:lnTo>
                          <a:lnTo>
                            <a:pt x="2403" y="139"/>
                          </a:lnTo>
                          <a:lnTo>
                            <a:pt x="2366" y="125"/>
                          </a:lnTo>
                          <a:lnTo>
                            <a:pt x="2326" y="114"/>
                          </a:lnTo>
                          <a:lnTo>
                            <a:pt x="2283" y="106"/>
                          </a:lnTo>
                          <a:lnTo>
                            <a:pt x="2260" y="102"/>
                          </a:lnTo>
                          <a:lnTo>
                            <a:pt x="2238" y="99"/>
                          </a:lnTo>
                          <a:lnTo>
                            <a:pt x="2214" y="97"/>
                          </a:lnTo>
                          <a:lnTo>
                            <a:pt x="2190" y="96"/>
                          </a:lnTo>
                          <a:lnTo>
                            <a:pt x="2166" y="95"/>
                          </a:lnTo>
                          <a:lnTo>
                            <a:pt x="2141" y="95"/>
                          </a:lnTo>
                          <a:lnTo>
                            <a:pt x="2116" y="96"/>
                          </a:lnTo>
                          <a:lnTo>
                            <a:pt x="2091" y="96"/>
                          </a:lnTo>
                          <a:lnTo>
                            <a:pt x="2065" y="98"/>
                          </a:lnTo>
                          <a:lnTo>
                            <a:pt x="2039" y="100"/>
                          </a:lnTo>
                          <a:lnTo>
                            <a:pt x="2013" y="104"/>
                          </a:lnTo>
                          <a:lnTo>
                            <a:pt x="1987" y="108"/>
                          </a:lnTo>
                          <a:lnTo>
                            <a:pt x="1960" y="113"/>
                          </a:lnTo>
                          <a:lnTo>
                            <a:pt x="1934" y="119"/>
                          </a:lnTo>
                          <a:lnTo>
                            <a:pt x="1908" y="124"/>
                          </a:lnTo>
                          <a:lnTo>
                            <a:pt x="1881" y="131"/>
                          </a:lnTo>
                          <a:lnTo>
                            <a:pt x="1880" y="132"/>
                          </a:lnTo>
                          <a:lnTo>
                            <a:pt x="1869" y="119"/>
                          </a:lnTo>
                          <a:lnTo>
                            <a:pt x="1855" y="108"/>
                          </a:lnTo>
                          <a:lnTo>
                            <a:pt x="1840" y="96"/>
                          </a:lnTo>
                          <a:lnTo>
                            <a:pt x="1826" y="86"/>
                          </a:lnTo>
                          <a:lnTo>
                            <a:pt x="1809" y="76"/>
                          </a:lnTo>
                          <a:lnTo>
                            <a:pt x="1792" y="66"/>
                          </a:lnTo>
                          <a:lnTo>
                            <a:pt x="1755" y="49"/>
                          </a:lnTo>
                          <a:lnTo>
                            <a:pt x="1715" y="34"/>
                          </a:lnTo>
                          <a:lnTo>
                            <a:pt x="1671" y="22"/>
                          </a:lnTo>
                          <a:lnTo>
                            <a:pt x="1625" y="13"/>
                          </a:lnTo>
                          <a:lnTo>
                            <a:pt x="1577" y="6"/>
                          </a:lnTo>
                          <a:lnTo>
                            <a:pt x="1552" y="3"/>
                          </a:lnTo>
                          <a:lnTo>
                            <a:pt x="1527" y="1"/>
                          </a:lnTo>
                          <a:lnTo>
                            <a:pt x="1500" y="0"/>
                          </a:lnTo>
                          <a:lnTo>
                            <a:pt x="1475" y="0"/>
                          </a:lnTo>
                          <a:lnTo>
                            <a:pt x="1447" y="0"/>
                          </a:lnTo>
                          <a:lnTo>
                            <a:pt x="1421" y="0"/>
                          </a:lnTo>
                          <a:lnTo>
                            <a:pt x="1394" y="1"/>
                          </a:lnTo>
                          <a:lnTo>
                            <a:pt x="1366" y="3"/>
                          </a:lnTo>
                          <a:lnTo>
                            <a:pt x="1338" y="6"/>
                          </a:lnTo>
                          <a:lnTo>
                            <a:pt x="1311" y="8"/>
                          </a:lnTo>
                          <a:lnTo>
                            <a:pt x="1283" y="13"/>
                          </a:lnTo>
                          <a:lnTo>
                            <a:pt x="1254" y="17"/>
                          </a:lnTo>
                          <a:lnTo>
                            <a:pt x="1227" y="22"/>
                          </a:lnTo>
                          <a:lnTo>
                            <a:pt x="1199" y="29"/>
                          </a:lnTo>
                          <a:lnTo>
                            <a:pt x="1171" y="36"/>
                          </a:lnTo>
                          <a:lnTo>
                            <a:pt x="1142" y="43"/>
                          </a:lnTo>
                          <a:lnTo>
                            <a:pt x="1094" y="58"/>
                          </a:lnTo>
                          <a:lnTo>
                            <a:pt x="1047" y="75"/>
                          </a:lnTo>
                          <a:lnTo>
                            <a:pt x="1002" y="93"/>
                          </a:lnTo>
                          <a:lnTo>
                            <a:pt x="959" y="114"/>
                          </a:lnTo>
                          <a:lnTo>
                            <a:pt x="918" y="135"/>
                          </a:lnTo>
                          <a:lnTo>
                            <a:pt x="880" y="158"/>
                          </a:lnTo>
                          <a:lnTo>
                            <a:pt x="844" y="182"/>
                          </a:lnTo>
                          <a:lnTo>
                            <a:pt x="812" y="208"/>
                          </a:lnTo>
                          <a:lnTo>
                            <a:pt x="812" y="209"/>
                          </a:lnTo>
                          <a:lnTo>
                            <a:pt x="787" y="211"/>
                          </a:lnTo>
                          <a:lnTo>
                            <a:pt x="763" y="214"/>
                          </a:lnTo>
                          <a:lnTo>
                            <a:pt x="737" y="216"/>
                          </a:lnTo>
                          <a:lnTo>
                            <a:pt x="712" y="220"/>
                          </a:lnTo>
                          <a:lnTo>
                            <a:pt x="688" y="225"/>
                          </a:lnTo>
                          <a:lnTo>
                            <a:pt x="663" y="230"/>
                          </a:lnTo>
                          <a:lnTo>
                            <a:pt x="639" y="235"/>
                          </a:lnTo>
                          <a:lnTo>
                            <a:pt x="614" y="241"/>
                          </a:lnTo>
                          <a:lnTo>
                            <a:pt x="575" y="254"/>
                          </a:lnTo>
                          <a:lnTo>
                            <a:pt x="537" y="267"/>
                          </a:lnTo>
                          <a:lnTo>
                            <a:pt x="501" y="282"/>
                          </a:lnTo>
                          <a:lnTo>
                            <a:pt x="467" y="298"/>
                          </a:lnTo>
                          <a:lnTo>
                            <a:pt x="436" y="315"/>
                          </a:lnTo>
                          <a:lnTo>
                            <a:pt x="406" y="333"/>
                          </a:lnTo>
                          <a:lnTo>
                            <a:pt x="378" y="351"/>
                          </a:lnTo>
                          <a:lnTo>
                            <a:pt x="353" y="371"/>
                          </a:lnTo>
                          <a:lnTo>
                            <a:pt x="331" y="392"/>
                          </a:lnTo>
                          <a:lnTo>
                            <a:pt x="311" y="413"/>
                          </a:lnTo>
                          <a:lnTo>
                            <a:pt x="294" y="434"/>
                          </a:lnTo>
                          <a:lnTo>
                            <a:pt x="279" y="456"/>
                          </a:lnTo>
                          <a:lnTo>
                            <a:pt x="268" y="477"/>
                          </a:lnTo>
                          <a:lnTo>
                            <a:pt x="259" y="499"/>
                          </a:lnTo>
                          <a:lnTo>
                            <a:pt x="255" y="522"/>
                          </a:lnTo>
                          <a:lnTo>
                            <a:pt x="253" y="544"/>
                          </a:lnTo>
                          <a:lnTo>
                            <a:pt x="252" y="543"/>
                          </a:lnTo>
                          <a:lnTo>
                            <a:pt x="217" y="558"/>
                          </a:lnTo>
                          <a:lnTo>
                            <a:pt x="184" y="573"/>
                          </a:lnTo>
                          <a:lnTo>
                            <a:pt x="153" y="591"/>
                          </a:lnTo>
                          <a:lnTo>
                            <a:pt x="125" y="609"/>
                          </a:lnTo>
                          <a:lnTo>
                            <a:pt x="99" y="628"/>
                          </a:lnTo>
                          <a:lnTo>
                            <a:pt x="76" y="647"/>
                          </a:lnTo>
                          <a:lnTo>
                            <a:pt x="57" y="667"/>
                          </a:lnTo>
                          <a:lnTo>
                            <a:pt x="39" y="687"/>
                          </a:lnTo>
                          <a:lnTo>
                            <a:pt x="24" y="708"/>
                          </a:lnTo>
                          <a:lnTo>
                            <a:pt x="14" y="729"/>
                          </a:lnTo>
                          <a:lnTo>
                            <a:pt x="6" y="751"/>
                          </a:lnTo>
                          <a:lnTo>
                            <a:pt x="1" y="771"/>
                          </a:lnTo>
                          <a:lnTo>
                            <a:pt x="0" y="793"/>
                          </a:lnTo>
                          <a:lnTo>
                            <a:pt x="1" y="812"/>
                          </a:lnTo>
                          <a:lnTo>
                            <a:pt x="6" y="833"/>
                          </a:lnTo>
                          <a:lnTo>
                            <a:pt x="11" y="843"/>
                          </a:lnTo>
                          <a:lnTo>
                            <a:pt x="16" y="852"/>
                          </a:lnTo>
                          <a:lnTo>
                            <a:pt x="23" y="864"/>
                          </a:lnTo>
                          <a:lnTo>
                            <a:pt x="31" y="875"/>
                          </a:lnTo>
                          <a:lnTo>
                            <a:pt x="41" y="886"/>
                          </a:lnTo>
                          <a:lnTo>
                            <a:pt x="51" y="897"/>
                          </a:lnTo>
                          <a:lnTo>
                            <a:pt x="63" y="906"/>
                          </a:lnTo>
                          <a:lnTo>
                            <a:pt x="76" y="915"/>
                          </a:lnTo>
                          <a:lnTo>
                            <a:pt x="90" y="922"/>
                          </a:lnTo>
                          <a:lnTo>
                            <a:pt x="105" y="931"/>
                          </a:lnTo>
                          <a:lnTo>
                            <a:pt x="121" y="938"/>
                          </a:lnTo>
                          <a:lnTo>
                            <a:pt x="138" y="945"/>
                          </a:lnTo>
                          <a:lnTo>
                            <a:pt x="157" y="952"/>
                          </a:lnTo>
                          <a:lnTo>
                            <a:pt x="175" y="957"/>
                          </a:lnTo>
                          <a:lnTo>
                            <a:pt x="195" y="962"/>
                          </a:lnTo>
                          <a:lnTo>
                            <a:pt x="216" y="967"/>
                          </a:lnTo>
                          <a:lnTo>
                            <a:pt x="237" y="971"/>
                          </a:lnTo>
                          <a:lnTo>
                            <a:pt x="258" y="973"/>
                          </a:lnTo>
                          <a:lnTo>
                            <a:pt x="258" y="972"/>
                          </a:lnTo>
                          <a:lnTo>
                            <a:pt x="245" y="985"/>
                          </a:lnTo>
                          <a:lnTo>
                            <a:pt x="233" y="997"/>
                          </a:lnTo>
                          <a:lnTo>
                            <a:pt x="221" y="1009"/>
                          </a:lnTo>
                          <a:lnTo>
                            <a:pt x="211" y="1022"/>
                          </a:lnTo>
                          <a:lnTo>
                            <a:pt x="203" y="1034"/>
                          </a:lnTo>
                          <a:lnTo>
                            <a:pt x="195" y="1045"/>
                          </a:lnTo>
                          <a:lnTo>
                            <a:pt x="190" y="1059"/>
                          </a:lnTo>
                          <a:lnTo>
                            <a:pt x="184" y="1071"/>
                          </a:lnTo>
                          <a:lnTo>
                            <a:pt x="180" y="1084"/>
                          </a:lnTo>
                          <a:lnTo>
                            <a:pt x="177" y="1097"/>
                          </a:lnTo>
                          <a:lnTo>
                            <a:pt x="177" y="1109"/>
                          </a:lnTo>
                          <a:lnTo>
                            <a:pt x="177" y="1121"/>
                          </a:lnTo>
                          <a:lnTo>
                            <a:pt x="178" y="1134"/>
                          </a:lnTo>
                          <a:lnTo>
                            <a:pt x="181" y="1145"/>
                          </a:lnTo>
                          <a:lnTo>
                            <a:pt x="186" y="1156"/>
                          </a:lnTo>
                          <a:lnTo>
                            <a:pt x="191" y="1168"/>
                          </a:lnTo>
                          <a:lnTo>
                            <a:pt x="199" y="1181"/>
                          </a:lnTo>
                          <a:lnTo>
                            <a:pt x="210" y="1194"/>
                          </a:lnTo>
                          <a:lnTo>
                            <a:pt x="222" y="1206"/>
                          </a:lnTo>
                          <a:lnTo>
                            <a:pt x="235" y="1217"/>
                          </a:lnTo>
                          <a:lnTo>
                            <a:pt x="250" y="1228"/>
                          </a:lnTo>
                          <a:lnTo>
                            <a:pt x="268" y="1237"/>
                          </a:lnTo>
                          <a:lnTo>
                            <a:pt x="286" y="1246"/>
                          </a:lnTo>
                          <a:lnTo>
                            <a:pt x="305" y="1253"/>
                          </a:lnTo>
                          <a:lnTo>
                            <a:pt x="326" y="1259"/>
                          </a:lnTo>
                          <a:lnTo>
                            <a:pt x="347" y="1265"/>
                          </a:lnTo>
                          <a:lnTo>
                            <a:pt x="371" y="1270"/>
                          </a:lnTo>
                          <a:lnTo>
                            <a:pt x="395" y="1274"/>
                          </a:lnTo>
                          <a:lnTo>
                            <a:pt x="420" y="1276"/>
                          </a:lnTo>
                          <a:lnTo>
                            <a:pt x="446" y="1279"/>
                          </a:lnTo>
                          <a:lnTo>
                            <a:pt x="473" y="1279"/>
                          </a:lnTo>
                          <a:lnTo>
                            <a:pt x="501" y="1279"/>
                          </a:lnTo>
                          <a:lnTo>
                            <a:pt x="506" y="1276"/>
                          </a:lnTo>
                          <a:lnTo>
                            <a:pt x="496" y="1290"/>
                          </a:lnTo>
                          <a:lnTo>
                            <a:pt x="486" y="1303"/>
                          </a:lnTo>
                          <a:lnTo>
                            <a:pt x="477" y="1316"/>
                          </a:lnTo>
                          <a:lnTo>
                            <a:pt x="469" y="1329"/>
                          </a:lnTo>
                          <a:lnTo>
                            <a:pt x="462" y="1342"/>
                          </a:lnTo>
                          <a:lnTo>
                            <a:pt x="456" y="1355"/>
                          </a:lnTo>
                          <a:lnTo>
                            <a:pt x="451" y="1368"/>
                          </a:lnTo>
                          <a:lnTo>
                            <a:pt x="448" y="1381"/>
                          </a:lnTo>
                          <a:lnTo>
                            <a:pt x="446" y="1394"/>
                          </a:lnTo>
                          <a:lnTo>
                            <a:pt x="445" y="1407"/>
                          </a:lnTo>
                          <a:lnTo>
                            <a:pt x="445" y="1419"/>
                          </a:lnTo>
                          <a:lnTo>
                            <a:pt x="446" y="1432"/>
                          </a:lnTo>
                          <a:lnTo>
                            <a:pt x="448" y="1445"/>
                          </a:lnTo>
                          <a:lnTo>
                            <a:pt x="452" y="1457"/>
                          </a:lnTo>
                          <a:lnTo>
                            <a:pt x="457" y="1469"/>
                          </a:lnTo>
                          <a:lnTo>
                            <a:pt x="462" y="1479"/>
                          </a:lnTo>
                          <a:lnTo>
                            <a:pt x="472" y="1496"/>
                          </a:lnTo>
                          <a:lnTo>
                            <a:pt x="485" y="1511"/>
                          </a:lnTo>
                          <a:lnTo>
                            <a:pt x="498" y="1525"/>
                          </a:lnTo>
                          <a:lnTo>
                            <a:pt x="515" y="1538"/>
                          </a:lnTo>
                          <a:lnTo>
                            <a:pt x="533" y="1550"/>
                          </a:lnTo>
                          <a:lnTo>
                            <a:pt x="553" y="1562"/>
                          </a:lnTo>
                          <a:lnTo>
                            <a:pt x="574" y="1572"/>
                          </a:lnTo>
                          <a:lnTo>
                            <a:pt x="597" y="1583"/>
                          </a:lnTo>
                          <a:lnTo>
                            <a:pt x="622" y="1590"/>
                          </a:lnTo>
                          <a:lnTo>
                            <a:pt x="648" y="1597"/>
                          </a:lnTo>
                          <a:lnTo>
                            <a:pt x="675" y="1603"/>
                          </a:lnTo>
                          <a:lnTo>
                            <a:pt x="704" y="1608"/>
                          </a:lnTo>
                          <a:lnTo>
                            <a:pt x="733" y="1612"/>
                          </a:lnTo>
                          <a:lnTo>
                            <a:pt x="764" y="1615"/>
                          </a:lnTo>
                          <a:lnTo>
                            <a:pt x="796" y="1616"/>
                          </a:lnTo>
                          <a:lnTo>
                            <a:pt x="829" y="1616"/>
                          </a:lnTo>
                          <a:lnTo>
                            <a:pt x="833" y="1616"/>
                          </a:lnTo>
                          <a:lnTo>
                            <a:pt x="823" y="1639"/>
                          </a:lnTo>
                          <a:lnTo>
                            <a:pt x="817" y="1661"/>
                          </a:lnTo>
                          <a:lnTo>
                            <a:pt x="813" y="1684"/>
                          </a:lnTo>
                          <a:lnTo>
                            <a:pt x="812" y="1705"/>
                          </a:lnTo>
                          <a:lnTo>
                            <a:pt x="813" y="1727"/>
                          </a:lnTo>
                          <a:lnTo>
                            <a:pt x="818" y="1749"/>
                          </a:lnTo>
                          <a:lnTo>
                            <a:pt x="824" y="1769"/>
                          </a:lnTo>
                          <a:lnTo>
                            <a:pt x="834" y="1790"/>
                          </a:lnTo>
                          <a:lnTo>
                            <a:pt x="843" y="1805"/>
                          </a:lnTo>
                          <a:lnTo>
                            <a:pt x="854" y="1819"/>
                          </a:lnTo>
                          <a:lnTo>
                            <a:pt x="866" y="1832"/>
                          </a:lnTo>
                          <a:lnTo>
                            <a:pt x="880" y="1846"/>
                          </a:lnTo>
                          <a:lnTo>
                            <a:pt x="894" y="1858"/>
                          </a:lnTo>
                          <a:lnTo>
                            <a:pt x="910" y="1870"/>
                          </a:lnTo>
                          <a:lnTo>
                            <a:pt x="927" y="1881"/>
                          </a:lnTo>
                          <a:lnTo>
                            <a:pt x="945" y="1892"/>
                          </a:lnTo>
                          <a:lnTo>
                            <a:pt x="964" y="1903"/>
                          </a:lnTo>
                          <a:lnTo>
                            <a:pt x="985" y="1911"/>
                          </a:lnTo>
                          <a:lnTo>
                            <a:pt x="1006" y="1920"/>
                          </a:lnTo>
                          <a:lnTo>
                            <a:pt x="1029" y="1927"/>
                          </a:lnTo>
                          <a:lnTo>
                            <a:pt x="1052" y="1933"/>
                          </a:lnTo>
                          <a:lnTo>
                            <a:pt x="1076" y="1939"/>
                          </a:lnTo>
                          <a:lnTo>
                            <a:pt x="1101" y="1945"/>
                          </a:lnTo>
                          <a:lnTo>
                            <a:pt x="1124" y="1951"/>
                          </a:lnTo>
                          <a:lnTo>
                            <a:pt x="1152" y="1954"/>
                          </a:lnTo>
                          <a:lnTo>
                            <a:pt x="1179" y="1958"/>
                          </a:lnTo>
                          <a:lnTo>
                            <a:pt x="1206" y="1960"/>
                          </a:lnTo>
                          <a:lnTo>
                            <a:pt x="1234" y="1962"/>
                          </a:lnTo>
                          <a:lnTo>
                            <a:pt x="1262" y="1962"/>
                          </a:lnTo>
                          <a:lnTo>
                            <a:pt x="1291" y="1962"/>
                          </a:lnTo>
                          <a:lnTo>
                            <a:pt x="1321" y="1962"/>
                          </a:lnTo>
                          <a:lnTo>
                            <a:pt x="1351" y="1960"/>
                          </a:lnTo>
                          <a:lnTo>
                            <a:pt x="1381" y="1958"/>
                          </a:lnTo>
                          <a:lnTo>
                            <a:pt x="1412" y="1954"/>
                          </a:lnTo>
                          <a:lnTo>
                            <a:pt x="1442" y="1951"/>
                          </a:lnTo>
                          <a:lnTo>
                            <a:pt x="1473" y="1946"/>
                          </a:lnTo>
                          <a:lnTo>
                            <a:pt x="1504" y="1939"/>
                          </a:lnTo>
                          <a:lnTo>
                            <a:pt x="1535" y="1933"/>
                          </a:lnTo>
                          <a:lnTo>
                            <a:pt x="1566" y="1927"/>
                          </a:lnTo>
                          <a:lnTo>
                            <a:pt x="1597" y="1918"/>
                          </a:lnTo>
                          <a:lnTo>
                            <a:pt x="1638" y="1907"/>
                          </a:lnTo>
                          <a:lnTo>
                            <a:pt x="1677" y="1893"/>
                          </a:lnTo>
                          <a:lnTo>
                            <a:pt x="1677" y="1892"/>
                          </a:lnTo>
                        </a:path>
                      </a:pathLst>
                    </a:cu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160" name="Text Box 4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87" y="2447"/>
                      <a:ext cx="324" cy="1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s-ES_tradnl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81D58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-128"/>
                        </a:rPr>
                        <a:t>Net1</a:t>
                      </a:r>
                    </a:p>
                  </p:txBody>
                </p:sp>
              </p:grpSp>
              <p:grpSp>
                <p:nvGrpSpPr>
                  <p:cNvPr id="2153" name="Group 402"/>
                  <p:cNvGrpSpPr>
                    <a:grpSpLocks/>
                  </p:cNvGrpSpPr>
                  <p:nvPr/>
                </p:nvGrpSpPr>
                <p:grpSpPr bwMode="auto">
                  <a:xfrm>
                    <a:off x="3607" y="2927"/>
                    <a:ext cx="334" cy="191"/>
                    <a:chOff x="3681" y="2432"/>
                    <a:chExt cx="334" cy="191"/>
                  </a:xfrm>
                </p:grpSpPr>
                <p:sp>
                  <p:nvSpPr>
                    <p:cNvPr id="2157" name="Freeform 403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696" y="2432"/>
                      <a:ext cx="319" cy="191"/>
                    </a:xfrm>
                    <a:custGeom>
                      <a:avLst/>
                      <a:gdLst>
                        <a:gd name="T0" fmla="*/ 18 w 3202"/>
                        <a:gd name="T1" fmla="*/ 18 h 1985"/>
                        <a:gd name="T2" fmla="*/ 20 w 3202"/>
                        <a:gd name="T3" fmla="*/ 18 h 1985"/>
                        <a:gd name="T4" fmla="*/ 22 w 3202"/>
                        <a:gd name="T5" fmla="*/ 18 h 1985"/>
                        <a:gd name="T6" fmla="*/ 23 w 3202"/>
                        <a:gd name="T7" fmla="*/ 18 h 1985"/>
                        <a:gd name="T8" fmla="*/ 24 w 3202"/>
                        <a:gd name="T9" fmla="*/ 17 h 1985"/>
                        <a:gd name="T10" fmla="*/ 25 w 3202"/>
                        <a:gd name="T11" fmla="*/ 16 h 1985"/>
                        <a:gd name="T12" fmla="*/ 27 w 3202"/>
                        <a:gd name="T13" fmla="*/ 16 h 1985"/>
                        <a:gd name="T14" fmla="*/ 29 w 3202"/>
                        <a:gd name="T15" fmla="*/ 15 h 1985"/>
                        <a:gd name="T16" fmla="*/ 30 w 3202"/>
                        <a:gd name="T17" fmla="*/ 14 h 1985"/>
                        <a:gd name="T18" fmla="*/ 30 w 3202"/>
                        <a:gd name="T19" fmla="*/ 14 h 1985"/>
                        <a:gd name="T20" fmla="*/ 30 w 3202"/>
                        <a:gd name="T21" fmla="*/ 13 h 1985"/>
                        <a:gd name="T22" fmla="*/ 31 w 3202"/>
                        <a:gd name="T23" fmla="*/ 12 h 1985"/>
                        <a:gd name="T24" fmla="*/ 32 w 3202"/>
                        <a:gd name="T25" fmla="*/ 10 h 1985"/>
                        <a:gd name="T26" fmla="*/ 31 w 3202"/>
                        <a:gd name="T27" fmla="*/ 9 h 1985"/>
                        <a:gd name="T28" fmla="*/ 30 w 3202"/>
                        <a:gd name="T29" fmla="*/ 8 h 1985"/>
                        <a:gd name="T30" fmla="*/ 31 w 3202"/>
                        <a:gd name="T31" fmla="*/ 7 h 1985"/>
                        <a:gd name="T32" fmla="*/ 31 w 3202"/>
                        <a:gd name="T33" fmla="*/ 6 h 1985"/>
                        <a:gd name="T34" fmla="*/ 31 w 3202"/>
                        <a:gd name="T35" fmla="*/ 5 h 1985"/>
                        <a:gd name="T36" fmla="*/ 30 w 3202"/>
                        <a:gd name="T37" fmla="*/ 4 h 1985"/>
                        <a:gd name="T38" fmla="*/ 27 w 3202"/>
                        <a:gd name="T39" fmla="*/ 4 h 1985"/>
                        <a:gd name="T40" fmla="*/ 25 w 3202"/>
                        <a:gd name="T41" fmla="*/ 4 h 1985"/>
                        <a:gd name="T42" fmla="*/ 25 w 3202"/>
                        <a:gd name="T43" fmla="*/ 3 h 1985"/>
                        <a:gd name="T44" fmla="*/ 25 w 3202"/>
                        <a:gd name="T45" fmla="*/ 2 h 1985"/>
                        <a:gd name="T46" fmla="*/ 24 w 3202"/>
                        <a:gd name="T47" fmla="*/ 1 h 1985"/>
                        <a:gd name="T48" fmla="*/ 22 w 3202"/>
                        <a:gd name="T49" fmla="*/ 1 h 1985"/>
                        <a:gd name="T50" fmla="*/ 21 w 3202"/>
                        <a:gd name="T51" fmla="*/ 1 h 1985"/>
                        <a:gd name="T52" fmla="*/ 19 w 3202"/>
                        <a:gd name="T53" fmla="*/ 1 h 1985"/>
                        <a:gd name="T54" fmla="*/ 18 w 3202"/>
                        <a:gd name="T55" fmla="*/ 1 h 1985"/>
                        <a:gd name="T56" fmla="*/ 16 w 3202"/>
                        <a:gd name="T57" fmla="*/ 0 h 1985"/>
                        <a:gd name="T58" fmla="*/ 14 w 3202"/>
                        <a:gd name="T59" fmla="*/ 0 h 1985"/>
                        <a:gd name="T60" fmla="*/ 13 w 3202"/>
                        <a:gd name="T61" fmla="*/ 0 h 1985"/>
                        <a:gd name="T62" fmla="*/ 11 w 3202"/>
                        <a:gd name="T63" fmla="*/ 1 h 1985"/>
                        <a:gd name="T64" fmla="*/ 8 w 3202"/>
                        <a:gd name="T65" fmla="*/ 2 h 1985"/>
                        <a:gd name="T66" fmla="*/ 7 w 3202"/>
                        <a:gd name="T67" fmla="*/ 2 h 1985"/>
                        <a:gd name="T68" fmla="*/ 5 w 3202"/>
                        <a:gd name="T69" fmla="*/ 3 h 1985"/>
                        <a:gd name="T70" fmla="*/ 3 w 3202"/>
                        <a:gd name="T71" fmla="*/ 3 h 1985"/>
                        <a:gd name="T72" fmla="*/ 3 w 3202"/>
                        <a:gd name="T73" fmla="*/ 5 h 1985"/>
                        <a:gd name="T74" fmla="*/ 1 w 3202"/>
                        <a:gd name="T75" fmla="*/ 5 h 1985"/>
                        <a:gd name="T76" fmla="*/ 0 w 3202"/>
                        <a:gd name="T77" fmla="*/ 7 h 1985"/>
                        <a:gd name="T78" fmla="*/ 0 w 3202"/>
                        <a:gd name="T79" fmla="*/ 8 h 1985"/>
                        <a:gd name="T80" fmla="*/ 0 w 3202"/>
                        <a:gd name="T81" fmla="*/ 8 h 1985"/>
                        <a:gd name="T82" fmla="*/ 1 w 3202"/>
                        <a:gd name="T83" fmla="*/ 9 h 1985"/>
                        <a:gd name="T84" fmla="*/ 3 w 3202"/>
                        <a:gd name="T85" fmla="*/ 9 h 1985"/>
                        <a:gd name="T86" fmla="*/ 2 w 3202"/>
                        <a:gd name="T87" fmla="*/ 10 h 1985"/>
                        <a:gd name="T88" fmla="*/ 2 w 3202"/>
                        <a:gd name="T89" fmla="*/ 10 h 1985"/>
                        <a:gd name="T90" fmla="*/ 2 w 3202"/>
                        <a:gd name="T91" fmla="*/ 11 h 1985"/>
                        <a:gd name="T92" fmla="*/ 3 w 3202"/>
                        <a:gd name="T93" fmla="*/ 12 h 1985"/>
                        <a:gd name="T94" fmla="*/ 4 w 3202"/>
                        <a:gd name="T95" fmla="*/ 12 h 1985"/>
                        <a:gd name="T96" fmla="*/ 5 w 3202"/>
                        <a:gd name="T97" fmla="*/ 12 h 1985"/>
                        <a:gd name="T98" fmla="*/ 4 w 3202"/>
                        <a:gd name="T99" fmla="*/ 13 h 1985"/>
                        <a:gd name="T100" fmla="*/ 4 w 3202"/>
                        <a:gd name="T101" fmla="*/ 13 h 1985"/>
                        <a:gd name="T102" fmla="*/ 5 w 3202"/>
                        <a:gd name="T103" fmla="*/ 14 h 1985"/>
                        <a:gd name="T104" fmla="*/ 6 w 3202"/>
                        <a:gd name="T105" fmla="*/ 15 h 1985"/>
                        <a:gd name="T106" fmla="*/ 8 w 3202"/>
                        <a:gd name="T107" fmla="*/ 15 h 1985"/>
                        <a:gd name="T108" fmla="*/ 8 w 3202"/>
                        <a:gd name="T109" fmla="*/ 16 h 1985"/>
                        <a:gd name="T110" fmla="*/ 9 w 3202"/>
                        <a:gd name="T111" fmla="*/ 17 h 1985"/>
                        <a:gd name="T112" fmla="*/ 10 w 3202"/>
                        <a:gd name="T113" fmla="*/ 18 h 1985"/>
                        <a:gd name="T114" fmla="*/ 11 w 3202"/>
                        <a:gd name="T115" fmla="*/ 18 h 1985"/>
                        <a:gd name="T116" fmla="*/ 13 w 3202"/>
                        <a:gd name="T117" fmla="*/ 18 h 1985"/>
                        <a:gd name="T118" fmla="*/ 14 w 3202"/>
                        <a:gd name="T119" fmla="*/ 18 h 1985"/>
                        <a:gd name="T120" fmla="*/ 16 w 3202"/>
                        <a:gd name="T121" fmla="*/ 18 h 1985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3202"/>
                        <a:gd name="T184" fmla="*/ 0 h 1985"/>
                        <a:gd name="T185" fmla="*/ 3202 w 3202"/>
                        <a:gd name="T186" fmla="*/ 1985 h 1985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3202" h="1985">
                          <a:moveTo>
                            <a:pt x="1677" y="1892"/>
                          </a:moveTo>
                          <a:lnTo>
                            <a:pt x="1692" y="1909"/>
                          </a:lnTo>
                          <a:lnTo>
                            <a:pt x="1710" y="1925"/>
                          </a:lnTo>
                          <a:lnTo>
                            <a:pt x="1732" y="1936"/>
                          </a:lnTo>
                          <a:lnTo>
                            <a:pt x="1755" y="1948"/>
                          </a:lnTo>
                          <a:lnTo>
                            <a:pt x="1781" y="1958"/>
                          </a:lnTo>
                          <a:lnTo>
                            <a:pt x="1809" y="1967"/>
                          </a:lnTo>
                          <a:lnTo>
                            <a:pt x="1839" y="1974"/>
                          </a:lnTo>
                          <a:lnTo>
                            <a:pt x="1870" y="1980"/>
                          </a:lnTo>
                          <a:lnTo>
                            <a:pt x="1903" y="1983"/>
                          </a:lnTo>
                          <a:lnTo>
                            <a:pt x="1938" y="1984"/>
                          </a:lnTo>
                          <a:lnTo>
                            <a:pt x="1973" y="1984"/>
                          </a:lnTo>
                          <a:lnTo>
                            <a:pt x="2010" y="1982"/>
                          </a:lnTo>
                          <a:lnTo>
                            <a:pt x="2046" y="1978"/>
                          </a:lnTo>
                          <a:lnTo>
                            <a:pt x="2083" y="1973"/>
                          </a:lnTo>
                          <a:lnTo>
                            <a:pt x="2120" y="1966"/>
                          </a:lnTo>
                          <a:lnTo>
                            <a:pt x="2158" y="1955"/>
                          </a:lnTo>
                          <a:lnTo>
                            <a:pt x="2183" y="1947"/>
                          </a:lnTo>
                          <a:lnTo>
                            <a:pt x="2208" y="1939"/>
                          </a:lnTo>
                          <a:lnTo>
                            <a:pt x="2231" y="1930"/>
                          </a:lnTo>
                          <a:lnTo>
                            <a:pt x="2254" y="1922"/>
                          </a:lnTo>
                          <a:lnTo>
                            <a:pt x="2277" y="1910"/>
                          </a:lnTo>
                          <a:lnTo>
                            <a:pt x="2298" y="1899"/>
                          </a:lnTo>
                          <a:lnTo>
                            <a:pt x="2318" y="1888"/>
                          </a:lnTo>
                          <a:lnTo>
                            <a:pt x="2336" y="1877"/>
                          </a:lnTo>
                          <a:lnTo>
                            <a:pt x="2354" y="1864"/>
                          </a:lnTo>
                          <a:lnTo>
                            <a:pt x="2370" y="1850"/>
                          </a:lnTo>
                          <a:lnTo>
                            <a:pt x="2385" y="1837"/>
                          </a:lnTo>
                          <a:lnTo>
                            <a:pt x="2399" y="1824"/>
                          </a:lnTo>
                          <a:lnTo>
                            <a:pt x="2411" y="1810"/>
                          </a:lnTo>
                          <a:lnTo>
                            <a:pt x="2422" y="1796"/>
                          </a:lnTo>
                          <a:lnTo>
                            <a:pt x="2432" y="1782"/>
                          </a:lnTo>
                          <a:lnTo>
                            <a:pt x="2439" y="1767"/>
                          </a:lnTo>
                          <a:lnTo>
                            <a:pt x="2435" y="1769"/>
                          </a:lnTo>
                          <a:lnTo>
                            <a:pt x="2470" y="1773"/>
                          </a:lnTo>
                          <a:lnTo>
                            <a:pt x="2505" y="1776"/>
                          </a:lnTo>
                          <a:lnTo>
                            <a:pt x="2542" y="1776"/>
                          </a:lnTo>
                          <a:lnTo>
                            <a:pt x="2579" y="1773"/>
                          </a:lnTo>
                          <a:lnTo>
                            <a:pt x="2616" y="1769"/>
                          </a:lnTo>
                          <a:lnTo>
                            <a:pt x="2653" y="1764"/>
                          </a:lnTo>
                          <a:lnTo>
                            <a:pt x="2691" y="1757"/>
                          </a:lnTo>
                          <a:lnTo>
                            <a:pt x="2727" y="1746"/>
                          </a:lnTo>
                          <a:lnTo>
                            <a:pt x="2766" y="1735"/>
                          </a:lnTo>
                          <a:lnTo>
                            <a:pt x="2802" y="1720"/>
                          </a:lnTo>
                          <a:lnTo>
                            <a:pt x="2837" y="1705"/>
                          </a:lnTo>
                          <a:lnTo>
                            <a:pt x="2869" y="1690"/>
                          </a:lnTo>
                          <a:lnTo>
                            <a:pt x="2898" y="1672"/>
                          </a:lnTo>
                          <a:lnTo>
                            <a:pt x="2924" y="1653"/>
                          </a:lnTo>
                          <a:lnTo>
                            <a:pt x="2948" y="1634"/>
                          </a:lnTo>
                          <a:lnTo>
                            <a:pt x="2969" y="1613"/>
                          </a:lnTo>
                          <a:lnTo>
                            <a:pt x="2986" y="1593"/>
                          </a:lnTo>
                          <a:lnTo>
                            <a:pt x="3000" y="1572"/>
                          </a:lnTo>
                          <a:lnTo>
                            <a:pt x="3011" y="1551"/>
                          </a:lnTo>
                          <a:lnTo>
                            <a:pt x="3015" y="1541"/>
                          </a:lnTo>
                          <a:lnTo>
                            <a:pt x="3017" y="1530"/>
                          </a:lnTo>
                          <a:lnTo>
                            <a:pt x="3020" y="1519"/>
                          </a:lnTo>
                          <a:lnTo>
                            <a:pt x="3021" y="1508"/>
                          </a:lnTo>
                          <a:lnTo>
                            <a:pt x="3021" y="1498"/>
                          </a:lnTo>
                          <a:lnTo>
                            <a:pt x="3020" y="1487"/>
                          </a:lnTo>
                          <a:lnTo>
                            <a:pt x="3018" y="1477"/>
                          </a:lnTo>
                          <a:lnTo>
                            <a:pt x="3015" y="1467"/>
                          </a:lnTo>
                          <a:lnTo>
                            <a:pt x="3012" y="1457"/>
                          </a:lnTo>
                          <a:lnTo>
                            <a:pt x="3007" y="1447"/>
                          </a:lnTo>
                          <a:lnTo>
                            <a:pt x="2999" y="1436"/>
                          </a:lnTo>
                          <a:lnTo>
                            <a:pt x="2991" y="1425"/>
                          </a:lnTo>
                          <a:lnTo>
                            <a:pt x="2995" y="1426"/>
                          </a:lnTo>
                          <a:lnTo>
                            <a:pt x="3028" y="1402"/>
                          </a:lnTo>
                          <a:lnTo>
                            <a:pt x="3057" y="1379"/>
                          </a:lnTo>
                          <a:lnTo>
                            <a:pt x="3084" y="1355"/>
                          </a:lnTo>
                          <a:lnTo>
                            <a:pt x="3108" y="1331"/>
                          </a:lnTo>
                          <a:lnTo>
                            <a:pt x="3130" y="1305"/>
                          </a:lnTo>
                          <a:lnTo>
                            <a:pt x="3150" y="1280"/>
                          </a:lnTo>
                          <a:lnTo>
                            <a:pt x="3165" y="1255"/>
                          </a:lnTo>
                          <a:lnTo>
                            <a:pt x="3179" y="1230"/>
                          </a:lnTo>
                          <a:lnTo>
                            <a:pt x="3189" y="1205"/>
                          </a:lnTo>
                          <a:lnTo>
                            <a:pt x="3195" y="1179"/>
                          </a:lnTo>
                          <a:lnTo>
                            <a:pt x="3200" y="1153"/>
                          </a:lnTo>
                          <a:lnTo>
                            <a:pt x="3201" y="1130"/>
                          </a:lnTo>
                          <a:lnTo>
                            <a:pt x="3199" y="1105"/>
                          </a:lnTo>
                          <a:lnTo>
                            <a:pt x="3195" y="1080"/>
                          </a:lnTo>
                          <a:lnTo>
                            <a:pt x="3187" y="1057"/>
                          </a:lnTo>
                          <a:lnTo>
                            <a:pt x="3176" y="1034"/>
                          </a:lnTo>
                          <a:lnTo>
                            <a:pt x="3161" y="1012"/>
                          </a:lnTo>
                          <a:lnTo>
                            <a:pt x="3144" y="990"/>
                          </a:lnTo>
                          <a:lnTo>
                            <a:pt x="3123" y="969"/>
                          </a:lnTo>
                          <a:lnTo>
                            <a:pt x="3100" y="949"/>
                          </a:lnTo>
                          <a:lnTo>
                            <a:pt x="3074" y="931"/>
                          </a:lnTo>
                          <a:lnTo>
                            <a:pt x="3046" y="915"/>
                          </a:lnTo>
                          <a:lnTo>
                            <a:pt x="3014" y="901"/>
                          </a:lnTo>
                          <a:lnTo>
                            <a:pt x="2980" y="886"/>
                          </a:lnTo>
                          <a:lnTo>
                            <a:pt x="2981" y="886"/>
                          </a:lnTo>
                          <a:lnTo>
                            <a:pt x="3005" y="867"/>
                          </a:lnTo>
                          <a:lnTo>
                            <a:pt x="3028" y="848"/>
                          </a:lnTo>
                          <a:lnTo>
                            <a:pt x="3048" y="827"/>
                          </a:lnTo>
                          <a:lnTo>
                            <a:pt x="3067" y="807"/>
                          </a:lnTo>
                          <a:lnTo>
                            <a:pt x="3083" y="787"/>
                          </a:lnTo>
                          <a:lnTo>
                            <a:pt x="3096" y="767"/>
                          </a:lnTo>
                          <a:lnTo>
                            <a:pt x="3108" y="745"/>
                          </a:lnTo>
                          <a:lnTo>
                            <a:pt x="3117" y="725"/>
                          </a:lnTo>
                          <a:lnTo>
                            <a:pt x="3125" y="703"/>
                          </a:lnTo>
                          <a:lnTo>
                            <a:pt x="3129" y="684"/>
                          </a:lnTo>
                          <a:lnTo>
                            <a:pt x="3132" y="663"/>
                          </a:lnTo>
                          <a:lnTo>
                            <a:pt x="3133" y="643"/>
                          </a:lnTo>
                          <a:lnTo>
                            <a:pt x="3130" y="622"/>
                          </a:lnTo>
                          <a:lnTo>
                            <a:pt x="3127" y="602"/>
                          </a:lnTo>
                          <a:lnTo>
                            <a:pt x="3119" y="583"/>
                          </a:lnTo>
                          <a:lnTo>
                            <a:pt x="3110" y="565"/>
                          </a:lnTo>
                          <a:lnTo>
                            <a:pt x="3103" y="552"/>
                          </a:lnTo>
                          <a:lnTo>
                            <a:pt x="3095" y="541"/>
                          </a:lnTo>
                          <a:lnTo>
                            <a:pt x="3086" y="529"/>
                          </a:lnTo>
                          <a:lnTo>
                            <a:pt x="3075" y="518"/>
                          </a:lnTo>
                          <a:lnTo>
                            <a:pt x="3053" y="498"/>
                          </a:lnTo>
                          <a:lnTo>
                            <a:pt x="3026" y="479"/>
                          </a:lnTo>
                          <a:lnTo>
                            <a:pt x="2997" y="461"/>
                          </a:lnTo>
                          <a:lnTo>
                            <a:pt x="2966" y="446"/>
                          </a:lnTo>
                          <a:lnTo>
                            <a:pt x="2931" y="433"/>
                          </a:lnTo>
                          <a:lnTo>
                            <a:pt x="2893" y="421"/>
                          </a:lnTo>
                          <a:lnTo>
                            <a:pt x="2854" y="411"/>
                          </a:lnTo>
                          <a:lnTo>
                            <a:pt x="2812" y="403"/>
                          </a:lnTo>
                          <a:lnTo>
                            <a:pt x="2768" y="398"/>
                          </a:lnTo>
                          <a:lnTo>
                            <a:pt x="2723" y="394"/>
                          </a:lnTo>
                          <a:lnTo>
                            <a:pt x="2676" y="392"/>
                          </a:lnTo>
                          <a:lnTo>
                            <a:pt x="2626" y="392"/>
                          </a:lnTo>
                          <a:lnTo>
                            <a:pt x="2576" y="395"/>
                          </a:lnTo>
                          <a:lnTo>
                            <a:pt x="2525" y="400"/>
                          </a:lnTo>
                          <a:lnTo>
                            <a:pt x="2529" y="399"/>
                          </a:lnTo>
                          <a:lnTo>
                            <a:pt x="2538" y="379"/>
                          </a:lnTo>
                          <a:lnTo>
                            <a:pt x="2546" y="358"/>
                          </a:lnTo>
                          <a:lnTo>
                            <a:pt x="2549" y="338"/>
                          </a:lnTo>
                          <a:lnTo>
                            <a:pt x="2551" y="318"/>
                          </a:lnTo>
                          <a:lnTo>
                            <a:pt x="2550" y="299"/>
                          </a:lnTo>
                          <a:lnTo>
                            <a:pt x="2546" y="279"/>
                          </a:lnTo>
                          <a:lnTo>
                            <a:pt x="2541" y="260"/>
                          </a:lnTo>
                          <a:lnTo>
                            <a:pt x="2531" y="242"/>
                          </a:lnTo>
                          <a:lnTo>
                            <a:pt x="2523" y="230"/>
                          </a:lnTo>
                          <a:lnTo>
                            <a:pt x="2515" y="218"/>
                          </a:lnTo>
                          <a:lnTo>
                            <a:pt x="2504" y="206"/>
                          </a:lnTo>
                          <a:lnTo>
                            <a:pt x="2492" y="195"/>
                          </a:lnTo>
                          <a:lnTo>
                            <a:pt x="2481" y="184"/>
                          </a:lnTo>
                          <a:lnTo>
                            <a:pt x="2467" y="174"/>
                          </a:lnTo>
                          <a:lnTo>
                            <a:pt x="2453" y="164"/>
                          </a:lnTo>
                          <a:lnTo>
                            <a:pt x="2437" y="155"/>
                          </a:lnTo>
                          <a:lnTo>
                            <a:pt x="2421" y="147"/>
                          </a:lnTo>
                          <a:lnTo>
                            <a:pt x="2403" y="139"/>
                          </a:lnTo>
                          <a:lnTo>
                            <a:pt x="2366" y="125"/>
                          </a:lnTo>
                          <a:lnTo>
                            <a:pt x="2326" y="114"/>
                          </a:lnTo>
                          <a:lnTo>
                            <a:pt x="2283" y="106"/>
                          </a:lnTo>
                          <a:lnTo>
                            <a:pt x="2260" y="102"/>
                          </a:lnTo>
                          <a:lnTo>
                            <a:pt x="2238" y="99"/>
                          </a:lnTo>
                          <a:lnTo>
                            <a:pt x="2214" y="97"/>
                          </a:lnTo>
                          <a:lnTo>
                            <a:pt x="2190" y="96"/>
                          </a:lnTo>
                          <a:lnTo>
                            <a:pt x="2166" y="95"/>
                          </a:lnTo>
                          <a:lnTo>
                            <a:pt x="2141" y="95"/>
                          </a:lnTo>
                          <a:lnTo>
                            <a:pt x="2116" y="96"/>
                          </a:lnTo>
                          <a:lnTo>
                            <a:pt x="2091" y="96"/>
                          </a:lnTo>
                          <a:lnTo>
                            <a:pt x="2065" y="98"/>
                          </a:lnTo>
                          <a:lnTo>
                            <a:pt x="2039" y="100"/>
                          </a:lnTo>
                          <a:lnTo>
                            <a:pt x="2013" y="104"/>
                          </a:lnTo>
                          <a:lnTo>
                            <a:pt x="1987" y="108"/>
                          </a:lnTo>
                          <a:lnTo>
                            <a:pt x="1960" y="113"/>
                          </a:lnTo>
                          <a:lnTo>
                            <a:pt x="1934" y="119"/>
                          </a:lnTo>
                          <a:lnTo>
                            <a:pt x="1908" y="124"/>
                          </a:lnTo>
                          <a:lnTo>
                            <a:pt x="1881" y="131"/>
                          </a:lnTo>
                          <a:lnTo>
                            <a:pt x="1880" y="132"/>
                          </a:lnTo>
                          <a:lnTo>
                            <a:pt x="1869" y="119"/>
                          </a:lnTo>
                          <a:lnTo>
                            <a:pt x="1855" y="108"/>
                          </a:lnTo>
                          <a:lnTo>
                            <a:pt x="1840" y="96"/>
                          </a:lnTo>
                          <a:lnTo>
                            <a:pt x="1826" y="86"/>
                          </a:lnTo>
                          <a:lnTo>
                            <a:pt x="1809" y="76"/>
                          </a:lnTo>
                          <a:lnTo>
                            <a:pt x="1792" y="66"/>
                          </a:lnTo>
                          <a:lnTo>
                            <a:pt x="1755" y="49"/>
                          </a:lnTo>
                          <a:lnTo>
                            <a:pt x="1715" y="34"/>
                          </a:lnTo>
                          <a:lnTo>
                            <a:pt x="1671" y="22"/>
                          </a:lnTo>
                          <a:lnTo>
                            <a:pt x="1625" y="13"/>
                          </a:lnTo>
                          <a:lnTo>
                            <a:pt x="1577" y="6"/>
                          </a:lnTo>
                          <a:lnTo>
                            <a:pt x="1552" y="3"/>
                          </a:lnTo>
                          <a:lnTo>
                            <a:pt x="1527" y="1"/>
                          </a:lnTo>
                          <a:lnTo>
                            <a:pt x="1500" y="0"/>
                          </a:lnTo>
                          <a:lnTo>
                            <a:pt x="1475" y="0"/>
                          </a:lnTo>
                          <a:lnTo>
                            <a:pt x="1447" y="0"/>
                          </a:lnTo>
                          <a:lnTo>
                            <a:pt x="1421" y="0"/>
                          </a:lnTo>
                          <a:lnTo>
                            <a:pt x="1394" y="1"/>
                          </a:lnTo>
                          <a:lnTo>
                            <a:pt x="1366" y="3"/>
                          </a:lnTo>
                          <a:lnTo>
                            <a:pt x="1338" y="6"/>
                          </a:lnTo>
                          <a:lnTo>
                            <a:pt x="1311" y="8"/>
                          </a:lnTo>
                          <a:lnTo>
                            <a:pt x="1283" y="13"/>
                          </a:lnTo>
                          <a:lnTo>
                            <a:pt x="1254" y="17"/>
                          </a:lnTo>
                          <a:lnTo>
                            <a:pt x="1227" y="22"/>
                          </a:lnTo>
                          <a:lnTo>
                            <a:pt x="1199" y="29"/>
                          </a:lnTo>
                          <a:lnTo>
                            <a:pt x="1171" y="36"/>
                          </a:lnTo>
                          <a:lnTo>
                            <a:pt x="1142" y="43"/>
                          </a:lnTo>
                          <a:lnTo>
                            <a:pt x="1094" y="58"/>
                          </a:lnTo>
                          <a:lnTo>
                            <a:pt x="1047" y="75"/>
                          </a:lnTo>
                          <a:lnTo>
                            <a:pt x="1002" y="93"/>
                          </a:lnTo>
                          <a:lnTo>
                            <a:pt x="959" y="114"/>
                          </a:lnTo>
                          <a:lnTo>
                            <a:pt x="918" y="135"/>
                          </a:lnTo>
                          <a:lnTo>
                            <a:pt x="880" y="158"/>
                          </a:lnTo>
                          <a:lnTo>
                            <a:pt x="844" y="182"/>
                          </a:lnTo>
                          <a:lnTo>
                            <a:pt x="812" y="208"/>
                          </a:lnTo>
                          <a:lnTo>
                            <a:pt x="812" y="209"/>
                          </a:lnTo>
                          <a:lnTo>
                            <a:pt x="787" y="211"/>
                          </a:lnTo>
                          <a:lnTo>
                            <a:pt x="763" y="214"/>
                          </a:lnTo>
                          <a:lnTo>
                            <a:pt x="737" y="216"/>
                          </a:lnTo>
                          <a:lnTo>
                            <a:pt x="712" y="220"/>
                          </a:lnTo>
                          <a:lnTo>
                            <a:pt x="688" y="225"/>
                          </a:lnTo>
                          <a:lnTo>
                            <a:pt x="663" y="230"/>
                          </a:lnTo>
                          <a:lnTo>
                            <a:pt x="639" y="235"/>
                          </a:lnTo>
                          <a:lnTo>
                            <a:pt x="614" y="241"/>
                          </a:lnTo>
                          <a:lnTo>
                            <a:pt x="575" y="254"/>
                          </a:lnTo>
                          <a:lnTo>
                            <a:pt x="537" y="267"/>
                          </a:lnTo>
                          <a:lnTo>
                            <a:pt x="501" y="282"/>
                          </a:lnTo>
                          <a:lnTo>
                            <a:pt x="467" y="298"/>
                          </a:lnTo>
                          <a:lnTo>
                            <a:pt x="436" y="315"/>
                          </a:lnTo>
                          <a:lnTo>
                            <a:pt x="406" y="333"/>
                          </a:lnTo>
                          <a:lnTo>
                            <a:pt x="378" y="351"/>
                          </a:lnTo>
                          <a:lnTo>
                            <a:pt x="353" y="371"/>
                          </a:lnTo>
                          <a:lnTo>
                            <a:pt x="331" y="392"/>
                          </a:lnTo>
                          <a:lnTo>
                            <a:pt x="311" y="413"/>
                          </a:lnTo>
                          <a:lnTo>
                            <a:pt x="294" y="434"/>
                          </a:lnTo>
                          <a:lnTo>
                            <a:pt x="279" y="456"/>
                          </a:lnTo>
                          <a:lnTo>
                            <a:pt x="268" y="477"/>
                          </a:lnTo>
                          <a:lnTo>
                            <a:pt x="259" y="499"/>
                          </a:lnTo>
                          <a:lnTo>
                            <a:pt x="255" y="522"/>
                          </a:lnTo>
                          <a:lnTo>
                            <a:pt x="253" y="544"/>
                          </a:lnTo>
                          <a:lnTo>
                            <a:pt x="252" y="543"/>
                          </a:lnTo>
                          <a:lnTo>
                            <a:pt x="217" y="558"/>
                          </a:lnTo>
                          <a:lnTo>
                            <a:pt x="184" y="573"/>
                          </a:lnTo>
                          <a:lnTo>
                            <a:pt x="153" y="591"/>
                          </a:lnTo>
                          <a:lnTo>
                            <a:pt x="125" y="609"/>
                          </a:lnTo>
                          <a:lnTo>
                            <a:pt x="99" y="628"/>
                          </a:lnTo>
                          <a:lnTo>
                            <a:pt x="76" y="647"/>
                          </a:lnTo>
                          <a:lnTo>
                            <a:pt x="57" y="667"/>
                          </a:lnTo>
                          <a:lnTo>
                            <a:pt x="39" y="687"/>
                          </a:lnTo>
                          <a:lnTo>
                            <a:pt x="24" y="708"/>
                          </a:lnTo>
                          <a:lnTo>
                            <a:pt x="14" y="729"/>
                          </a:lnTo>
                          <a:lnTo>
                            <a:pt x="6" y="751"/>
                          </a:lnTo>
                          <a:lnTo>
                            <a:pt x="1" y="771"/>
                          </a:lnTo>
                          <a:lnTo>
                            <a:pt x="0" y="793"/>
                          </a:lnTo>
                          <a:lnTo>
                            <a:pt x="1" y="812"/>
                          </a:lnTo>
                          <a:lnTo>
                            <a:pt x="6" y="833"/>
                          </a:lnTo>
                          <a:lnTo>
                            <a:pt x="11" y="843"/>
                          </a:lnTo>
                          <a:lnTo>
                            <a:pt x="16" y="852"/>
                          </a:lnTo>
                          <a:lnTo>
                            <a:pt x="23" y="864"/>
                          </a:lnTo>
                          <a:lnTo>
                            <a:pt x="31" y="875"/>
                          </a:lnTo>
                          <a:lnTo>
                            <a:pt x="41" y="886"/>
                          </a:lnTo>
                          <a:lnTo>
                            <a:pt x="51" y="897"/>
                          </a:lnTo>
                          <a:lnTo>
                            <a:pt x="63" y="906"/>
                          </a:lnTo>
                          <a:lnTo>
                            <a:pt x="76" y="915"/>
                          </a:lnTo>
                          <a:lnTo>
                            <a:pt x="90" y="922"/>
                          </a:lnTo>
                          <a:lnTo>
                            <a:pt x="105" y="931"/>
                          </a:lnTo>
                          <a:lnTo>
                            <a:pt x="121" y="938"/>
                          </a:lnTo>
                          <a:lnTo>
                            <a:pt x="138" y="945"/>
                          </a:lnTo>
                          <a:lnTo>
                            <a:pt x="157" y="952"/>
                          </a:lnTo>
                          <a:lnTo>
                            <a:pt x="175" y="957"/>
                          </a:lnTo>
                          <a:lnTo>
                            <a:pt x="195" y="962"/>
                          </a:lnTo>
                          <a:lnTo>
                            <a:pt x="216" y="967"/>
                          </a:lnTo>
                          <a:lnTo>
                            <a:pt x="237" y="971"/>
                          </a:lnTo>
                          <a:lnTo>
                            <a:pt x="258" y="973"/>
                          </a:lnTo>
                          <a:lnTo>
                            <a:pt x="258" y="972"/>
                          </a:lnTo>
                          <a:lnTo>
                            <a:pt x="245" y="985"/>
                          </a:lnTo>
                          <a:lnTo>
                            <a:pt x="233" y="997"/>
                          </a:lnTo>
                          <a:lnTo>
                            <a:pt x="221" y="1009"/>
                          </a:lnTo>
                          <a:lnTo>
                            <a:pt x="211" y="1022"/>
                          </a:lnTo>
                          <a:lnTo>
                            <a:pt x="203" y="1034"/>
                          </a:lnTo>
                          <a:lnTo>
                            <a:pt x="195" y="1045"/>
                          </a:lnTo>
                          <a:lnTo>
                            <a:pt x="190" y="1059"/>
                          </a:lnTo>
                          <a:lnTo>
                            <a:pt x="184" y="1071"/>
                          </a:lnTo>
                          <a:lnTo>
                            <a:pt x="180" y="1084"/>
                          </a:lnTo>
                          <a:lnTo>
                            <a:pt x="177" y="1097"/>
                          </a:lnTo>
                          <a:lnTo>
                            <a:pt x="177" y="1109"/>
                          </a:lnTo>
                          <a:lnTo>
                            <a:pt x="177" y="1121"/>
                          </a:lnTo>
                          <a:lnTo>
                            <a:pt x="178" y="1134"/>
                          </a:lnTo>
                          <a:lnTo>
                            <a:pt x="181" y="1145"/>
                          </a:lnTo>
                          <a:lnTo>
                            <a:pt x="186" y="1156"/>
                          </a:lnTo>
                          <a:lnTo>
                            <a:pt x="191" y="1168"/>
                          </a:lnTo>
                          <a:lnTo>
                            <a:pt x="199" y="1181"/>
                          </a:lnTo>
                          <a:lnTo>
                            <a:pt x="210" y="1194"/>
                          </a:lnTo>
                          <a:lnTo>
                            <a:pt x="222" y="1206"/>
                          </a:lnTo>
                          <a:lnTo>
                            <a:pt x="235" y="1217"/>
                          </a:lnTo>
                          <a:lnTo>
                            <a:pt x="250" y="1228"/>
                          </a:lnTo>
                          <a:lnTo>
                            <a:pt x="268" y="1237"/>
                          </a:lnTo>
                          <a:lnTo>
                            <a:pt x="286" y="1246"/>
                          </a:lnTo>
                          <a:lnTo>
                            <a:pt x="305" y="1253"/>
                          </a:lnTo>
                          <a:lnTo>
                            <a:pt x="326" y="1259"/>
                          </a:lnTo>
                          <a:lnTo>
                            <a:pt x="347" y="1265"/>
                          </a:lnTo>
                          <a:lnTo>
                            <a:pt x="371" y="1270"/>
                          </a:lnTo>
                          <a:lnTo>
                            <a:pt x="395" y="1274"/>
                          </a:lnTo>
                          <a:lnTo>
                            <a:pt x="420" y="1276"/>
                          </a:lnTo>
                          <a:lnTo>
                            <a:pt x="446" y="1279"/>
                          </a:lnTo>
                          <a:lnTo>
                            <a:pt x="473" y="1279"/>
                          </a:lnTo>
                          <a:lnTo>
                            <a:pt x="501" y="1279"/>
                          </a:lnTo>
                          <a:lnTo>
                            <a:pt x="506" y="1276"/>
                          </a:lnTo>
                          <a:lnTo>
                            <a:pt x="496" y="1290"/>
                          </a:lnTo>
                          <a:lnTo>
                            <a:pt x="486" y="1303"/>
                          </a:lnTo>
                          <a:lnTo>
                            <a:pt x="477" y="1316"/>
                          </a:lnTo>
                          <a:lnTo>
                            <a:pt x="469" y="1329"/>
                          </a:lnTo>
                          <a:lnTo>
                            <a:pt x="462" y="1342"/>
                          </a:lnTo>
                          <a:lnTo>
                            <a:pt x="456" y="1355"/>
                          </a:lnTo>
                          <a:lnTo>
                            <a:pt x="451" y="1368"/>
                          </a:lnTo>
                          <a:lnTo>
                            <a:pt x="448" y="1381"/>
                          </a:lnTo>
                          <a:lnTo>
                            <a:pt x="446" y="1394"/>
                          </a:lnTo>
                          <a:lnTo>
                            <a:pt x="445" y="1407"/>
                          </a:lnTo>
                          <a:lnTo>
                            <a:pt x="445" y="1419"/>
                          </a:lnTo>
                          <a:lnTo>
                            <a:pt x="446" y="1432"/>
                          </a:lnTo>
                          <a:lnTo>
                            <a:pt x="448" y="1445"/>
                          </a:lnTo>
                          <a:lnTo>
                            <a:pt x="452" y="1457"/>
                          </a:lnTo>
                          <a:lnTo>
                            <a:pt x="457" y="1469"/>
                          </a:lnTo>
                          <a:lnTo>
                            <a:pt x="462" y="1479"/>
                          </a:lnTo>
                          <a:lnTo>
                            <a:pt x="472" y="1496"/>
                          </a:lnTo>
                          <a:lnTo>
                            <a:pt x="485" y="1511"/>
                          </a:lnTo>
                          <a:lnTo>
                            <a:pt x="498" y="1525"/>
                          </a:lnTo>
                          <a:lnTo>
                            <a:pt x="515" y="1538"/>
                          </a:lnTo>
                          <a:lnTo>
                            <a:pt x="533" y="1550"/>
                          </a:lnTo>
                          <a:lnTo>
                            <a:pt x="553" y="1562"/>
                          </a:lnTo>
                          <a:lnTo>
                            <a:pt x="574" y="1572"/>
                          </a:lnTo>
                          <a:lnTo>
                            <a:pt x="597" y="1583"/>
                          </a:lnTo>
                          <a:lnTo>
                            <a:pt x="622" y="1590"/>
                          </a:lnTo>
                          <a:lnTo>
                            <a:pt x="648" y="1597"/>
                          </a:lnTo>
                          <a:lnTo>
                            <a:pt x="675" y="1603"/>
                          </a:lnTo>
                          <a:lnTo>
                            <a:pt x="704" y="1608"/>
                          </a:lnTo>
                          <a:lnTo>
                            <a:pt x="733" y="1612"/>
                          </a:lnTo>
                          <a:lnTo>
                            <a:pt x="764" y="1615"/>
                          </a:lnTo>
                          <a:lnTo>
                            <a:pt x="796" y="1616"/>
                          </a:lnTo>
                          <a:lnTo>
                            <a:pt x="829" y="1616"/>
                          </a:lnTo>
                          <a:lnTo>
                            <a:pt x="833" y="1616"/>
                          </a:lnTo>
                          <a:lnTo>
                            <a:pt x="823" y="1639"/>
                          </a:lnTo>
                          <a:lnTo>
                            <a:pt x="817" y="1661"/>
                          </a:lnTo>
                          <a:lnTo>
                            <a:pt x="813" y="1684"/>
                          </a:lnTo>
                          <a:lnTo>
                            <a:pt x="812" y="1705"/>
                          </a:lnTo>
                          <a:lnTo>
                            <a:pt x="813" y="1727"/>
                          </a:lnTo>
                          <a:lnTo>
                            <a:pt x="818" y="1749"/>
                          </a:lnTo>
                          <a:lnTo>
                            <a:pt x="824" y="1769"/>
                          </a:lnTo>
                          <a:lnTo>
                            <a:pt x="834" y="1790"/>
                          </a:lnTo>
                          <a:lnTo>
                            <a:pt x="843" y="1805"/>
                          </a:lnTo>
                          <a:lnTo>
                            <a:pt x="854" y="1819"/>
                          </a:lnTo>
                          <a:lnTo>
                            <a:pt x="866" y="1832"/>
                          </a:lnTo>
                          <a:lnTo>
                            <a:pt x="880" y="1846"/>
                          </a:lnTo>
                          <a:lnTo>
                            <a:pt x="894" y="1858"/>
                          </a:lnTo>
                          <a:lnTo>
                            <a:pt x="910" y="1870"/>
                          </a:lnTo>
                          <a:lnTo>
                            <a:pt x="927" y="1881"/>
                          </a:lnTo>
                          <a:lnTo>
                            <a:pt x="945" y="1892"/>
                          </a:lnTo>
                          <a:lnTo>
                            <a:pt x="964" y="1903"/>
                          </a:lnTo>
                          <a:lnTo>
                            <a:pt x="985" y="1911"/>
                          </a:lnTo>
                          <a:lnTo>
                            <a:pt x="1006" y="1920"/>
                          </a:lnTo>
                          <a:lnTo>
                            <a:pt x="1029" y="1927"/>
                          </a:lnTo>
                          <a:lnTo>
                            <a:pt x="1052" y="1933"/>
                          </a:lnTo>
                          <a:lnTo>
                            <a:pt x="1076" y="1939"/>
                          </a:lnTo>
                          <a:lnTo>
                            <a:pt x="1101" y="1945"/>
                          </a:lnTo>
                          <a:lnTo>
                            <a:pt x="1124" y="1951"/>
                          </a:lnTo>
                          <a:lnTo>
                            <a:pt x="1152" y="1954"/>
                          </a:lnTo>
                          <a:lnTo>
                            <a:pt x="1179" y="1958"/>
                          </a:lnTo>
                          <a:lnTo>
                            <a:pt x="1206" y="1960"/>
                          </a:lnTo>
                          <a:lnTo>
                            <a:pt x="1234" y="1962"/>
                          </a:lnTo>
                          <a:lnTo>
                            <a:pt x="1262" y="1962"/>
                          </a:lnTo>
                          <a:lnTo>
                            <a:pt x="1291" y="1962"/>
                          </a:lnTo>
                          <a:lnTo>
                            <a:pt x="1321" y="1962"/>
                          </a:lnTo>
                          <a:lnTo>
                            <a:pt x="1351" y="1960"/>
                          </a:lnTo>
                          <a:lnTo>
                            <a:pt x="1381" y="1958"/>
                          </a:lnTo>
                          <a:lnTo>
                            <a:pt x="1412" y="1954"/>
                          </a:lnTo>
                          <a:lnTo>
                            <a:pt x="1442" y="1951"/>
                          </a:lnTo>
                          <a:lnTo>
                            <a:pt x="1473" y="1946"/>
                          </a:lnTo>
                          <a:lnTo>
                            <a:pt x="1504" y="1939"/>
                          </a:lnTo>
                          <a:lnTo>
                            <a:pt x="1535" y="1933"/>
                          </a:lnTo>
                          <a:lnTo>
                            <a:pt x="1566" y="1927"/>
                          </a:lnTo>
                          <a:lnTo>
                            <a:pt x="1597" y="1918"/>
                          </a:lnTo>
                          <a:lnTo>
                            <a:pt x="1638" y="1907"/>
                          </a:lnTo>
                          <a:lnTo>
                            <a:pt x="1677" y="1893"/>
                          </a:lnTo>
                          <a:lnTo>
                            <a:pt x="1677" y="1892"/>
                          </a:lnTo>
                        </a:path>
                      </a:pathLst>
                    </a:cu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158" name="Text Box 40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81" y="2441"/>
                      <a:ext cx="324" cy="1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s-ES_tradnl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81D58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-128"/>
                        </a:rPr>
                        <a:t>Net4</a:t>
                      </a:r>
                    </a:p>
                  </p:txBody>
                </p:sp>
              </p:grpSp>
              <p:grpSp>
                <p:nvGrpSpPr>
                  <p:cNvPr id="2154" name="Group 405"/>
                  <p:cNvGrpSpPr>
                    <a:grpSpLocks/>
                  </p:cNvGrpSpPr>
                  <p:nvPr/>
                </p:nvGrpSpPr>
                <p:grpSpPr bwMode="auto">
                  <a:xfrm>
                    <a:off x="4139" y="2506"/>
                    <a:ext cx="347" cy="192"/>
                    <a:chOff x="3668" y="2432"/>
                    <a:chExt cx="347" cy="192"/>
                  </a:xfrm>
                </p:grpSpPr>
                <p:sp>
                  <p:nvSpPr>
                    <p:cNvPr id="2155" name="Freeform 406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696" y="2432"/>
                      <a:ext cx="319" cy="191"/>
                    </a:xfrm>
                    <a:custGeom>
                      <a:avLst/>
                      <a:gdLst>
                        <a:gd name="T0" fmla="*/ 18 w 3202"/>
                        <a:gd name="T1" fmla="*/ 18 h 1985"/>
                        <a:gd name="T2" fmla="*/ 20 w 3202"/>
                        <a:gd name="T3" fmla="*/ 18 h 1985"/>
                        <a:gd name="T4" fmla="*/ 22 w 3202"/>
                        <a:gd name="T5" fmla="*/ 18 h 1985"/>
                        <a:gd name="T6" fmla="*/ 23 w 3202"/>
                        <a:gd name="T7" fmla="*/ 18 h 1985"/>
                        <a:gd name="T8" fmla="*/ 24 w 3202"/>
                        <a:gd name="T9" fmla="*/ 17 h 1985"/>
                        <a:gd name="T10" fmla="*/ 25 w 3202"/>
                        <a:gd name="T11" fmla="*/ 16 h 1985"/>
                        <a:gd name="T12" fmla="*/ 27 w 3202"/>
                        <a:gd name="T13" fmla="*/ 16 h 1985"/>
                        <a:gd name="T14" fmla="*/ 29 w 3202"/>
                        <a:gd name="T15" fmla="*/ 15 h 1985"/>
                        <a:gd name="T16" fmla="*/ 30 w 3202"/>
                        <a:gd name="T17" fmla="*/ 14 h 1985"/>
                        <a:gd name="T18" fmla="*/ 30 w 3202"/>
                        <a:gd name="T19" fmla="*/ 14 h 1985"/>
                        <a:gd name="T20" fmla="*/ 30 w 3202"/>
                        <a:gd name="T21" fmla="*/ 13 h 1985"/>
                        <a:gd name="T22" fmla="*/ 31 w 3202"/>
                        <a:gd name="T23" fmla="*/ 12 h 1985"/>
                        <a:gd name="T24" fmla="*/ 32 w 3202"/>
                        <a:gd name="T25" fmla="*/ 10 h 1985"/>
                        <a:gd name="T26" fmla="*/ 31 w 3202"/>
                        <a:gd name="T27" fmla="*/ 9 h 1985"/>
                        <a:gd name="T28" fmla="*/ 30 w 3202"/>
                        <a:gd name="T29" fmla="*/ 8 h 1985"/>
                        <a:gd name="T30" fmla="*/ 31 w 3202"/>
                        <a:gd name="T31" fmla="*/ 7 h 1985"/>
                        <a:gd name="T32" fmla="*/ 31 w 3202"/>
                        <a:gd name="T33" fmla="*/ 6 h 1985"/>
                        <a:gd name="T34" fmla="*/ 31 w 3202"/>
                        <a:gd name="T35" fmla="*/ 5 h 1985"/>
                        <a:gd name="T36" fmla="*/ 30 w 3202"/>
                        <a:gd name="T37" fmla="*/ 4 h 1985"/>
                        <a:gd name="T38" fmla="*/ 27 w 3202"/>
                        <a:gd name="T39" fmla="*/ 4 h 1985"/>
                        <a:gd name="T40" fmla="*/ 25 w 3202"/>
                        <a:gd name="T41" fmla="*/ 4 h 1985"/>
                        <a:gd name="T42" fmla="*/ 25 w 3202"/>
                        <a:gd name="T43" fmla="*/ 3 h 1985"/>
                        <a:gd name="T44" fmla="*/ 25 w 3202"/>
                        <a:gd name="T45" fmla="*/ 2 h 1985"/>
                        <a:gd name="T46" fmla="*/ 24 w 3202"/>
                        <a:gd name="T47" fmla="*/ 1 h 1985"/>
                        <a:gd name="T48" fmla="*/ 22 w 3202"/>
                        <a:gd name="T49" fmla="*/ 1 h 1985"/>
                        <a:gd name="T50" fmla="*/ 21 w 3202"/>
                        <a:gd name="T51" fmla="*/ 1 h 1985"/>
                        <a:gd name="T52" fmla="*/ 19 w 3202"/>
                        <a:gd name="T53" fmla="*/ 1 h 1985"/>
                        <a:gd name="T54" fmla="*/ 18 w 3202"/>
                        <a:gd name="T55" fmla="*/ 1 h 1985"/>
                        <a:gd name="T56" fmla="*/ 16 w 3202"/>
                        <a:gd name="T57" fmla="*/ 0 h 1985"/>
                        <a:gd name="T58" fmla="*/ 14 w 3202"/>
                        <a:gd name="T59" fmla="*/ 0 h 1985"/>
                        <a:gd name="T60" fmla="*/ 13 w 3202"/>
                        <a:gd name="T61" fmla="*/ 0 h 1985"/>
                        <a:gd name="T62" fmla="*/ 11 w 3202"/>
                        <a:gd name="T63" fmla="*/ 1 h 1985"/>
                        <a:gd name="T64" fmla="*/ 8 w 3202"/>
                        <a:gd name="T65" fmla="*/ 2 h 1985"/>
                        <a:gd name="T66" fmla="*/ 7 w 3202"/>
                        <a:gd name="T67" fmla="*/ 2 h 1985"/>
                        <a:gd name="T68" fmla="*/ 5 w 3202"/>
                        <a:gd name="T69" fmla="*/ 3 h 1985"/>
                        <a:gd name="T70" fmla="*/ 3 w 3202"/>
                        <a:gd name="T71" fmla="*/ 3 h 1985"/>
                        <a:gd name="T72" fmla="*/ 3 w 3202"/>
                        <a:gd name="T73" fmla="*/ 5 h 1985"/>
                        <a:gd name="T74" fmla="*/ 1 w 3202"/>
                        <a:gd name="T75" fmla="*/ 5 h 1985"/>
                        <a:gd name="T76" fmla="*/ 0 w 3202"/>
                        <a:gd name="T77" fmla="*/ 7 h 1985"/>
                        <a:gd name="T78" fmla="*/ 0 w 3202"/>
                        <a:gd name="T79" fmla="*/ 8 h 1985"/>
                        <a:gd name="T80" fmla="*/ 0 w 3202"/>
                        <a:gd name="T81" fmla="*/ 8 h 1985"/>
                        <a:gd name="T82" fmla="*/ 1 w 3202"/>
                        <a:gd name="T83" fmla="*/ 9 h 1985"/>
                        <a:gd name="T84" fmla="*/ 3 w 3202"/>
                        <a:gd name="T85" fmla="*/ 9 h 1985"/>
                        <a:gd name="T86" fmla="*/ 2 w 3202"/>
                        <a:gd name="T87" fmla="*/ 10 h 1985"/>
                        <a:gd name="T88" fmla="*/ 2 w 3202"/>
                        <a:gd name="T89" fmla="*/ 10 h 1985"/>
                        <a:gd name="T90" fmla="*/ 2 w 3202"/>
                        <a:gd name="T91" fmla="*/ 11 h 1985"/>
                        <a:gd name="T92" fmla="*/ 3 w 3202"/>
                        <a:gd name="T93" fmla="*/ 12 h 1985"/>
                        <a:gd name="T94" fmla="*/ 4 w 3202"/>
                        <a:gd name="T95" fmla="*/ 12 h 1985"/>
                        <a:gd name="T96" fmla="*/ 5 w 3202"/>
                        <a:gd name="T97" fmla="*/ 12 h 1985"/>
                        <a:gd name="T98" fmla="*/ 4 w 3202"/>
                        <a:gd name="T99" fmla="*/ 13 h 1985"/>
                        <a:gd name="T100" fmla="*/ 4 w 3202"/>
                        <a:gd name="T101" fmla="*/ 13 h 1985"/>
                        <a:gd name="T102" fmla="*/ 5 w 3202"/>
                        <a:gd name="T103" fmla="*/ 14 h 1985"/>
                        <a:gd name="T104" fmla="*/ 6 w 3202"/>
                        <a:gd name="T105" fmla="*/ 15 h 1985"/>
                        <a:gd name="T106" fmla="*/ 8 w 3202"/>
                        <a:gd name="T107" fmla="*/ 15 h 1985"/>
                        <a:gd name="T108" fmla="*/ 8 w 3202"/>
                        <a:gd name="T109" fmla="*/ 16 h 1985"/>
                        <a:gd name="T110" fmla="*/ 9 w 3202"/>
                        <a:gd name="T111" fmla="*/ 17 h 1985"/>
                        <a:gd name="T112" fmla="*/ 10 w 3202"/>
                        <a:gd name="T113" fmla="*/ 18 h 1985"/>
                        <a:gd name="T114" fmla="*/ 11 w 3202"/>
                        <a:gd name="T115" fmla="*/ 18 h 1985"/>
                        <a:gd name="T116" fmla="*/ 13 w 3202"/>
                        <a:gd name="T117" fmla="*/ 18 h 1985"/>
                        <a:gd name="T118" fmla="*/ 14 w 3202"/>
                        <a:gd name="T119" fmla="*/ 18 h 1985"/>
                        <a:gd name="T120" fmla="*/ 16 w 3202"/>
                        <a:gd name="T121" fmla="*/ 18 h 1985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3202"/>
                        <a:gd name="T184" fmla="*/ 0 h 1985"/>
                        <a:gd name="T185" fmla="*/ 3202 w 3202"/>
                        <a:gd name="T186" fmla="*/ 1985 h 1985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3202" h="1985">
                          <a:moveTo>
                            <a:pt x="1677" y="1892"/>
                          </a:moveTo>
                          <a:lnTo>
                            <a:pt x="1692" y="1909"/>
                          </a:lnTo>
                          <a:lnTo>
                            <a:pt x="1710" y="1925"/>
                          </a:lnTo>
                          <a:lnTo>
                            <a:pt x="1732" y="1936"/>
                          </a:lnTo>
                          <a:lnTo>
                            <a:pt x="1755" y="1948"/>
                          </a:lnTo>
                          <a:lnTo>
                            <a:pt x="1781" y="1958"/>
                          </a:lnTo>
                          <a:lnTo>
                            <a:pt x="1809" y="1967"/>
                          </a:lnTo>
                          <a:lnTo>
                            <a:pt x="1839" y="1974"/>
                          </a:lnTo>
                          <a:lnTo>
                            <a:pt x="1870" y="1980"/>
                          </a:lnTo>
                          <a:lnTo>
                            <a:pt x="1903" y="1983"/>
                          </a:lnTo>
                          <a:lnTo>
                            <a:pt x="1938" y="1984"/>
                          </a:lnTo>
                          <a:lnTo>
                            <a:pt x="1973" y="1984"/>
                          </a:lnTo>
                          <a:lnTo>
                            <a:pt x="2010" y="1982"/>
                          </a:lnTo>
                          <a:lnTo>
                            <a:pt x="2046" y="1978"/>
                          </a:lnTo>
                          <a:lnTo>
                            <a:pt x="2083" y="1973"/>
                          </a:lnTo>
                          <a:lnTo>
                            <a:pt x="2120" y="1966"/>
                          </a:lnTo>
                          <a:lnTo>
                            <a:pt x="2158" y="1955"/>
                          </a:lnTo>
                          <a:lnTo>
                            <a:pt x="2183" y="1947"/>
                          </a:lnTo>
                          <a:lnTo>
                            <a:pt x="2208" y="1939"/>
                          </a:lnTo>
                          <a:lnTo>
                            <a:pt x="2231" y="1930"/>
                          </a:lnTo>
                          <a:lnTo>
                            <a:pt x="2254" y="1922"/>
                          </a:lnTo>
                          <a:lnTo>
                            <a:pt x="2277" y="1910"/>
                          </a:lnTo>
                          <a:lnTo>
                            <a:pt x="2298" y="1899"/>
                          </a:lnTo>
                          <a:lnTo>
                            <a:pt x="2318" y="1888"/>
                          </a:lnTo>
                          <a:lnTo>
                            <a:pt x="2336" y="1877"/>
                          </a:lnTo>
                          <a:lnTo>
                            <a:pt x="2354" y="1864"/>
                          </a:lnTo>
                          <a:lnTo>
                            <a:pt x="2370" y="1850"/>
                          </a:lnTo>
                          <a:lnTo>
                            <a:pt x="2385" y="1837"/>
                          </a:lnTo>
                          <a:lnTo>
                            <a:pt x="2399" y="1824"/>
                          </a:lnTo>
                          <a:lnTo>
                            <a:pt x="2411" y="1810"/>
                          </a:lnTo>
                          <a:lnTo>
                            <a:pt x="2422" y="1796"/>
                          </a:lnTo>
                          <a:lnTo>
                            <a:pt x="2432" y="1782"/>
                          </a:lnTo>
                          <a:lnTo>
                            <a:pt x="2439" y="1767"/>
                          </a:lnTo>
                          <a:lnTo>
                            <a:pt x="2435" y="1769"/>
                          </a:lnTo>
                          <a:lnTo>
                            <a:pt x="2470" y="1773"/>
                          </a:lnTo>
                          <a:lnTo>
                            <a:pt x="2505" y="1776"/>
                          </a:lnTo>
                          <a:lnTo>
                            <a:pt x="2542" y="1776"/>
                          </a:lnTo>
                          <a:lnTo>
                            <a:pt x="2579" y="1773"/>
                          </a:lnTo>
                          <a:lnTo>
                            <a:pt x="2616" y="1769"/>
                          </a:lnTo>
                          <a:lnTo>
                            <a:pt x="2653" y="1764"/>
                          </a:lnTo>
                          <a:lnTo>
                            <a:pt x="2691" y="1757"/>
                          </a:lnTo>
                          <a:lnTo>
                            <a:pt x="2727" y="1746"/>
                          </a:lnTo>
                          <a:lnTo>
                            <a:pt x="2766" y="1735"/>
                          </a:lnTo>
                          <a:lnTo>
                            <a:pt x="2802" y="1720"/>
                          </a:lnTo>
                          <a:lnTo>
                            <a:pt x="2837" y="1705"/>
                          </a:lnTo>
                          <a:lnTo>
                            <a:pt x="2869" y="1690"/>
                          </a:lnTo>
                          <a:lnTo>
                            <a:pt x="2898" y="1672"/>
                          </a:lnTo>
                          <a:lnTo>
                            <a:pt x="2924" y="1653"/>
                          </a:lnTo>
                          <a:lnTo>
                            <a:pt x="2948" y="1634"/>
                          </a:lnTo>
                          <a:lnTo>
                            <a:pt x="2969" y="1613"/>
                          </a:lnTo>
                          <a:lnTo>
                            <a:pt x="2986" y="1593"/>
                          </a:lnTo>
                          <a:lnTo>
                            <a:pt x="3000" y="1572"/>
                          </a:lnTo>
                          <a:lnTo>
                            <a:pt x="3011" y="1551"/>
                          </a:lnTo>
                          <a:lnTo>
                            <a:pt x="3015" y="1541"/>
                          </a:lnTo>
                          <a:lnTo>
                            <a:pt x="3017" y="1530"/>
                          </a:lnTo>
                          <a:lnTo>
                            <a:pt x="3020" y="1519"/>
                          </a:lnTo>
                          <a:lnTo>
                            <a:pt x="3021" y="1508"/>
                          </a:lnTo>
                          <a:lnTo>
                            <a:pt x="3021" y="1498"/>
                          </a:lnTo>
                          <a:lnTo>
                            <a:pt x="3020" y="1487"/>
                          </a:lnTo>
                          <a:lnTo>
                            <a:pt x="3018" y="1477"/>
                          </a:lnTo>
                          <a:lnTo>
                            <a:pt x="3015" y="1467"/>
                          </a:lnTo>
                          <a:lnTo>
                            <a:pt x="3012" y="1457"/>
                          </a:lnTo>
                          <a:lnTo>
                            <a:pt x="3007" y="1447"/>
                          </a:lnTo>
                          <a:lnTo>
                            <a:pt x="2999" y="1436"/>
                          </a:lnTo>
                          <a:lnTo>
                            <a:pt x="2991" y="1425"/>
                          </a:lnTo>
                          <a:lnTo>
                            <a:pt x="2995" y="1426"/>
                          </a:lnTo>
                          <a:lnTo>
                            <a:pt x="3028" y="1402"/>
                          </a:lnTo>
                          <a:lnTo>
                            <a:pt x="3057" y="1379"/>
                          </a:lnTo>
                          <a:lnTo>
                            <a:pt x="3084" y="1355"/>
                          </a:lnTo>
                          <a:lnTo>
                            <a:pt x="3108" y="1331"/>
                          </a:lnTo>
                          <a:lnTo>
                            <a:pt x="3130" y="1305"/>
                          </a:lnTo>
                          <a:lnTo>
                            <a:pt x="3150" y="1280"/>
                          </a:lnTo>
                          <a:lnTo>
                            <a:pt x="3165" y="1255"/>
                          </a:lnTo>
                          <a:lnTo>
                            <a:pt x="3179" y="1230"/>
                          </a:lnTo>
                          <a:lnTo>
                            <a:pt x="3189" y="1205"/>
                          </a:lnTo>
                          <a:lnTo>
                            <a:pt x="3195" y="1179"/>
                          </a:lnTo>
                          <a:lnTo>
                            <a:pt x="3200" y="1153"/>
                          </a:lnTo>
                          <a:lnTo>
                            <a:pt x="3201" y="1130"/>
                          </a:lnTo>
                          <a:lnTo>
                            <a:pt x="3199" y="1105"/>
                          </a:lnTo>
                          <a:lnTo>
                            <a:pt x="3195" y="1080"/>
                          </a:lnTo>
                          <a:lnTo>
                            <a:pt x="3187" y="1057"/>
                          </a:lnTo>
                          <a:lnTo>
                            <a:pt x="3176" y="1034"/>
                          </a:lnTo>
                          <a:lnTo>
                            <a:pt x="3161" y="1012"/>
                          </a:lnTo>
                          <a:lnTo>
                            <a:pt x="3144" y="990"/>
                          </a:lnTo>
                          <a:lnTo>
                            <a:pt x="3123" y="969"/>
                          </a:lnTo>
                          <a:lnTo>
                            <a:pt x="3100" y="949"/>
                          </a:lnTo>
                          <a:lnTo>
                            <a:pt x="3074" y="931"/>
                          </a:lnTo>
                          <a:lnTo>
                            <a:pt x="3046" y="915"/>
                          </a:lnTo>
                          <a:lnTo>
                            <a:pt x="3014" y="901"/>
                          </a:lnTo>
                          <a:lnTo>
                            <a:pt x="2980" y="886"/>
                          </a:lnTo>
                          <a:lnTo>
                            <a:pt x="2981" y="886"/>
                          </a:lnTo>
                          <a:lnTo>
                            <a:pt x="3005" y="867"/>
                          </a:lnTo>
                          <a:lnTo>
                            <a:pt x="3028" y="848"/>
                          </a:lnTo>
                          <a:lnTo>
                            <a:pt x="3048" y="827"/>
                          </a:lnTo>
                          <a:lnTo>
                            <a:pt x="3067" y="807"/>
                          </a:lnTo>
                          <a:lnTo>
                            <a:pt x="3083" y="787"/>
                          </a:lnTo>
                          <a:lnTo>
                            <a:pt x="3096" y="767"/>
                          </a:lnTo>
                          <a:lnTo>
                            <a:pt x="3108" y="745"/>
                          </a:lnTo>
                          <a:lnTo>
                            <a:pt x="3117" y="725"/>
                          </a:lnTo>
                          <a:lnTo>
                            <a:pt x="3125" y="703"/>
                          </a:lnTo>
                          <a:lnTo>
                            <a:pt x="3129" y="684"/>
                          </a:lnTo>
                          <a:lnTo>
                            <a:pt x="3132" y="663"/>
                          </a:lnTo>
                          <a:lnTo>
                            <a:pt x="3133" y="643"/>
                          </a:lnTo>
                          <a:lnTo>
                            <a:pt x="3130" y="622"/>
                          </a:lnTo>
                          <a:lnTo>
                            <a:pt x="3127" y="602"/>
                          </a:lnTo>
                          <a:lnTo>
                            <a:pt x="3119" y="583"/>
                          </a:lnTo>
                          <a:lnTo>
                            <a:pt x="3110" y="565"/>
                          </a:lnTo>
                          <a:lnTo>
                            <a:pt x="3103" y="552"/>
                          </a:lnTo>
                          <a:lnTo>
                            <a:pt x="3095" y="541"/>
                          </a:lnTo>
                          <a:lnTo>
                            <a:pt x="3086" y="529"/>
                          </a:lnTo>
                          <a:lnTo>
                            <a:pt x="3075" y="518"/>
                          </a:lnTo>
                          <a:lnTo>
                            <a:pt x="3053" y="498"/>
                          </a:lnTo>
                          <a:lnTo>
                            <a:pt x="3026" y="479"/>
                          </a:lnTo>
                          <a:lnTo>
                            <a:pt x="2997" y="461"/>
                          </a:lnTo>
                          <a:lnTo>
                            <a:pt x="2966" y="446"/>
                          </a:lnTo>
                          <a:lnTo>
                            <a:pt x="2931" y="433"/>
                          </a:lnTo>
                          <a:lnTo>
                            <a:pt x="2893" y="421"/>
                          </a:lnTo>
                          <a:lnTo>
                            <a:pt x="2854" y="411"/>
                          </a:lnTo>
                          <a:lnTo>
                            <a:pt x="2812" y="403"/>
                          </a:lnTo>
                          <a:lnTo>
                            <a:pt x="2768" y="398"/>
                          </a:lnTo>
                          <a:lnTo>
                            <a:pt x="2723" y="394"/>
                          </a:lnTo>
                          <a:lnTo>
                            <a:pt x="2676" y="392"/>
                          </a:lnTo>
                          <a:lnTo>
                            <a:pt x="2626" y="392"/>
                          </a:lnTo>
                          <a:lnTo>
                            <a:pt x="2576" y="395"/>
                          </a:lnTo>
                          <a:lnTo>
                            <a:pt x="2525" y="400"/>
                          </a:lnTo>
                          <a:lnTo>
                            <a:pt x="2529" y="399"/>
                          </a:lnTo>
                          <a:lnTo>
                            <a:pt x="2538" y="379"/>
                          </a:lnTo>
                          <a:lnTo>
                            <a:pt x="2546" y="358"/>
                          </a:lnTo>
                          <a:lnTo>
                            <a:pt x="2549" y="338"/>
                          </a:lnTo>
                          <a:lnTo>
                            <a:pt x="2551" y="318"/>
                          </a:lnTo>
                          <a:lnTo>
                            <a:pt x="2550" y="299"/>
                          </a:lnTo>
                          <a:lnTo>
                            <a:pt x="2546" y="279"/>
                          </a:lnTo>
                          <a:lnTo>
                            <a:pt x="2541" y="260"/>
                          </a:lnTo>
                          <a:lnTo>
                            <a:pt x="2531" y="242"/>
                          </a:lnTo>
                          <a:lnTo>
                            <a:pt x="2523" y="230"/>
                          </a:lnTo>
                          <a:lnTo>
                            <a:pt x="2515" y="218"/>
                          </a:lnTo>
                          <a:lnTo>
                            <a:pt x="2504" y="206"/>
                          </a:lnTo>
                          <a:lnTo>
                            <a:pt x="2492" y="195"/>
                          </a:lnTo>
                          <a:lnTo>
                            <a:pt x="2481" y="184"/>
                          </a:lnTo>
                          <a:lnTo>
                            <a:pt x="2467" y="174"/>
                          </a:lnTo>
                          <a:lnTo>
                            <a:pt x="2453" y="164"/>
                          </a:lnTo>
                          <a:lnTo>
                            <a:pt x="2437" y="155"/>
                          </a:lnTo>
                          <a:lnTo>
                            <a:pt x="2421" y="147"/>
                          </a:lnTo>
                          <a:lnTo>
                            <a:pt x="2403" y="139"/>
                          </a:lnTo>
                          <a:lnTo>
                            <a:pt x="2366" y="125"/>
                          </a:lnTo>
                          <a:lnTo>
                            <a:pt x="2326" y="114"/>
                          </a:lnTo>
                          <a:lnTo>
                            <a:pt x="2283" y="106"/>
                          </a:lnTo>
                          <a:lnTo>
                            <a:pt x="2260" y="102"/>
                          </a:lnTo>
                          <a:lnTo>
                            <a:pt x="2238" y="99"/>
                          </a:lnTo>
                          <a:lnTo>
                            <a:pt x="2214" y="97"/>
                          </a:lnTo>
                          <a:lnTo>
                            <a:pt x="2190" y="96"/>
                          </a:lnTo>
                          <a:lnTo>
                            <a:pt x="2166" y="95"/>
                          </a:lnTo>
                          <a:lnTo>
                            <a:pt x="2141" y="95"/>
                          </a:lnTo>
                          <a:lnTo>
                            <a:pt x="2116" y="96"/>
                          </a:lnTo>
                          <a:lnTo>
                            <a:pt x="2091" y="96"/>
                          </a:lnTo>
                          <a:lnTo>
                            <a:pt x="2065" y="98"/>
                          </a:lnTo>
                          <a:lnTo>
                            <a:pt x="2039" y="100"/>
                          </a:lnTo>
                          <a:lnTo>
                            <a:pt x="2013" y="104"/>
                          </a:lnTo>
                          <a:lnTo>
                            <a:pt x="1987" y="108"/>
                          </a:lnTo>
                          <a:lnTo>
                            <a:pt x="1960" y="113"/>
                          </a:lnTo>
                          <a:lnTo>
                            <a:pt x="1934" y="119"/>
                          </a:lnTo>
                          <a:lnTo>
                            <a:pt x="1908" y="124"/>
                          </a:lnTo>
                          <a:lnTo>
                            <a:pt x="1881" y="131"/>
                          </a:lnTo>
                          <a:lnTo>
                            <a:pt x="1880" y="132"/>
                          </a:lnTo>
                          <a:lnTo>
                            <a:pt x="1869" y="119"/>
                          </a:lnTo>
                          <a:lnTo>
                            <a:pt x="1855" y="108"/>
                          </a:lnTo>
                          <a:lnTo>
                            <a:pt x="1840" y="96"/>
                          </a:lnTo>
                          <a:lnTo>
                            <a:pt x="1826" y="86"/>
                          </a:lnTo>
                          <a:lnTo>
                            <a:pt x="1809" y="76"/>
                          </a:lnTo>
                          <a:lnTo>
                            <a:pt x="1792" y="66"/>
                          </a:lnTo>
                          <a:lnTo>
                            <a:pt x="1755" y="49"/>
                          </a:lnTo>
                          <a:lnTo>
                            <a:pt x="1715" y="34"/>
                          </a:lnTo>
                          <a:lnTo>
                            <a:pt x="1671" y="22"/>
                          </a:lnTo>
                          <a:lnTo>
                            <a:pt x="1625" y="13"/>
                          </a:lnTo>
                          <a:lnTo>
                            <a:pt x="1577" y="6"/>
                          </a:lnTo>
                          <a:lnTo>
                            <a:pt x="1552" y="3"/>
                          </a:lnTo>
                          <a:lnTo>
                            <a:pt x="1527" y="1"/>
                          </a:lnTo>
                          <a:lnTo>
                            <a:pt x="1500" y="0"/>
                          </a:lnTo>
                          <a:lnTo>
                            <a:pt x="1475" y="0"/>
                          </a:lnTo>
                          <a:lnTo>
                            <a:pt x="1447" y="0"/>
                          </a:lnTo>
                          <a:lnTo>
                            <a:pt x="1421" y="0"/>
                          </a:lnTo>
                          <a:lnTo>
                            <a:pt x="1394" y="1"/>
                          </a:lnTo>
                          <a:lnTo>
                            <a:pt x="1366" y="3"/>
                          </a:lnTo>
                          <a:lnTo>
                            <a:pt x="1338" y="6"/>
                          </a:lnTo>
                          <a:lnTo>
                            <a:pt x="1311" y="8"/>
                          </a:lnTo>
                          <a:lnTo>
                            <a:pt x="1283" y="13"/>
                          </a:lnTo>
                          <a:lnTo>
                            <a:pt x="1254" y="17"/>
                          </a:lnTo>
                          <a:lnTo>
                            <a:pt x="1227" y="22"/>
                          </a:lnTo>
                          <a:lnTo>
                            <a:pt x="1199" y="29"/>
                          </a:lnTo>
                          <a:lnTo>
                            <a:pt x="1171" y="36"/>
                          </a:lnTo>
                          <a:lnTo>
                            <a:pt x="1142" y="43"/>
                          </a:lnTo>
                          <a:lnTo>
                            <a:pt x="1094" y="58"/>
                          </a:lnTo>
                          <a:lnTo>
                            <a:pt x="1047" y="75"/>
                          </a:lnTo>
                          <a:lnTo>
                            <a:pt x="1002" y="93"/>
                          </a:lnTo>
                          <a:lnTo>
                            <a:pt x="959" y="114"/>
                          </a:lnTo>
                          <a:lnTo>
                            <a:pt x="918" y="135"/>
                          </a:lnTo>
                          <a:lnTo>
                            <a:pt x="880" y="158"/>
                          </a:lnTo>
                          <a:lnTo>
                            <a:pt x="844" y="182"/>
                          </a:lnTo>
                          <a:lnTo>
                            <a:pt x="812" y="208"/>
                          </a:lnTo>
                          <a:lnTo>
                            <a:pt x="812" y="209"/>
                          </a:lnTo>
                          <a:lnTo>
                            <a:pt x="787" y="211"/>
                          </a:lnTo>
                          <a:lnTo>
                            <a:pt x="763" y="214"/>
                          </a:lnTo>
                          <a:lnTo>
                            <a:pt x="737" y="216"/>
                          </a:lnTo>
                          <a:lnTo>
                            <a:pt x="712" y="220"/>
                          </a:lnTo>
                          <a:lnTo>
                            <a:pt x="688" y="225"/>
                          </a:lnTo>
                          <a:lnTo>
                            <a:pt x="663" y="230"/>
                          </a:lnTo>
                          <a:lnTo>
                            <a:pt x="639" y="235"/>
                          </a:lnTo>
                          <a:lnTo>
                            <a:pt x="614" y="241"/>
                          </a:lnTo>
                          <a:lnTo>
                            <a:pt x="575" y="254"/>
                          </a:lnTo>
                          <a:lnTo>
                            <a:pt x="537" y="267"/>
                          </a:lnTo>
                          <a:lnTo>
                            <a:pt x="501" y="282"/>
                          </a:lnTo>
                          <a:lnTo>
                            <a:pt x="467" y="298"/>
                          </a:lnTo>
                          <a:lnTo>
                            <a:pt x="436" y="315"/>
                          </a:lnTo>
                          <a:lnTo>
                            <a:pt x="406" y="333"/>
                          </a:lnTo>
                          <a:lnTo>
                            <a:pt x="378" y="351"/>
                          </a:lnTo>
                          <a:lnTo>
                            <a:pt x="353" y="371"/>
                          </a:lnTo>
                          <a:lnTo>
                            <a:pt x="331" y="392"/>
                          </a:lnTo>
                          <a:lnTo>
                            <a:pt x="311" y="413"/>
                          </a:lnTo>
                          <a:lnTo>
                            <a:pt x="294" y="434"/>
                          </a:lnTo>
                          <a:lnTo>
                            <a:pt x="279" y="456"/>
                          </a:lnTo>
                          <a:lnTo>
                            <a:pt x="268" y="477"/>
                          </a:lnTo>
                          <a:lnTo>
                            <a:pt x="259" y="499"/>
                          </a:lnTo>
                          <a:lnTo>
                            <a:pt x="255" y="522"/>
                          </a:lnTo>
                          <a:lnTo>
                            <a:pt x="253" y="544"/>
                          </a:lnTo>
                          <a:lnTo>
                            <a:pt x="252" y="543"/>
                          </a:lnTo>
                          <a:lnTo>
                            <a:pt x="217" y="558"/>
                          </a:lnTo>
                          <a:lnTo>
                            <a:pt x="184" y="573"/>
                          </a:lnTo>
                          <a:lnTo>
                            <a:pt x="153" y="591"/>
                          </a:lnTo>
                          <a:lnTo>
                            <a:pt x="125" y="609"/>
                          </a:lnTo>
                          <a:lnTo>
                            <a:pt x="99" y="628"/>
                          </a:lnTo>
                          <a:lnTo>
                            <a:pt x="76" y="647"/>
                          </a:lnTo>
                          <a:lnTo>
                            <a:pt x="57" y="667"/>
                          </a:lnTo>
                          <a:lnTo>
                            <a:pt x="39" y="687"/>
                          </a:lnTo>
                          <a:lnTo>
                            <a:pt x="24" y="708"/>
                          </a:lnTo>
                          <a:lnTo>
                            <a:pt x="14" y="729"/>
                          </a:lnTo>
                          <a:lnTo>
                            <a:pt x="6" y="751"/>
                          </a:lnTo>
                          <a:lnTo>
                            <a:pt x="1" y="771"/>
                          </a:lnTo>
                          <a:lnTo>
                            <a:pt x="0" y="793"/>
                          </a:lnTo>
                          <a:lnTo>
                            <a:pt x="1" y="812"/>
                          </a:lnTo>
                          <a:lnTo>
                            <a:pt x="6" y="833"/>
                          </a:lnTo>
                          <a:lnTo>
                            <a:pt x="11" y="843"/>
                          </a:lnTo>
                          <a:lnTo>
                            <a:pt x="16" y="852"/>
                          </a:lnTo>
                          <a:lnTo>
                            <a:pt x="23" y="864"/>
                          </a:lnTo>
                          <a:lnTo>
                            <a:pt x="31" y="875"/>
                          </a:lnTo>
                          <a:lnTo>
                            <a:pt x="41" y="886"/>
                          </a:lnTo>
                          <a:lnTo>
                            <a:pt x="51" y="897"/>
                          </a:lnTo>
                          <a:lnTo>
                            <a:pt x="63" y="906"/>
                          </a:lnTo>
                          <a:lnTo>
                            <a:pt x="76" y="915"/>
                          </a:lnTo>
                          <a:lnTo>
                            <a:pt x="90" y="922"/>
                          </a:lnTo>
                          <a:lnTo>
                            <a:pt x="105" y="931"/>
                          </a:lnTo>
                          <a:lnTo>
                            <a:pt x="121" y="938"/>
                          </a:lnTo>
                          <a:lnTo>
                            <a:pt x="138" y="945"/>
                          </a:lnTo>
                          <a:lnTo>
                            <a:pt x="157" y="952"/>
                          </a:lnTo>
                          <a:lnTo>
                            <a:pt x="175" y="957"/>
                          </a:lnTo>
                          <a:lnTo>
                            <a:pt x="195" y="962"/>
                          </a:lnTo>
                          <a:lnTo>
                            <a:pt x="216" y="967"/>
                          </a:lnTo>
                          <a:lnTo>
                            <a:pt x="237" y="971"/>
                          </a:lnTo>
                          <a:lnTo>
                            <a:pt x="258" y="973"/>
                          </a:lnTo>
                          <a:lnTo>
                            <a:pt x="258" y="972"/>
                          </a:lnTo>
                          <a:lnTo>
                            <a:pt x="245" y="985"/>
                          </a:lnTo>
                          <a:lnTo>
                            <a:pt x="233" y="997"/>
                          </a:lnTo>
                          <a:lnTo>
                            <a:pt x="221" y="1009"/>
                          </a:lnTo>
                          <a:lnTo>
                            <a:pt x="211" y="1022"/>
                          </a:lnTo>
                          <a:lnTo>
                            <a:pt x="203" y="1034"/>
                          </a:lnTo>
                          <a:lnTo>
                            <a:pt x="195" y="1045"/>
                          </a:lnTo>
                          <a:lnTo>
                            <a:pt x="190" y="1059"/>
                          </a:lnTo>
                          <a:lnTo>
                            <a:pt x="184" y="1071"/>
                          </a:lnTo>
                          <a:lnTo>
                            <a:pt x="180" y="1084"/>
                          </a:lnTo>
                          <a:lnTo>
                            <a:pt x="177" y="1097"/>
                          </a:lnTo>
                          <a:lnTo>
                            <a:pt x="177" y="1109"/>
                          </a:lnTo>
                          <a:lnTo>
                            <a:pt x="177" y="1121"/>
                          </a:lnTo>
                          <a:lnTo>
                            <a:pt x="178" y="1134"/>
                          </a:lnTo>
                          <a:lnTo>
                            <a:pt x="181" y="1145"/>
                          </a:lnTo>
                          <a:lnTo>
                            <a:pt x="186" y="1156"/>
                          </a:lnTo>
                          <a:lnTo>
                            <a:pt x="191" y="1168"/>
                          </a:lnTo>
                          <a:lnTo>
                            <a:pt x="199" y="1181"/>
                          </a:lnTo>
                          <a:lnTo>
                            <a:pt x="210" y="1194"/>
                          </a:lnTo>
                          <a:lnTo>
                            <a:pt x="222" y="1206"/>
                          </a:lnTo>
                          <a:lnTo>
                            <a:pt x="235" y="1217"/>
                          </a:lnTo>
                          <a:lnTo>
                            <a:pt x="250" y="1228"/>
                          </a:lnTo>
                          <a:lnTo>
                            <a:pt x="268" y="1237"/>
                          </a:lnTo>
                          <a:lnTo>
                            <a:pt x="286" y="1246"/>
                          </a:lnTo>
                          <a:lnTo>
                            <a:pt x="305" y="1253"/>
                          </a:lnTo>
                          <a:lnTo>
                            <a:pt x="326" y="1259"/>
                          </a:lnTo>
                          <a:lnTo>
                            <a:pt x="347" y="1265"/>
                          </a:lnTo>
                          <a:lnTo>
                            <a:pt x="371" y="1270"/>
                          </a:lnTo>
                          <a:lnTo>
                            <a:pt x="395" y="1274"/>
                          </a:lnTo>
                          <a:lnTo>
                            <a:pt x="420" y="1276"/>
                          </a:lnTo>
                          <a:lnTo>
                            <a:pt x="446" y="1279"/>
                          </a:lnTo>
                          <a:lnTo>
                            <a:pt x="473" y="1279"/>
                          </a:lnTo>
                          <a:lnTo>
                            <a:pt x="501" y="1279"/>
                          </a:lnTo>
                          <a:lnTo>
                            <a:pt x="506" y="1276"/>
                          </a:lnTo>
                          <a:lnTo>
                            <a:pt x="496" y="1290"/>
                          </a:lnTo>
                          <a:lnTo>
                            <a:pt x="486" y="1303"/>
                          </a:lnTo>
                          <a:lnTo>
                            <a:pt x="477" y="1316"/>
                          </a:lnTo>
                          <a:lnTo>
                            <a:pt x="469" y="1329"/>
                          </a:lnTo>
                          <a:lnTo>
                            <a:pt x="462" y="1342"/>
                          </a:lnTo>
                          <a:lnTo>
                            <a:pt x="456" y="1355"/>
                          </a:lnTo>
                          <a:lnTo>
                            <a:pt x="451" y="1368"/>
                          </a:lnTo>
                          <a:lnTo>
                            <a:pt x="448" y="1381"/>
                          </a:lnTo>
                          <a:lnTo>
                            <a:pt x="446" y="1394"/>
                          </a:lnTo>
                          <a:lnTo>
                            <a:pt x="445" y="1407"/>
                          </a:lnTo>
                          <a:lnTo>
                            <a:pt x="445" y="1419"/>
                          </a:lnTo>
                          <a:lnTo>
                            <a:pt x="446" y="1432"/>
                          </a:lnTo>
                          <a:lnTo>
                            <a:pt x="448" y="1445"/>
                          </a:lnTo>
                          <a:lnTo>
                            <a:pt x="452" y="1457"/>
                          </a:lnTo>
                          <a:lnTo>
                            <a:pt x="457" y="1469"/>
                          </a:lnTo>
                          <a:lnTo>
                            <a:pt x="462" y="1479"/>
                          </a:lnTo>
                          <a:lnTo>
                            <a:pt x="472" y="1496"/>
                          </a:lnTo>
                          <a:lnTo>
                            <a:pt x="485" y="1511"/>
                          </a:lnTo>
                          <a:lnTo>
                            <a:pt x="498" y="1525"/>
                          </a:lnTo>
                          <a:lnTo>
                            <a:pt x="515" y="1538"/>
                          </a:lnTo>
                          <a:lnTo>
                            <a:pt x="533" y="1550"/>
                          </a:lnTo>
                          <a:lnTo>
                            <a:pt x="553" y="1562"/>
                          </a:lnTo>
                          <a:lnTo>
                            <a:pt x="574" y="1572"/>
                          </a:lnTo>
                          <a:lnTo>
                            <a:pt x="597" y="1583"/>
                          </a:lnTo>
                          <a:lnTo>
                            <a:pt x="622" y="1590"/>
                          </a:lnTo>
                          <a:lnTo>
                            <a:pt x="648" y="1597"/>
                          </a:lnTo>
                          <a:lnTo>
                            <a:pt x="675" y="1603"/>
                          </a:lnTo>
                          <a:lnTo>
                            <a:pt x="704" y="1608"/>
                          </a:lnTo>
                          <a:lnTo>
                            <a:pt x="733" y="1612"/>
                          </a:lnTo>
                          <a:lnTo>
                            <a:pt x="764" y="1615"/>
                          </a:lnTo>
                          <a:lnTo>
                            <a:pt x="796" y="1616"/>
                          </a:lnTo>
                          <a:lnTo>
                            <a:pt x="829" y="1616"/>
                          </a:lnTo>
                          <a:lnTo>
                            <a:pt x="833" y="1616"/>
                          </a:lnTo>
                          <a:lnTo>
                            <a:pt x="823" y="1639"/>
                          </a:lnTo>
                          <a:lnTo>
                            <a:pt x="817" y="1661"/>
                          </a:lnTo>
                          <a:lnTo>
                            <a:pt x="813" y="1684"/>
                          </a:lnTo>
                          <a:lnTo>
                            <a:pt x="812" y="1705"/>
                          </a:lnTo>
                          <a:lnTo>
                            <a:pt x="813" y="1727"/>
                          </a:lnTo>
                          <a:lnTo>
                            <a:pt x="818" y="1749"/>
                          </a:lnTo>
                          <a:lnTo>
                            <a:pt x="824" y="1769"/>
                          </a:lnTo>
                          <a:lnTo>
                            <a:pt x="834" y="1790"/>
                          </a:lnTo>
                          <a:lnTo>
                            <a:pt x="843" y="1805"/>
                          </a:lnTo>
                          <a:lnTo>
                            <a:pt x="854" y="1819"/>
                          </a:lnTo>
                          <a:lnTo>
                            <a:pt x="866" y="1832"/>
                          </a:lnTo>
                          <a:lnTo>
                            <a:pt x="880" y="1846"/>
                          </a:lnTo>
                          <a:lnTo>
                            <a:pt x="894" y="1858"/>
                          </a:lnTo>
                          <a:lnTo>
                            <a:pt x="910" y="1870"/>
                          </a:lnTo>
                          <a:lnTo>
                            <a:pt x="927" y="1881"/>
                          </a:lnTo>
                          <a:lnTo>
                            <a:pt x="945" y="1892"/>
                          </a:lnTo>
                          <a:lnTo>
                            <a:pt x="964" y="1903"/>
                          </a:lnTo>
                          <a:lnTo>
                            <a:pt x="985" y="1911"/>
                          </a:lnTo>
                          <a:lnTo>
                            <a:pt x="1006" y="1920"/>
                          </a:lnTo>
                          <a:lnTo>
                            <a:pt x="1029" y="1927"/>
                          </a:lnTo>
                          <a:lnTo>
                            <a:pt x="1052" y="1933"/>
                          </a:lnTo>
                          <a:lnTo>
                            <a:pt x="1076" y="1939"/>
                          </a:lnTo>
                          <a:lnTo>
                            <a:pt x="1101" y="1945"/>
                          </a:lnTo>
                          <a:lnTo>
                            <a:pt x="1124" y="1951"/>
                          </a:lnTo>
                          <a:lnTo>
                            <a:pt x="1152" y="1954"/>
                          </a:lnTo>
                          <a:lnTo>
                            <a:pt x="1179" y="1958"/>
                          </a:lnTo>
                          <a:lnTo>
                            <a:pt x="1206" y="1960"/>
                          </a:lnTo>
                          <a:lnTo>
                            <a:pt x="1234" y="1962"/>
                          </a:lnTo>
                          <a:lnTo>
                            <a:pt x="1262" y="1962"/>
                          </a:lnTo>
                          <a:lnTo>
                            <a:pt x="1291" y="1962"/>
                          </a:lnTo>
                          <a:lnTo>
                            <a:pt x="1321" y="1962"/>
                          </a:lnTo>
                          <a:lnTo>
                            <a:pt x="1351" y="1960"/>
                          </a:lnTo>
                          <a:lnTo>
                            <a:pt x="1381" y="1958"/>
                          </a:lnTo>
                          <a:lnTo>
                            <a:pt x="1412" y="1954"/>
                          </a:lnTo>
                          <a:lnTo>
                            <a:pt x="1442" y="1951"/>
                          </a:lnTo>
                          <a:lnTo>
                            <a:pt x="1473" y="1946"/>
                          </a:lnTo>
                          <a:lnTo>
                            <a:pt x="1504" y="1939"/>
                          </a:lnTo>
                          <a:lnTo>
                            <a:pt x="1535" y="1933"/>
                          </a:lnTo>
                          <a:lnTo>
                            <a:pt x="1566" y="1927"/>
                          </a:lnTo>
                          <a:lnTo>
                            <a:pt x="1597" y="1918"/>
                          </a:lnTo>
                          <a:lnTo>
                            <a:pt x="1638" y="1907"/>
                          </a:lnTo>
                          <a:lnTo>
                            <a:pt x="1677" y="1893"/>
                          </a:lnTo>
                          <a:lnTo>
                            <a:pt x="1677" y="1892"/>
                          </a:lnTo>
                        </a:path>
                      </a:pathLst>
                    </a:custGeom>
                    <a:solidFill>
                      <a:srgbClr val="CC99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_tradnl" sz="16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81D58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156" name="Text Box 40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68" y="2452"/>
                      <a:ext cx="324" cy="1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bg2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s-ES_tradnl" sz="9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81D58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-128"/>
                        </a:rPr>
                        <a:t>Net3</a:t>
                      </a:r>
                    </a:p>
                  </p:txBody>
                </p:sp>
              </p:grpSp>
            </p:grpSp>
          </p:grpSp>
        </p:grpSp>
        <p:grpSp>
          <p:nvGrpSpPr>
            <p:cNvPr id="1995" name="Group 408"/>
            <p:cNvGrpSpPr>
              <a:grpSpLocks/>
            </p:cNvGrpSpPr>
            <p:nvPr/>
          </p:nvGrpSpPr>
          <p:grpSpPr bwMode="auto">
            <a:xfrm>
              <a:off x="3327" y="2342"/>
              <a:ext cx="1334" cy="1202"/>
              <a:chOff x="3103" y="1894"/>
              <a:chExt cx="1582" cy="1424"/>
            </a:xfrm>
          </p:grpSpPr>
          <p:sp>
            <p:nvSpPr>
              <p:cNvPr id="1996" name="Rectangle 409"/>
              <p:cNvSpPr>
                <a:spLocks noChangeArrowheads="1"/>
              </p:cNvSpPr>
              <p:nvPr/>
            </p:nvSpPr>
            <p:spPr bwMode="auto">
              <a:xfrm>
                <a:off x="3272" y="1894"/>
                <a:ext cx="84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2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ES_tradnl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rPr>
                  <a:t>Virtual nodes</a:t>
                </a:r>
                <a:endParaRPr kumimoji="0" lang="en-US" alt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1997" name="Group 410"/>
              <p:cNvGrpSpPr>
                <a:grpSpLocks/>
              </p:cNvGrpSpPr>
              <p:nvPr/>
            </p:nvGrpSpPr>
            <p:grpSpPr bwMode="auto">
              <a:xfrm>
                <a:off x="4105" y="3203"/>
                <a:ext cx="199" cy="115"/>
                <a:chOff x="4105" y="3203"/>
                <a:chExt cx="199" cy="115"/>
              </a:xfrm>
            </p:grpSpPr>
            <p:sp>
              <p:nvSpPr>
                <p:cNvPr id="2114" name="Oval 411"/>
                <p:cNvSpPr>
                  <a:spLocks noChangeArrowheads="1"/>
                </p:cNvSpPr>
                <p:nvPr/>
              </p:nvSpPr>
              <p:spPr bwMode="auto">
                <a:xfrm>
                  <a:off x="4106" y="3251"/>
                  <a:ext cx="196" cy="67"/>
                </a:xfrm>
                <a:prstGeom prst="ellipse">
                  <a:avLst/>
                </a:prstGeom>
                <a:solidFill>
                  <a:srgbClr val="0078AA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15" name="Rectangle 412"/>
                <p:cNvSpPr>
                  <a:spLocks noChangeArrowheads="1"/>
                </p:cNvSpPr>
                <p:nvPr/>
              </p:nvSpPr>
              <p:spPr bwMode="auto">
                <a:xfrm>
                  <a:off x="4105" y="3237"/>
                  <a:ext cx="198" cy="48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16" name="Rectangle 413"/>
                <p:cNvSpPr>
                  <a:spLocks noChangeArrowheads="1"/>
                </p:cNvSpPr>
                <p:nvPr/>
              </p:nvSpPr>
              <p:spPr bwMode="auto">
                <a:xfrm>
                  <a:off x="4105" y="3237"/>
                  <a:ext cx="198" cy="48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17" name="Oval 414"/>
                <p:cNvSpPr>
                  <a:spLocks noChangeArrowheads="1"/>
                </p:cNvSpPr>
                <p:nvPr/>
              </p:nvSpPr>
              <p:spPr bwMode="auto">
                <a:xfrm>
                  <a:off x="4106" y="3203"/>
                  <a:ext cx="196" cy="67"/>
                </a:xfrm>
                <a:prstGeom prst="ellipse">
                  <a:avLst/>
                </a:prstGeom>
                <a:solidFill>
                  <a:srgbClr val="00B4FF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18" name="Freeform 415"/>
                <p:cNvSpPr>
                  <a:spLocks/>
                </p:cNvSpPr>
                <p:nvPr/>
              </p:nvSpPr>
              <p:spPr bwMode="auto">
                <a:xfrm>
                  <a:off x="4206" y="3211"/>
                  <a:ext cx="65" cy="22"/>
                </a:xfrm>
                <a:custGeom>
                  <a:avLst/>
                  <a:gdLst>
                    <a:gd name="T0" fmla="*/ 0 w 65"/>
                    <a:gd name="T1" fmla="*/ 17 h 22"/>
                    <a:gd name="T2" fmla="*/ 15 w 65"/>
                    <a:gd name="T3" fmla="*/ 22 h 22"/>
                    <a:gd name="T4" fmla="*/ 50 w 65"/>
                    <a:gd name="T5" fmla="*/ 8 h 22"/>
                    <a:gd name="T6" fmla="*/ 65 w 65"/>
                    <a:gd name="T7" fmla="*/ 13 h 22"/>
                    <a:gd name="T8" fmla="*/ 57 w 65"/>
                    <a:gd name="T9" fmla="*/ 0 h 22"/>
                    <a:gd name="T10" fmla="*/ 16 w 65"/>
                    <a:gd name="T11" fmla="*/ 0 h 22"/>
                    <a:gd name="T12" fmla="*/ 33 w 65"/>
                    <a:gd name="T13" fmla="*/ 4 h 22"/>
                    <a:gd name="T14" fmla="*/ 0 w 65"/>
                    <a:gd name="T15" fmla="*/ 17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0" y="17"/>
                      </a:moveTo>
                      <a:lnTo>
                        <a:pt x="15" y="22"/>
                      </a:lnTo>
                      <a:lnTo>
                        <a:pt x="50" y="8"/>
                      </a:lnTo>
                      <a:lnTo>
                        <a:pt x="65" y="13"/>
                      </a:lnTo>
                      <a:lnTo>
                        <a:pt x="57" y="0"/>
                      </a:lnTo>
                      <a:lnTo>
                        <a:pt x="16" y="0"/>
                      </a:lnTo>
                      <a:lnTo>
                        <a:pt x="33" y="4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19" name="Freeform 416"/>
                <p:cNvSpPr>
                  <a:spLocks/>
                </p:cNvSpPr>
                <p:nvPr/>
              </p:nvSpPr>
              <p:spPr bwMode="auto">
                <a:xfrm>
                  <a:off x="4206" y="3211"/>
                  <a:ext cx="65" cy="22"/>
                </a:xfrm>
                <a:custGeom>
                  <a:avLst/>
                  <a:gdLst>
                    <a:gd name="T0" fmla="*/ 0 w 65"/>
                    <a:gd name="T1" fmla="*/ 17 h 22"/>
                    <a:gd name="T2" fmla="*/ 15 w 65"/>
                    <a:gd name="T3" fmla="*/ 22 h 22"/>
                    <a:gd name="T4" fmla="*/ 50 w 65"/>
                    <a:gd name="T5" fmla="*/ 8 h 22"/>
                    <a:gd name="T6" fmla="*/ 65 w 65"/>
                    <a:gd name="T7" fmla="*/ 13 h 22"/>
                    <a:gd name="T8" fmla="*/ 57 w 65"/>
                    <a:gd name="T9" fmla="*/ 0 h 22"/>
                    <a:gd name="T10" fmla="*/ 16 w 65"/>
                    <a:gd name="T11" fmla="*/ 0 h 22"/>
                    <a:gd name="T12" fmla="*/ 33 w 65"/>
                    <a:gd name="T13" fmla="*/ 4 h 22"/>
                    <a:gd name="T14" fmla="*/ 0 w 65"/>
                    <a:gd name="T15" fmla="*/ 17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0" y="17"/>
                      </a:moveTo>
                      <a:lnTo>
                        <a:pt x="15" y="22"/>
                      </a:lnTo>
                      <a:lnTo>
                        <a:pt x="50" y="8"/>
                      </a:lnTo>
                      <a:lnTo>
                        <a:pt x="65" y="13"/>
                      </a:lnTo>
                      <a:lnTo>
                        <a:pt x="57" y="0"/>
                      </a:lnTo>
                      <a:lnTo>
                        <a:pt x="16" y="0"/>
                      </a:lnTo>
                      <a:lnTo>
                        <a:pt x="33" y="4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20" name="Freeform 417"/>
                <p:cNvSpPr>
                  <a:spLocks/>
                </p:cNvSpPr>
                <p:nvPr/>
              </p:nvSpPr>
              <p:spPr bwMode="auto">
                <a:xfrm>
                  <a:off x="4136" y="3237"/>
                  <a:ext cx="64" cy="23"/>
                </a:xfrm>
                <a:custGeom>
                  <a:avLst/>
                  <a:gdLst>
                    <a:gd name="T0" fmla="*/ 64 w 64"/>
                    <a:gd name="T1" fmla="*/ 5 h 23"/>
                    <a:gd name="T2" fmla="*/ 50 w 64"/>
                    <a:gd name="T3" fmla="*/ 0 h 23"/>
                    <a:gd name="T4" fmla="*/ 16 w 64"/>
                    <a:gd name="T5" fmla="*/ 14 h 23"/>
                    <a:gd name="T6" fmla="*/ 0 w 64"/>
                    <a:gd name="T7" fmla="*/ 10 h 23"/>
                    <a:gd name="T8" fmla="*/ 8 w 64"/>
                    <a:gd name="T9" fmla="*/ 23 h 23"/>
                    <a:gd name="T10" fmla="*/ 50 w 64"/>
                    <a:gd name="T11" fmla="*/ 23 h 23"/>
                    <a:gd name="T12" fmla="*/ 32 w 64"/>
                    <a:gd name="T13" fmla="*/ 18 h 23"/>
                    <a:gd name="T14" fmla="*/ 64 w 64"/>
                    <a:gd name="T15" fmla="*/ 5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"/>
                    <a:gd name="T25" fmla="*/ 0 h 23"/>
                    <a:gd name="T26" fmla="*/ 64 w 64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" h="23">
                      <a:moveTo>
                        <a:pt x="64" y="5"/>
                      </a:moveTo>
                      <a:lnTo>
                        <a:pt x="50" y="0"/>
                      </a:lnTo>
                      <a:lnTo>
                        <a:pt x="16" y="14"/>
                      </a:lnTo>
                      <a:lnTo>
                        <a:pt x="0" y="10"/>
                      </a:lnTo>
                      <a:lnTo>
                        <a:pt x="8" y="23"/>
                      </a:lnTo>
                      <a:lnTo>
                        <a:pt x="50" y="23"/>
                      </a:lnTo>
                      <a:lnTo>
                        <a:pt x="32" y="18"/>
                      </a:lnTo>
                      <a:lnTo>
                        <a:pt x="6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21" name="Freeform 418"/>
                <p:cNvSpPr>
                  <a:spLocks/>
                </p:cNvSpPr>
                <p:nvPr/>
              </p:nvSpPr>
              <p:spPr bwMode="auto">
                <a:xfrm>
                  <a:off x="4136" y="3237"/>
                  <a:ext cx="64" cy="23"/>
                </a:xfrm>
                <a:custGeom>
                  <a:avLst/>
                  <a:gdLst>
                    <a:gd name="T0" fmla="*/ 64 w 64"/>
                    <a:gd name="T1" fmla="*/ 5 h 23"/>
                    <a:gd name="T2" fmla="*/ 50 w 64"/>
                    <a:gd name="T3" fmla="*/ 0 h 23"/>
                    <a:gd name="T4" fmla="*/ 16 w 64"/>
                    <a:gd name="T5" fmla="*/ 14 h 23"/>
                    <a:gd name="T6" fmla="*/ 0 w 64"/>
                    <a:gd name="T7" fmla="*/ 10 h 23"/>
                    <a:gd name="T8" fmla="*/ 8 w 64"/>
                    <a:gd name="T9" fmla="*/ 23 h 23"/>
                    <a:gd name="T10" fmla="*/ 50 w 64"/>
                    <a:gd name="T11" fmla="*/ 23 h 23"/>
                    <a:gd name="T12" fmla="*/ 32 w 64"/>
                    <a:gd name="T13" fmla="*/ 18 h 23"/>
                    <a:gd name="T14" fmla="*/ 64 w 64"/>
                    <a:gd name="T15" fmla="*/ 5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"/>
                    <a:gd name="T25" fmla="*/ 0 h 23"/>
                    <a:gd name="T26" fmla="*/ 64 w 64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" h="23">
                      <a:moveTo>
                        <a:pt x="64" y="5"/>
                      </a:moveTo>
                      <a:lnTo>
                        <a:pt x="50" y="0"/>
                      </a:lnTo>
                      <a:lnTo>
                        <a:pt x="16" y="14"/>
                      </a:lnTo>
                      <a:lnTo>
                        <a:pt x="0" y="10"/>
                      </a:lnTo>
                      <a:lnTo>
                        <a:pt x="8" y="23"/>
                      </a:lnTo>
                      <a:lnTo>
                        <a:pt x="50" y="23"/>
                      </a:lnTo>
                      <a:lnTo>
                        <a:pt x="32" y="18"/>
                      </a:lnTo>
                      <a:lnTo>
                        <a:pt x="6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22" name="Freeform 419"/>
                <p:cNvSpPr>
                  <a:spLocks/>
                </p:cNvSpPr>
                <p:nvPr/>
              </p:nvSpPr>
              <p:spPr bwMode="auto">
                <a:xfrm>
                  <a:off x="4139" y="3210"/>
                  <a:ext cx="65" cy="22"/>
                </a:xfrm>
                <a:custGeom>
                  <a:avLst/>
                  <a:gdLst>
                    <a:gd name="T0" fmla="*/ 0 w 65"/>
                    <a:gd name="T1" fmla="*/ 5 h 22"/>
                    <a:gd name="T2" fmla="*/ 15 w 65"/>
                    <a:gd name="T3" fmla="*/ 0 h 22"/>
                    <a:gd name="T4" fmla="*/ 49 w 65"/>
                    <a:gd name="T5" fmla="*/ 14 h 22"/>
                    <a:gd name="T6" fmla="*/ 65 w 65"/>
                    <a:gd name="T7" fmla="*/ 10 h 22"/>
                    <a:gd name="T8" fmla="*/ 57 w 65"/>
                    <a:gd name="T9" fmla="*/ 22 h 22"/>
                    <a:gd name="T10" fmla="*/ 16 w 65"/>
                    <a:gd name="T11" fmla="*/ 22 h 22"/>
                    <a:gd name="T12" fmla="*/ 33 w 65"/>
                    <a:gd name="T13" fmla="*/ 18 h 22"/>
                    <a:gd name="T14" fmla="*/ 0 w 65"/>
                    <a:gd name="T15" fmla="*/ 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0" y="5"/>
                      </a:moveTo>
                      <a:lnTo>
                        <a:pt x="15" y="0"/>
                      </a:lnTo>
                      <a:lnTo>
                        <a:pt x="49" y="14"/>
                      </a:lnTo>
                      <a:lnTo>
                        <a:pt x="65" y="10"/>
                      </a:lnTo>
                      <a:lnTo>
                        <a:pt x="57" y="22"/>
                      </a:lnTo>
                      <a:lnTo>
                        <a:pt x="16" y="22"/>
                      </a:lnTo>
                      <a:lnTo>
                        <a:pt x="33" y="1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23" name="Freeform 420"/>
                <p:cNvSpPr>
                  <a:spLocks/>
                </p:cNvSpPr>
                <p:nvPr/>
              </p:nvSpPr>
              <p:spPr bwMode="auto">
                <a:xfrm>
                  <a:off x="4139" y="3210"/>
                  <a:ext cx="65" cy="22"/>
                </a:xfrm>
                <a:custGeom>
                  <a:avLst/>
                  <a:gdLst>
                    <a:gd name="T0" fmla="*/ 0 w 65"/>
                    <a:gd name="T1" fmla="*/ 5 h 22"/>
                    <a:gd name="T2" fmla="*/ 15 w 65"/>
                    <a:gd name="T3" fmla="*/ 0 h 22"/>
                    <a:gd name="T4" fmla="*/ 49 w 65"/>
                    <a:gd name="T5" fmla="*/ 14 h 22"/>
                    <a:gd name="T6" fmla="*/ 65 w 65"/>
                    <a:gd name="T7" fmla="*/ 10 h 22"/>
                    <a:gd name="T8" fmla="*/ 57 w 65"/>
                    <a:gd name="T9" fmla="*/ 22 h 22"/>
                    <a:gd name="T10" fmla="*/ 16 w 65"/>
                    <a:gd name="T11" fmla="*/ 22 h 22"/>
                    <a:gd name="T12" fmla="*/ 33 w 65"/>
                    <a:gd name="T13" fmla="*/ 18 h 22"/>
                    <a:gd name="T14" fmla="*/ 0 w 65"/>
                    <a:gd name="T15" fmla="*/ 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0" y="5"/>
                      </a:moveTo>
                      <a:lnTo>
                        <a:pt x="15" y="0"/>
                      </a:lnTo>
                      <a:lnTo>
                        <a:pt x="49" y="14"/>
                      </a:lnTo>
                      <a:lnTo>
                        <a:pt x="65" y="10"/>
                      </a:lnTo>
                      <a:lnTo>
                        <a:pt x="57" y="22"/>
                      </a:lnTo>
                      <a:lnTo>
                        <a:pt x="16" y="22"/>
                      </a:lnTo>
                      <a:lnTo>
                        <a:pt x="33" y="1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24" name="Freeform 421"/>
                <p:cNvSpPr>
                  <a:spLocks/>
                </p:cNvSpPr>
                <p:nvPr/>
              </p:nvSpPr>
              <p:spPr bwMode="auto">
                <a:xfrm>
                  <a:off x="4204" y="3239"/>
                  <a:ext cx="65" cy="22"/>
                </a:xfrm>
                <a:custGeom>
                  <a:avLst/>
                  <a:gdLst>
                    <a:gd name="T0" fmla="*/ 65 w 65"/>
                    <a:gd name="T1" fmla="*/ 17 h 22"/>
                    <a:gd name="T2" fmla="*/ 51 w 65"/>
                    <a:gd name="T3" fmla="*/ 22 h 22"/>
                    <a:gd name="T4" fmla="*/ 17 w 65"/>
                    <a:gd name="T5" fmla="*/ 8 h 22"/>
                    <a:gd name="T6" fmla="*/ 0 w 65"/>
                    <a:gd name="T7" fmla="*/ 12 h 22"/>
                    <a:gd name="T8" fmla="*/ 8 w 65"/>
                    <a:gd name="T9" fmla="*/ 0 h 22"/>
                    <a:gd name="T10" fmla="*/ 51 w 65"/>
                    <a:gd name="T11" fmla="*/ 0 h 22"/>
                    <a:gd name="T12" fmla="*/ 33 w 65"/>
                    <a:gd name="T13" fmla="*/ 4 h 22"/>
                    <a:gd name="T14" fmla="*/ 65 w 65"/>
                    <a:gd name="T15" fmla="*/ 17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65" y="17"/>
                      </a:moveTo>
                      <a:lnTo>
                        <a:pt x="51" y="22"/>
                      </a:lnTo>
                      <a:lnTo>
                        <a:pt x="17" y="8"/>
                      </a:lnTo>
                      <a:lnTo>
                        <a:pt x="0" y="12"/>
                      </a:lnTo>
                      <a:lnTo>
                        <a:pt x="8" y="0"/>
                      </a:lnTo>
                      <a:lnTo>
                        <a:pt x="51" y="0"/>
                      </a:lnTo>
                      <a:lnTo>
                        <a:pt x="33" y="4"/>
                      </a:lnTo>
                      <a:lnTo>
                        <a:pt x="6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25" name="Freeform 422"/>
                <p:cNvSpPr>
                  <a:spLocks/>
                </p:cNvSpPr>
                <p:nvPr/>
              </p:nvSpPr>
              <p:spPr bwMode="auto">
                <a:xfrm>
                  <a:off x="4204" y="3239"/>
                  <a:ext cx="65" cy="22"/>
                </a:xfrm>
                <a:custGeom>
                  <a:avLst/>
                  <a:gdLst>
                    <a:gd name="T0" fmla="*/ 65 w 65"/>
                    <a:gd name="T1" fmla="*/ 17 h 22"/>
                    <a:gd name="T2" fmla="*/ 51 w 65"/>
                    <a:gd name="T3" fmla="*/ 22 h 22"/>
                    <a:gd name="T4" fmla="*/ 17 w 65"/>
                    <a:gd name="T5" fmla="*/ 8 h 22"/>
                    <a:gd name="T6" fmla="*/ 0 w 65"/>
                    <a:gd name="T7" fmla="*/ 12 h 22"/>
                    <a:gd name="T8" fmla="*/ 8 w 65"/>
                    <a:gd name="T9" fmla="*/ 0 h 22"/>
                    <a:gd name="T10" fmla="*/ 51 w 65"/>
                    <a:gd name="T11" fmla="*/ 0 h 22"/>
                    <a:gd name="T12" fmla="*/ 33 w 65"/>
                    <a:gd name="T13" fmla="*/ 4 h 22"/>
                    <a:gd name="T14" fmla="*/ 65 w 65"/>
                    <a:gd name="T15" fmla="*/ 17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65" y="17"/>
                      </a:moveTo>
                      <a:lnTo>
                        <a:pt x="51" y="22"/>
                      </a:lnTo>
                      <a:lnTo>
                        <a:pt x="17" y="8"/>
                      </a:lnTo>
                      <a:lnTo>
                        <a:pt x="0" y="12"/>
                      </a:lnTo>
                      <a:lnTo>
                        <a:pt x="8" y="0"/>
                      </a:lnTo>
                      <a:lnTo>
                        <a:pt x="51" y="0"/>
                      </a:lnTo>
                      <a:lnTo>
                        <a:pt x="33" y="4"/>
                      </a:lnTo>
                      <a:lnTo>
                        <a:pt x="6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26" name="Freeform 423"/>
                <p:cNvSpPr>
                  <a:spLocks/>
                </p:cNvSpPr>
                <p:nvPr/>
              </p:nvSpPr>
              <p:spPr bwMode="auto">
                <a:xfrm>
                  <a:off x="4208" y="3213"/>
                  <a:ext cx="65" cy="21"/>
                </a:xfrm>
                <a:custGeom>
                  <a:avLst/>
                  <a:gdLst>
                    <a:gd name="T0" fmla="*/ 0 w 65"/>
                    <a:gd name="T1" fmla="*/ 17 h 21"/>
                    <a:gd name="T2" fmla="*/ 14 w 65"/>
                    <a:gd name="T3" fmla="*/ 21 h 21"/>
                    <a:gd name="T4" fmla="*/ 49 w 65"/>
                    <a:gd name="T5" fmla="*/ 7 h 21"/>
                    <a:gd name="T6" fmla="*/ 65 w 65"/>
                    <a:gd name="T7" fmla="*/ 12 h 21"/>
                    <a:gd name="T8" fmla="*/ 56 w 65"/>
                    <a:gd name="T9" fmla="*/ 0 h 21"/>
                    <a:gd name="T10" fmla="*/ 15 w 65"/>
                    <a:gd name="T11" fmla="*/ 0 h 21"/>
                    <a:gd name="T12" fmla="*/ 32 w 65"/>
                    <a:gd name="T13" fmla="*/ 3 h 21"/>
                    <a:gd name="T14" fmla="*/ 0 w 65"/>
                    <a:gd name="T15" fmla="*/ 17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1"/>
                    <a:gd name="T26" fmla="*/ 65 w 65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1">
                      <a:moveTo>
                        <a:pt x="0" y="17"/>
                      </a:moveTo>
                      <a:lnTo>
                        <a:pt x="14" y="21"/>
                      </a:lnTo>
                      <a:lnTo>
                        <a:pt x="49" y="7"/>
                      </a:lnTo>
                      <a:lnTo>
                        <a:pt x="65" y="12"/>
                      </a:lnTo>
                      <a:lnTo>
                        <a:pt x="56" y="0"/>
                      </a:lnTo>
                      <a:lnTo>
                        <a:pt x="15" y="0"/>
                      </a:lnTo>
                      <a:lnTo>
                        <a:pt x="32" y="3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27" name="Freeform 424"/>
                <p:cNvSpPr>
                  <a:spLocks/>
                </p:cNvSpPr>
                <p:nvPr/>
              </p:nvSpPr>
              <p:spPr bwMode="auto">
                <a:xfrm>
                  <a:off x="4208" y="3213"/>
                  <a:ext cx="65" cy="21"/>
                </a:xfrm>
                <a:custGeom>
                  <a:avLst/>
                  <a:gdLst>
                    <a:gd name="T0" fmla="*/ 0 w 65"/>
                    <a:gd name="T1" fmla="*/ 17 h 21"/>
                    <a:gd name="T2" fmla="*/ 14 w 65"/>
                    <a:gd name="T3" fmla="*/ 21 h 21"/>
                    <a:gd name="T4" fmla="*/ 49 w 65"/>
                    <a:gd name="T5" fmla="*/ 7 h 21"/>
                    <a:gd name="T6" fmla="*/ 65 w 65"/>
                    <a:gd name="T7" fmla="*/ 12 h 21"/>
                    <a:gd name="T8" fmla="*/ 56 w 65"/>
                    <a:gd name="T9" fmla="*/ 0 h 21"/>
                    <a:gd name="T10" fmla="*/ 15 w 65"/>
                    <a:gd name="T11" fmla="*/ 0 h 21"/>
                    <a:gd name="T12" fmla="*/ 32 w 65"/>
                    <a:gd name="T13" fmla="*/ 3 h 21"/>
                    <a:gd name="T14" fmla="*/ 0 w 65"/>
                    <a:gd name="T15" fmla="*/ 17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1"/>
                    <a:gd name="T26" fmla="*/ 65 w 65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1">
                      <a:moveTo>
                        <a:pt x="0" y="17"/>
                      </a:moveTo>
                      <a:lnTo>
                        <a:pt x="14" y="21"/>
                      </a:lnTo>
                      <a:lnTo>
                        <a:pt x="49" y="7"/>
                      </a:lnTo>
                      <a:lnTo>
                        <a:pt x="65" y="12"/>
                      </a:lnTo>
                      <a:lnTo>
                        <a:pt x="56" y="0"/>
                      </a:lnTo>
                      <a:lnTo>
                        <a:pt x="15" y="0"/>
                      </a:lnTo>
                      <a:lnTo>
                        <a:pt x="32" y="3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28" name="Freeform 425"/>
                <p:cNvSpPr>
                  <a:spLocks/>
                </p:cNvSpPr>
                <p:nvPr/>
              </p:nvSpPr>
              <p:spPr bwMode="auto">
                <a:xfrm>
                  <a:off x="4137" y="3238"/>
                  <a:ext cx="65" cy="23"/>
                </a:xfrm>
                <a:custGeom>
                  <a:avLst/>
                  <a:gdLst>
                    <a:gd name="T0" fmla="*/ 65 w 65"/>
                    <a:gd name="T1" fmla="*/ 5 h 23"/>
                    <a:gd name="T2" fmla="*/ 50 w 65"/>
                    <a:gd name="T3" fmla="*/ 0 h 23"/>
                    <a:gd name="T4" fmla="*/ 17 w 65"/>
                    <a:gd name="T5" fmla="*/ 15 h 23"/>
                    <a:gd name="T6" fmla="*/ 0 w 65"/>
                    <a:gd name="T7" fmla="*/ 10 h 23"/>
                    <a:gd name="T8" fmla="*/ 8 w 65"/>
                    <a:gd name="T9" fmla="*/ 23 h 23"/>
                    <a:gd name="T10" fmla="*/ 50 w 65"/>
                    <a:gd name="T11" fmla="*/ 23 h 23"/>
                    <a:gd name="T12" fmla="*/ 32 w 65"/>
                    <a:gd name="T13" fmla="*/ 18 h 23"/>
                    <a:gd name="T14" fmla="*/ 65 w 65"/>
                    <a:gd name="T15" fmla="*/ 5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3"/>
                    <a:gd name="T26" fmla="*/ 65 w 65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3">
                      <a:moveTo>
                        <a:pt x="65" y="5"/>
                      </a:moveTo>
                      <a:lnTo>
                        <a:pt x="50" y="0"/>
                      </a:lnTo>
                      <a:lnTo>
                        <a:pt x="17" y="15"/>
                      </a:lnTo>
                      <a:lnTo>
                        <a:pt x="0" y="10"/>
                      </a:lnTo>
                      <a:lnTo>
                        <a:pt x="8" y="23"/>
                      </a:lnTo>
                      <a:lnTo>
                        <a:pt x="50" y="23"/>
                      </a:lnTo>
                      <a:lnTo>
                        <a:pt x="32" y="18"/>
                      </a:lnTo>
                      <a:lnTo>
                        <a:pt x="65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29" name="Freeform 426"/>
                <p:cNvSpPr>
                  <a:spLocks/>
                </p:cNvSpPr>
                <p:nvPr/>
              </p:nvSpPr>
              <p:spPr bwMode="auto">
                <a:xfrm>
                  <a:off x="4137" y="3238"/>
                  <a:ext cx="65" cy="23"/>
                </a:xfrm>
                <a:custGeom>
                  <a:avLst/>
                  <a:gdLst>
                    <a:gd name="T0" fmla="*/ 65 w 65"/>
                    <a:gd name="T1" fmla="*/ 5 h 23"/>
                    <a:gd name="T2" fmla="*/ 50 w 65"/>
                    <a:gd name="T3" fmla="*/ 0 h 23"/>
                    <a:gd name="T4" fmla="*/ 17 w 65"/>
                    <a:gd name="T5" fmla="*/ 15 h 23"/>
                    <a:gd name="T6" fmla="*/ 0 w 65"/>
                    <a:gd name="T7" fmla="*/ 10 h 23"/>
                    <a:gd name="T8" fmla="*/ 8 w 65"/>
                    <a:gd name="T9" fmla="*/ 23 h 23"/>
                    <a:gd name="T10" fmla="*/ 50 w 65"/>
                    <a:gd name="T11" fmla="*/ 23 h 23"/>
                    <a:gd name="T12" fmla="*/ 32 w 65"/>
                    <a:gd name="T13" fmla="*/ 18 h 23"/>
                    <a:gd name="T14" fmla="*/ 65 w 65"/>
                    <a:gd name="T15" fmla="*/ 5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3"/>
                    <a:gd name="T26" fmla="*/ 65 w 65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3">
                      <a:moveTo>
                        <a:pt x="65" y="5"/>
                      </a:moveTo>
                      <a:lnTo>
                        <a:pt x="50" y="0"/>
                      </a:lnTo>
                      <a:lnTo>
                        <a:pt x="17" y="15"/>
                      </a:lnTo>
                      <a:lnTo>
                        <a:pt x="0" y="10"/>
                      </a:lnTo>
                      <a:lnTo>
                        <a:pt x="8" y="23"/>
                      </a:lnTo>
                      <a:lnTo>
                        <a:pt x="50" y="23"/>
                      </a:lnTo>
                      <a:lnTo>
                        <a:pt x="32" y="18"/>
                      </a:lnTo>
                      <a:lnTo>
                        <a:pt x="65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30" name="Freeform 427"/>
                <p:cNvSpPr>
                  <a:spLocks/>
                </p:cNvSpPr>
                <p:nvPr/>
              </p:nvSpPr>
              <p:spPr bwMode="auto">
                <a:xfrm>
                  <a:off x="4140" y="3211"/>
                  <a:ext cx="65" cy="22"/>
                </a:xfrm>
                <a:custGeom>
                  <a:avLst/>
                  <a:gdLst>
                    <a:gd name="T0" fmla="*/ 0 w 65"/>
                    <a:gd name="T1" fmla="*/ 5 h 22"/>
                    <a:gd name="T2" fmla="*/ 15 w 65"/>
                    <a:gd name="T3" fmla="*/ 0 h 22"/>
                    <a:gd name="T4" fmla="*/ 50 w 65"/>
                    <a:gd name="T5" fmla="*/ 14 h 22"/>
                    <a:gd name="T6" fmla="*/ 65 w 65"/>
                    <a:gd name="T7" fmla="*/ 10 h 22"/>
                    <a:gd name="T8" fmla="*/ 57 w 65"/>
                    <a:gd name="T9" fmla="*/ 22 h 22"/>
                    <a:gd name="T10" fmla="*/ 16 w 65"/>
                    <a:gd name="T11" fmla="*/ 22 h 22"/>
                    <a:gd name="T12" fmla="*/ 33 w 65"/>
                    <a:gd name="T13" fmla="*/ 19 h 22"/>
                    <a:gd name="T14" fmla="*/ 0 w 65"/>
                    <a:gd name="T15" fmla="*/ 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0" y="5"/>
                      </a:moveTo>
                      <a:lnTo>
                        <a:pt x="15" y="0"/>
                      </a:lnTo>
                      <a:lnTo>
                        <a:pt x="50" y="14"/>
                      </a:lnTo>
                      <a:lnTo>
                        <a:pt x="65" y="10"/>
                      </a:lnTo>
                      <a:lnTo>
                        <a:pt x="57" y="22"/>
                      </a:lnTo>
                      <a:lnTo>
                        <a:pt x="16" y="22"/>
                      </a:lnTo>
                      <a:lnTo>
                        <a:pt x="33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31" name="Freeform 428"/>
                <p:cNvSpPr>
                  <a:spLocks/>
                </p:cNvSpPr>
                <p:nvPr/>
              </p:nvSpPr>
              <p:spPr bwMode="auto">
                <a:xfrm>
                  <a:off x="4140" y="3211"/>
                  <a:ext cx="65" cy="22"/>
                </a:xfrm>
                <a:custGeom>
                  <a:avLst/>
                  <a:gdLst>
                    <a:gd name="T0" fmla="*/ 0 w 65"/>
                    <a:gd name="T1" fmla="*/ 5 h 22"/>
                    <a:gd name="T2" fmla="*/ 15 w 65"/>
                    <a:gd name="T3" fmla="*/ 0 h 22"/>
                    <a:gd name="T4" fmla="*/ 50 w 65"/>
                    <a:gd name="T5" fmla="*/ 14 h 22"/>
                    <a:gd name="T6" fmla="*/ 65 w 65"/>
                    <a:gd name="T7" fmla="*/ 10 h 22"/>
                    <a:gd name="T8" fmla="*/ 57 w 65"/>
                    <a:gd name="T9" fmla="*/ 22 h 22"/>
                    <a:gd name="T10" fmla="*/ 16 w 65"/>
                    <a:gd name="T11" fmla="*/ 22 h 22"/>
                    <a:gd name="T12" fmla="*/ 33 w 65"/>
                    <a:gd name="T13" fmla="*/ 19 h 22"/>
                    <a:gd name="T14" fmla="*/ 0 w 65"/>
                    <a:gd name="T15" fmla="*/ 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0" y="5"/>
                      </a:moveTo>
                      <a:lnTo>
                        <a:pt x="15" y="0"/>
                      </a:lnTo>
                      <a:lnTo>
                        <a:pt x="50" y="14"/>
                      </a:lnTo>
                      <a:lnTo>
                        <a:pt x="65" y="10"/>
                      </a:lnTo>
                      <a:lnTo>
                        <a:pt x="57" y="22"/>
                      </a:lnTo>
                      <a:lnTo>
                        <a:pt x="16" y="22"/>
                      </a:lnTo>
                      <a:lnTo>
                        <a:pt x="33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32" name="Freeform 429"/>
                <p:cNvSpPr>
                  <a:spLocks/>
                </p:cNvSpPr>
                <p:nvPr/>
              </p:nvSpPr>
              <p:spPr bwMode="auto">
                <a:xfrm>
                  <a:off x="4205" y="3241"/>
                  <a:ext cx="65" cy="21"/>
                </a:xfrm>
                <a:custGeom>
                  <a:avLst/>
                  <a:gdLst>
                    <a:gd name="T0" fmla="*/ 65 w 65"/>
                    <a:gd name="T1" fmla="*/ 17 h 21"/>
                    <a:gd name="T2" fmla="*/ 51 w 65"/>
                    <a:gd name="T3" fmla="*/ 21 h 21"/>
                    <a:gd name="T4" fmla="*/ 17 w 65"/>
                    <a:gd name="T5" fmla="*/ 7 h 21"/>
                    <a:gd name="T6" fmla="*/ 0 w 65"/>
                    <a:gd name="T7" fmla="*/ 12 h 21"/>
                    <a:gd name="T8" fmla="*/ 9 w 65"/>
                    <a:gd name="T9" fmla="*/ 0 h 21"/>
                    <a:gd name="T10" fmla="*/ 51 w 65"/>
                    <a:gd name="T11" fmla="*/ 0 h 21"/>
                    <a:gd name="T12" fmla="*/ 33 w 65"/>
                    <a:gd name="T13" fmla="*/ 3 h 21"/>
                    <a:gd name="T14" fmla="*/ 65 w 65"/>
                    <a:gd name="T15" fmla="*/ 17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1"/>
                    <a:gd name="T26" fmla="*/ 65 w 65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1">
                      <a:moveTo>
                        <a:pt x="65" y="17"/>
                      </a:moveTo>
                      <a:lnTo>
                        <a:pt x="51" y="21"/>
                      </a:lnTo>
                      <a:lnTo>
                        <a:pt x="17" y="7"/>
                      </a:lnTo>
                      <a:lnTo>
                        <a:pt x="0" y="12"/>
                      </a:lnTo>
                      <a:lnTo>
                        <a:pt x="9" y="0"/>
                      </a:lnTo>
                      <a:lnTo>
                        <a:pt x="51" y="0"/>
                      </a:lnTo>
                      <a:lnTo>
                        <a:pt x="33" y="3"/>
                      </a:lnTo>
                      <a:lnTo>
                        <a:pt x="65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33" name="Freeform 430"/>
                <p:cNvSpPr>
                  <a:spLocks/>
                </p:cNvSpPr>
                <p:nvPr/>
              </p:nvSpPr>
              <p:spPr bwMode="auto">
                <a:xfrm>
                  <a:off x="4205" y="3241"/>
                  <a:ext cx="65" cy="21"/>
                </a:xfrm>
                <a:custGeom>
                  <a:avLst/>
                  <a:gdLst>
                    <a:gd name="T0" fmla="*/ 65 w 65"/>
                    <a:gd name="T1" fmla="*/ 17 h 21"/>
                    <a:gd name="T2" fmla="*/ 51 w 65"/>
                    <a:gd name="T3" fmla="*/ 21 h 21"/>
                    <a:gd name="T4" fmla="*/ 17 w 65"/>
                    <a:gd name="T5" fmla="*/ 7 h 21"/>
                    <a:gd name="T6" fmla="*/ 0 w 65"/>
                    <a:gd name="T7" fmla="*/ 12 h 21"/>
                    <a:gd name="T8" fmla="*/ 9 w 65"/>
                    <a:gd name="T9" fmla="*/ 0 h 21"/>
                    <a:gd name="T10" fmla="*/ 51 w 65"/>
                    <a:gd name="T11" fmla="*/ 0 h 21"/>
                    <a:gd name="T12" fmla="*/ 33 w 65"/>
                    <a:gd name="T13" fmla="*/ 3 h 21"/>
                    <a:gd name="T14" fmla="*/ 65 w 65"/>
                    <a:gd name="T15" fmla="*/ 17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1"/>
                    <a:gd name="T26" fmla="*/ 65 w 65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1">
                      <a:moveTo>
                        <a:pt x="65" y="17"/>
                      </a:moveTo>
                      <a:lnTo>
                        <a:pt x="51" y="21"/>
                      </a:lnTo>
                      <a:lnTo>
                        <a:pt x="17" y="7"/>
                      </a:lnTo>
                      <a:lnTo>
                        <a:pt x="0" y="12"/>
                      </a:lnTo>
                      <a:lnTo>
                        <a:pt x="9" y="0"/>
                      </a:lnTo>
                      <a:lnTo>
                        <a:pt x="51" y="0"/>
                      </a:lnTo>
                      <a:lnTo>
                        <a:pt x="33" y="3"/>
                      </a:lnTo>
                      <a:lnTo>
                        <a:pt x="65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34" name="Line 431"/>
                <p:cNvSpPr>
                  <a:spLocks noChangeShapeType="1"/>
                </p:cNvSpPr>
                <p:nvPr/>
              </p:nvSpPr>
              <p:spPr bwMode="auto">
                <a:xfrm>
                  <a:off x="4105" y="3236"/>
                  <a:ext cx="1" cy="48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35" name="Line 432"/>
                <p:cNvSpPr>
                  <a:spLocks noChangeShapeType="1"/>
                </p:cNvSpPr>
                <p:nvPr/>
              </p:nvSpPr>
              <p:spPr bwMode="auto">
                <a:xfrm>
                  <a:off x="4303" y="3236"/>
                  <a:ext cx="1" cy="48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1998" name="Line 433"/>
              <p:cNvSpPr>
                <a:spLocks noChangeShapeType="1"/>
              </p:cNvSpPr>
              <p:nvPr/>
            </p:nvSpPr>
            <p:spPr bwMode="auto">
              <a:xfrm flipH="1">
                <a:off x="3742" y="2085"/>
                <a:ext cx="72" cy="21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99" name="Line 434"/>
              <p:cNvSpPr>
                <a:spLocks noChangeShapeType="1"/>
              </p:cNvSpPr>
              <p:nvPr/>
            </p:nvSpPr>
            <p:spPr bwMode="auto">
              <a:xfrm>
                <a:off x="3870" y="2073"/>
                <a:ext cx="235" cy="63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000" name="Line 435"/>
              <p:cNvSpPr>
                <a:spLocks noChangeShapeType="1"/>
              </p:cNvSpPr>
              <p:nvPr/>
            </p:nvSpPr>
            <p:spPr bwMode="auto">
              <a:xfrm>
                <a:off x="3964" y="2094"/>
                <a:ext cx="473" cy="27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Arial" charset="0"/>
                  <a:ea typeface="ＭＳ Ｐゴシック" charset="-128"/>
                </a:endParaRPr>
              </a:p>
            </p:txBody>
          </p:sp>
          <p:grpSp>
            <p:nvGrpSpPr>
              <p:cNvPr id="2001" name="Group 436"/>
              <p:cNvGrpSpPr>
                <a:grpSpLocks/>
              </p:cNvGrpSpPr>
              <p:nvPr/>
            </p:nvGrpSpPr>
            <p:grpSpPr bwMode="auto">
              <a:xfrm>
                <a:off x="3103" y="2468"/>
                <a:ext cx="194" cy="182"/>
                <a:chOff x="2122" y="3206"/>
                <a:chExt cx="149" cy="130"/>
              </a:xfrm>
            </p:grpSpPr>
            <p:grpSp>
              <p:nvGrpSpPr>
                <p:cNvPr id="2093" name="Group 437"/>
                <p:cNvGrpSpPr>
                  <a:grpSpLocks/>
                </p:cNvGrpSpPr>
                <p:nvPr/>
              </p:nvGrpSpPr>
              <p:grpSpPr bwMode="auto">
                <a:xfrm>
                  <a:off x="2122" y="3206"/>
                  <a:ext cx="145" cy="126"/>
                  <a:chOff x="2122" y="3206"/>
                  <a:chExt cx="145" cy="126"/>
                </a:xfrm>
              </p:grpSpPr>
              <p:sp>
                <p:nvSpPr>
                  <p:cNvPr id="2107" name="Freeform 438"/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3284"/>
                    <a:ext cx="72" cy="48"/>
                  </a:xfrm>
                  <a:custGeom>
                    <a:avLst/>
                    <a:gdLst>
                      <a:gd name="T0" fmla="*/ 16 w 317"/>
                      <a:gd name="T1" fmla="*/ 5 h 211"/>
                      <a:gd name="T2" fmla="*/ 16 w 317"/>
                      <a:gd name="T3" fmla="*/ 0 h 211"/>
                      <a:gd name="T4" fmla="*/ 0 w 317"/>
                      <a:gd name="T5" fmla="*/ 6 h 211"/>
                      <a:gd name="T6" fmla="*/ 0 w 317"/>
                      <a:gd name="T7" fmla="*/ 11 h 211"/>
                      <a:gd name="T8" fmla="*/ 16 w 317"/>
                      <a:gd name="T9" fmla="*/ 5 h 2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7"/>
                      <a:gd name="T16" fmla="*/ 0 h 211"/>
                      <a:gd name="T17" fmla="*/ 317 w 317"/>
                      <a:gd name="T18" fmla="*/ 211 h 2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7" h="211">
                        <a:moveTo>
                          <a:pt x="316" y="95"/>
                        </a:moveTo>
                        <a:lnTo>
                          <a:pt x="316" y="0"/>
                        </a:lnTo>
                        <a:lnTo>
                          <a:pt x="0" y="115"/>
                        </a:lnTo>
                        <a:lnTo>
                          <a:pt x="0" y="210"/>
                        </a:lnTo>
                        <a:lnTo>
                          <a:pt x="316" y="95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08" name="Freeform 439"/>
                  <p:cNvSpPr>
                    <a:spLocks noChangeArrowheads="1"/>
                  </p:cNvSpPr>
                  <p:nvPr/>
                </p:nvSpPr>
                <p:spPr bwMode="auto">
                  <a:xfrm>
                    <a:off x="2122" y="3263"/>
                    <a:ext cx="145" cy="47"/>
                  </a:xfrm>
                  <a:custGeom>
                    <a:avLst/>
                    <a:gdLst>
                      <a:gd name="T0" fmla="*/ 33 w 640"/>
                      <a:gd name="T1" fmla="*/ 5 h 207"/>
                      <a:gd name="T2" fmla="*/ 16 w 640"/>
                      <a:gd name="T3" fmla="*/ 0 h 207"/>
                      <a:gd name="T4" fmla="*/ 0 w 640"/>
                      <a:gd name="T5" fmla="*/ 6 h 207"/>
                      <a:gd name="T6" fmla="*/ 17 w 640"/>
                      <a:gd name="T7" fmla="*/ 11 h 207"/>
                      <a:gd name="T8" fmla="*/ 33 w 640"/>
                      <a:gd name="T9" fmla="*/ 5 h 2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0"/>
                      <a:gd name="T16" fmla="*/ 0 h 207"/>
                      <a:gd name="T17" fmla="*/ 640 w 640"/>
                      <a:gd name="T18" fmla="*/ 207 h 2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0" h="207">
                        <a:moveTo>
                          <a:pt x="639" y="89"/>
                        </a:moveTo>
                        <a:lnTo>
                          <a:pt x="315" y="0"/>
                        </a:lnTo>
                        <a:lnTo>
                          <a:pt x="0" y="119"/>
                        </a:lnTo>
                        <a:lnTo>
                          <a:pt x="323" y="206"/>
                        </a:lnTo>
                        <a:lnTo>
                          <a:pt x="639" y="89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09" name="Freeform 440"/>
                  <p:cNvSpPr>
                    <a:spLocks noChangeArrowheads="1"/>
                  </p:cNvSpPr>
                  <p:nvPr/>
                </p:nvSpPr>
                <p:spPr bwMode="auto">
                  <a:xfrm>
                    <a:off x="2122" y="3291"/>
                    <a:ext cx="74" cy="41"/>
                  </a:xfrm>
                  <a:custGeom>
                    <a:avLst/>
                    <a:gdLst>
                      <a:gd name="T0" fmla="*/ 17 w 327"/>
                      <a:gd name="T1" fmla="*/ 4 h 182"/>
                      <a:gd name="T2" fmla="*/ 17 w 327"/>
                      <a:gd name="T3" fmla="*/ 9 h 182"/>
                      <a:gd name="T4" fmla="*/ 0 w 327"/>
                      <a:gd name="T5" fmla="*/ 5 h 182"/>
                      <a:gd name="T6" fmla="*/ 0 w 327"/>
                      <a:gd name="T7" fmla="*/ 0 h 182"/>
                      <a:gd name="T8" fmla="*/ 17 w 327"/>
                      <a:gd name="T9" fmla="*/ 4 h 1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7"/>
                      <a:gd name="T16" fmla="*/ 0 h 182"/>
                      <a:gd name="T17" fmla="*/ 327 w 327"/>
                      <a:gd name="T18" fmla="*/ 182 h 1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7" h="182">
                        <a:moveTo>
                          <a:pt x="326" y="83"/>
                        </a:moveTo>
                        <a:lnTo>
                          <a:pt x="326" y="181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326" y="83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10" name="Freeform 441"/>
                  <p:cNvSpPr>
                    <a:spLocks noChangeArrowheads="1"/>
                  </p:cNvSpPr>
                  <p:nvPr/>
                </p:nvSpPr>
                <p:spPr bwMode="auto">
                  <a:xfrm>
                    <a:off x="2138" y="3207"/>
                    <a:ext cx="114" cy="28"/>
                  </a:xfrm>
                  <a:custGeom>
                    <a:avLst/>
                    <a:gdLst>
                      <a:gd name="T0" fmla="*/ 13 w 501"/>
                      <a:gd name="T1" fmla="*/ 6 h 125"/>
                      <a:gd name="T2" fmla="*/ 26 w 501"/>
                      <a:gd name="T3" fmla="*/ 1 h 125"/>
                      <a:gd name="T4" fmla="*/ 12 w 501"/>
                      <a:gd name="T5" fmla="*/ 0 h 125"/>
                      <a:gd name="T6" fmla="*/ 0 w 501"/>
                      <a:gd name="T7" fmla="*/ 4 h 125"/>
                      <a:gd name="T8" fmla="*/ 13 w 501"/>
                      <a:gd name="T9" fmla="*/ 6 h 1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1"/>
                      <a:gd name="T16" fmla="*/ 0 h 125"/>
                      <a:gd name="T17" fmla="*/ 501 w 501"/>
                      <a:gd name="T18" fmla="*/ 125 h 1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1" h="125">
                        <a:moveTo>
                          <a:pt x="243" y="124"/>
                        </a:moveTo>
                        <a:lnTo>
                          <a:pt x="500" y="26"/>
                        </a:lnTo>
                        <a:lnTo>
                          <a:pt x="224" y="0"/>
                        </a:lnTo>
                        <a:lnTo>
                          <a:pt x="0" y="84"/>
                        </a:lnTo>
                        <a:lnTo>
                          <a:pt x="243" y="124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11" name="Freeform 442"/>
                  <p:cNvSpPr>
                    <a:spLocks noChangeArrowheads="1"/>
                  </p:cNvSpPr>
                  <p:nvPr/>
                </p:nvSpPr>
                <p:spPr bwMode="auto">
                  <a:xfrm>
                    <a:off x="2138" y="3227"/>
                    <a:ext cx="56" cy="73"/>
                  </a:xfrm>
                  <a:custGeom>
                    <a:avLst/>
                    <a:gdLst>
                      <a:gd name="T0" fmla="*/ 13 w 245"/>
                      <a:gd name="T1" fmla="*/ 16 h 323"/>
                      <a:gd name="T2" fmla="*/ 13 w 245"/>
                      <a:gd name="T3" fmla="*/ 2 h 323"/>
                      <a:gd name="T4" fmla="*/ 0 w 245"/>
                      <a:gd name="T5" fmla="*/ 0 h 323"/>
                      <a:gd name="T6" fmla="*/ 0 w 245"/>
                      <a:gd name="T7" fmla="*/ 12 h 323"/>
                      <a:gd name="T8" fmla="*/ 13 w 245"/>
                      <a:gd name="T9" fmla="*/ 16 h 3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5"/>
                      <a:gd name="T16" fmla="*/ 0 h 323"/>
                      <a:gd name="T17" fmla="*/ 245 w 245"/>
                      <a:gd name="T18" fmla="*/ 323 h 3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5" h="323">
                        <a:moveTo>
                          <a:pt x="244" y="322"/>
                        </a:moveTo>
                        <a:lnTo>
                          <a:pt x="244" y="37"/>
                        </a:lnTo>
                        <a:lnTo>
                          <a:pt x="0" y="0"/>
                        </a:lnTo>
                        <a:lnTo>
                          <a:pt x="0" y="238"/>
                        </a:lnTo>
                        <a:lnTo>
                          <a:pt x="244" y="322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12" name="Freeform 443"/>
                  <p:cNvSpPr>
                    <a:spLocks noChangeArrowheads="1"/>
                  </p:cNvSpPr>
                  <p:nvPr/>
                </p:nvSpPr>
                <p:spPr bwMode="auto">
                  <a:xfrm>
                    <a:off x="2191" y="3208"/>
                    <a:ext cx="58" cy="95"/>
                  </a:xfrm>
                  <a:custGeom>
                    <a:avLst/>
                    <a:gdLst>
                      <a:gd name="T0" fmla="*/ 13 w 256"/>
                      <a:gd name="T1" fmla="*/ 16 h 418"/>
                      <a:gd name="T2" fmla="*/ 13 w 256"/>
                      <a:gd name="T3" fmla="*/ 0 h 418"/>
                      <a:gd name="T4" fmla="*/ 0 w 256"/>
                      <a:gd name="T5" fmla="*/ 5 h 418"/>
                      <a:gd name="T6" fmla="*/ 0 w 256"/>
                      <a:gd name="T7" fmla="*/ 22 h 418"/>
                      <a:gd name="T8" fmla="*/ 13 w 256"/>
                      <a:gd name="T9" fmla="*/ 16 h 4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6"/>
                      <a:gd name="T16" fmla="*/ 0 h 418"/>
                      <a:gd name="T17" fmla="*/ 256 w 256"/>
                      <a:gd name="T18" fmla="*/ 418 h 4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6" h="418">
                        <a:moveTo>
                          <a:pt x="255" y="317"/>
                        </a:moveTo>
                        <a:lnTo>
                          <a:pt x="255" y="0"/>
                        </a:lnTo>
                        <a:lnTo>
                          <a:pt x="0" y="96"/>
                        </a:lnTo>
                        <a:lnTo>
                          <a:pt x="0" y="417"/>
                        </a:lnTo>
                        <a:lnTo>
                          <a:pt x="255" y="317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113" name="Freeform 444"/>
                  <p:cNvSpPr>
                    <a:spLocks noChangeArrowheads="1"/>
                  </p:cNvSpPr>
                  <p:nvPr/>
                </p:nvSpPr>
                <p:spPr bwMode="auto">
                  <a:xfrm>
                    <a:off x="2180" y="3206"/>
                    <a:ext cx="70" cy="25"/>
                  </a:xfrm>
                  <a:custGeom>
                    <a:avLst/>
                    <a:gdLst>
                      <a:gd name="T0" fmla="*/ 2 w 309"/>
                      <a:gd name="T1" fmla="*/ 6 h 112"/>
                      <a:gd name="T2" fmla="*/ 16 w 309"/>
                      <a:gd name="T3" fmla="*/ 0 h 112"/>
                      <a:gd name="T4" fmla="*/ 13 w 309"/>
                      <a:gd name="T5" fmla="*/ 0 h 112"/>
                      <a:gd name="T6" fmla="*/ 0 w 309"/>
                      <a:gd name="T7" fmla="*/ 5 h 112"/>
                      <a:gd name="T8" fmla="*/ 2 w 309"/>
                      <a:gd name="T9" fmla="*/ 6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9"/>
                      <a:gd name="T16" fmla="*/ 0 h 112"/>
                      <a:gd name="T17" fmla="*/ 309 w 309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9" h="112">
                        <a:moveTo>
                          <a:pt x="49" y="111"/>
                        </a:moveTo>
                        <a:lnTo>
                          <a:pt x="308" y="10"/>
                        </a:lnTo>
                        <a:lnTo>
                          <a:pt x="262" y="0"/>
                        </a:lnTo>
                        <a:lnTo>
                          <a:pt x="0" y="100"/>
                        </a:lnTo>
                        <a:lnTo>
                          <a:pt x="49" y="111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2094" name="Freeform 445"/>
                <p:cNvSpPr>
                  <a:spLocks noChangeArrowheads="1"/>
                </p:cNvSpPr>
                <p:nvPr/>
              </p:nvSpPr>
              <p:spPr bwMode="auto">
                <a:xfrm>
                  <a:off x="2196" y="3287"/>
                  <a:ext cx="74" cy="49"/>
                </a:xfrm>
                <a:custGeom>
                  <a:avLst/>
                  <a:gdLst>
                    <a:gd name="T0" fmla="*/ 17 w 327"/>
                    <a:gd name="T1" fmla="*/ 5 h 216"/>
                    <a:gd name="T2" fmla="*/ 17 w 327"/>
                    <a:gd name="T3" fmla="*/ 0 h 216"/>
                    <a:gd name="T4" fmla="*/ 0 w 327"/>
                    <a:gd name="T5" fmla="*/ 6 h 216"/>
                    <a:gd name="T6" fmla="*/ 0 w 327"/>
                    <a:gd name="T7" fmla="*/ 11 h 216"/>
                    <a:gd name="T8" fmla="*/ 17 w 327"/>
                    <a:gd name="T9" fmla="*/ 5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7"/>
                    <a:gd name="T16" fmla="*/ 0 h 216"/>
                    <a:gd name="T17" fmla="*/ 327 w 327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7" h="216">
                      <a:moveTo>
                        <a:pt x="326" y="97"/>
                      </a:moveTo>
                      <a:lnTo>
                        <a:pt x="326" y="0"/>
                      </a:lnTo>
                      <a:lnTo>
                        <a:pt x="0" y="117"/>
                      </a:lnTo>
                      <a:lnTo>
                        <a:pt x="0" y="215"/>
                      </a:lnTo>
                      <a:lnTo>
                        <a:pt x="326" y="97"/>
                      </a:lnTo>
                    </a:path>
                  </a:pathLst>
                </a:custGeom>
                <a:gradFill rotWithShape="0">
                  <a:gsLst>
                    <a:gs pos="0">
                      <a:srgbClr val="DFA265"/>
                    </a:gs>
                    <a:gs pos="100000">
                      <a:srgbClr val="CC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95" name="Freeform 446"/>
                <p:cNvSpPr>
                  <a:spLocks noChangeArrowheads="1"/>
                </p:cNvSpPr>
                <p:nvPr/>
              </p:nvSpPr>
              <p:spPr bwMode="auto">
                <a:xfrm>
                  <a:off x="2245" y="3299"/>
                  <a:ext cx="20" cy="14"/>
                </a:xfrm>
                <a:custGeom>
                  <a:avLst/>
                  <a:gdLst>
                    <a:gd name="T0" fmla="*/ 5 w 87"/>
                    <a:gd name="T1" fmla="*/ 1 h 61"/>
                    <a:gd name="T2" fmla="*/ 5 w 87"/>
                    <a:gd name="T3" fmla="*/ 0 h 61"/>
                    <a:gd name="T4" fmla="*/ 0 w 87"/>
                    <a:gd name="T5" fmla="*/ 2 h 61"/>
                    <a:gd name="T6" fmla="*/ 0 w 87"/>
                    <a:gd name="T7" fmla="*/ 3 h 61"/>
                    <a:gd name="T8" fmla="*/ 5 w 87"/>
                    <a:gd name="T9" fmla="*/ 1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61"/>
                    <a:gd name="T17" fmla="*/ 87 w 87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61">
                      <a:moveTo>
                        <a:pt x="86" y="25"/>
                      </a:moveTo>
                      <a:lnTo>
                        <a:pt x="86" y="0"/>
                      </a:lnTo>
                      <a:lnTo>
                        <a:pt x="0" y="35"/>
                      </a:lnTo>
                      <a:lnTo>
                        <a:pt x="0" y="60"/>
                      </a:lnTo>
                      <a:lnTo>
                        <a:pt x="86" y="25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96" name="Freeform 447"/>
                <p:cNvSpPr>
                  <a:spLocks noChangeArrowheads="1"/>
                </p:cNvSpPr>
                <p:nvPr/>
              </p:nvSpPr>
              <p:spPr bwMode="auto">
                <a:xfrm>
                  <a:off x="2123" y="3266"/>
                  <a:ext cx="148" cy="49"/>
                </a:xfrm>
                <a:custGeom>
                  <a:avLst/>
                  <a:gdLst>
                    <a:gd name="T0" fmla="*/ 34 w 653"/>
                    <a:gd name="T1" fmla="*/ 5 h 214"/>
                    <a:gd name="T2" fmla="*/ 17 w 653"/>
                    <a:gd name="T3" fmla="*/ 0 h 214"/>
                    <a:gd name="T4" fmla="*/ 0 w 653"/>
                    <a:gd name="T5" fmla="*/ 6 h 214"/>
                    <a:gd name="T6" fmla="*/ 17 w 653"/>
                    <a:gd name="T7" fmla="*/ 11 h 214"/>
                    <a:gd name="T8" fmla="*/ 34 w 653"/>
                    <a:gd name="T9" fmla="*/ 5 h 2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3"/>
                    <a:gd name="T16" fmla="*/ 0 h 214"/>
                    <a:gd name="T17" fmla="*/ 653 w 653"/>
                    <a:gd name="T18" fmla="*/ 214 h 2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3" h="214">
                      <a:moveTo>
                        <a:pt x="652" y="90"/>
                      </a:moveTo>
                      <a:lnTo>
                        <a:pt x="320" y="0"/>
                      </a:lnTo>
                      <a:lnTo>
                        <a:pt x="0" y="122"/>
                      </a:lnTo>
                      <a:lnTo>
                        <a:pt x="327" y="213"/>
                      </a:lnTo>
                      <a:lnTo>
                        <a:pt x="652" y="90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97" name="Freeform 448"/>
                <p:cNvSpPr>
                  <a:spLocks noChangeArrowheads="1"/>
                </p:cNvSpPr>
                <p:nvPr/>
              </p:nvSpPr>
              <p:spPr bwMode="auto">
                <a:xfrm>
                  <a:off x="2123" y="3294"/>
                  <a:ext cx="75" cy="42"/>
                </a:xfrm>
                <a:custGeom>
                  <a:avLst/>
                  <a:gdLst>
                    <a:gd name="T0" fmla="*/ 17 w 332"/>
                    <a:gd name="T1" fmla="*/ 4 h 187"/>
                    <a:gd name="T2" fmla="*/ 17 w 332"/>
                    <a:gd name="T3" fmla="*/ 9 h 187"/>
                    <a:gd name="T4" fmla="*/ 0 w 332"/>
                    <a:gd name="T5" fmla="*/ 5 h 187"/>
                    <a:gd name="T6" fmla="*/ 0 w 332"/>
                    <a:gd name="T7" fmla="*/ 0 h 187"/>
                    <a:gd name="T8" fmla="*/ 17 w 332"/>
                    <a:gd name="T9" fmla="*/ 4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2"/>
                    <a:gd name="T16" fmla="*/ 0 h 187"/>
                    <a:gd name="T17" fmla="*/ 332 w 332"/>
                    <a:gd name="T18" fmla="*/ 187 h 1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2" h="187">
                      <a:moveTo>
                        <a:pt x="331" y="84"/>
                      </a:moveTo>
                      <a:lnTo>
                        <a:pt x="331" y="186"/>
                      </a:lnTo>
                      <a:lnTo>
                        <a:pt x="0" y="98"/>
                      </a:lnTo>
                      <a:lnTo>
                        <a:pt x="0" y="0"/>
                      </a:lnTo>
                      <a:lnTo>
                        <a:pt x="331" y="84"/>
                      </a:lnTo>
                    </a:path>
                  </a:pathLst>
                </a:custGeom>
                <a:gradFill rotWithShape="0">
                  <a:gsLst>
                    <a:gs pos="0">
                      <a:srgbClr val="DFA265"/>
                    </a:gs>
                    <a:gs pos="100000">
                      <a:srgbClr val="CC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98" name="Freeform 449"/>
                <p:cNvSpPr>
                  <a:spLocks noChangeArrowheads="1"/>
                </p:cNvSpPr>
                <p:nvPr/>
              </p:nvSpPr>
              <p:spPr bwMode="auto">
                <a:xfrm>
                  <a:off x="2138" y="3207"/>
                  <a:ext cx="115" cy="30"/>
                </a:xfrm>
                <a:custGeom>
                  <a:avLst/>
                  <a:gdLst>
                    <a:gd name="T0" fmla="*/ 13 w 509"/>
                    <a:gd name="T1" fmla="*/ 7 h 134"/>
                    <a:gd name="T2" fmla="*/ 26 w 509"/>
                    <a:gd name="T3" fmla="*/ 1 h 134"/>
                    <a:gd name="T4" fmla="*/ 12 w 509"/>
                    <a:gd name="T5" fmla="*/ 0 h 134"/>
                    <a:gd name="T6" fmla="*/ 0 w 509"/>
                    <a:gd name="T7" fmla="*/ 5 h 134"/>
                    <a:gd name="T8" fmla="*/ 13 w 509"/>
                    <a:gd name="T9" fmla="*/ 7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9"/>
                    <a:gd name="T16" fmla="*/ 0 h 134"/>
                    <a:gd name="T17" fmla="*/ 509 w 509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9" h="134">
                      <a:moveTo>
                        <a:pt x="247" y="133"/>
                      </a:moveTo>
                      <a:lnTo>
                        <a:pt x="508" y="28"/>
                      </a:lnTo>
                      <a:lnTo>
                        <a:pt x="228" y="0"/>
                      </a:lnTo>
                      <a:lnTo>
                        <a:pt x="0" y="93"/>
                      </a:lnTo>
                      <a:lnTo>
                        <a:pt x="247" y="133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99" name="Freeform 450"/>
                <p:cNvSpPr>
                  <a:spLocks noChangeArrowheads="1"/>
                </p:cNvSpPr>
                <p:nvPr/>
              </p:nvSpPr>
              <p:spPr bwMode="auto">
                <a:xfrm>
                  <a:off x="2138" y="3228"/>
                  <a:ext cx="56" cy="75"/>
                </a:xfrm>
                <a:custGeom>
                  <a:avLst/>
                  <a:gdLst>
                    <a:gd name="T0" fmla="*/ 13 w 247"/>
                    <a:gd name="T1" fmla="*/ 17 h 330"/>
                    <a:gd name="T2" fmla="*/ 13 w 247"/>
                    <a:gd name="T3" fmla="*/ 2 h 330"/>
                    <a:gd name="T4" fmla="*/ 0 w 247"/>
                    <a:gd name="T5" fmla="*/ 0 h 330"/>
                    <a:gd name="T6" fmla="*/ 0 w 247"/>
                    <a:gd name="T7" fmla="*/ 13 h 330"/>
                    <a:gd name="T8" fmla="*/ 13 w 247"/>
                    <a:gd name="T9" fmla="*/ 17 h 3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7"/>
                    <a:gd name="T16" fmla="*/ 0 h 330"/>
                    <a:gd name="T17" fmla="*/ 247 w 247"/>
                    <a:gd name="T18" fmla="*/ 330 h 3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7" h="330">
                      <a:moveTo>
                        <a:pt x="246" y="329"/>
                      </a:moveTo>
                      <a:lnTo>
                        <a:pt x="246" y="38"/>
                      </a:lnTo>
                      <a:lnTo>
                        <a:pt x="0" y="0"/>
                      </a:lnTo>
                      <a:lnTo>
                        <a:pt x="0" y="243"/>
                      </a:lnTo>
                      <a:lnTo>
                        <a:pt x="246" y="329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00" name="Freeform 451"/>
                <p:cNvSpPr>
                  <a:spLocks noChangeArrowheads="1"/>
                </p:cNvSpPr>
                <p:nvPr/>
              </p:nvSpPr>
              <p:spPr bwMode="auto">
                <a:xfrm>
                  <a:off x="2193" y="3208"/>
                  <a:ext cx="61" cy="98"/>
                </a:xfrm>
                <a:custGeom>
                  <a:avLst/>
                  <a:gdLst>
                    <a:gd name="T0" fmla="*/ 14 w 267"/>
                    <a:gd name="T1" fmla="*/ 17 h 431"/>
                    <a:gd name="T2" fmla="*/ 14 w 267"/>
                    <a:gd name="T3" fmla="*/ 0 h 431"/>
                    <a:gd name="T4" fmla="*/ 0 w 267"/>
                    <a:gd name="T5" fmla="*/ 5 h 431"/>
                    <a:gd name="T6" fmla="*/ 0 w 267"/>
                    <a:gd name="T7" fmla="*/ 22 h 431"/>
                    <a:gd name="T8" fmla="*/ 14 w 267"/>
                    <a:gd name="T9" fmla="*/ 17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7"/>
                    <a:gd name="T16" fmla="*/ 0 h 431"/>
                    <a:gd name="T17" fmla="*/ 267 w 267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7" h="431">
                      <a:moveTo>
                        <a:pt x="266" y="327"/>
                      </a:moveTo>
                      <a:lnTo>
                        <a:pt x="266" y="0"/>
                      </a:lnTo>
                      <a:lnTo>
                        <a:pt x="0" y="97"/>
                      </a:lnTo>
                      <a:lnTo>
                        <a:pt x="0" y="430"/>
                      </a:lnTo>
                      <a:lnTo>
                        <a:pt x="266" y="327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01" name="Freeform 452"/>
                <p:cNvSpPr>
                  <a:spLocks noChangeArrowheads="1"/>
                </p:cNvSpPr>
                <p:nvPr/>
              </p:nvSpPr>
              <p:spPr bwMode="auto">
                <a:xfrm>
                  <a:off x="2201" y="3220"/>
                  <a:ext cx="44" cy="74"/>
                </a:xfrm>
                <a:custGeom>
                  <a:avLst/>
                  <a:gdLst>
                    <a:gd name="T0" fmla="*/ 10 w 193"/>
                    <a:gd name="T1" fmla="*/ 13 h 326"/>
                    <a:gd name="T2" fmla="*/ 10 w 193"/>
                    <a:gd name="T3" fmla="*/ 0 h 326"/>
                    <a:gd name="T4" fmla="*/ 0 w 193"/>
                    <a:gd name="T5" fmla="*/ 3 h 326"/>
                    <a:gd name="T6" fmla="*/ 0 w 193"/>
                    <a:gd name="T7" fmla="*/ 17 h 326"/>
                    <a:gd name="T8" fmla="*/ 10 w 193"/>
                    <a:gd name="T9" fmla="*/ 13 h 3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3"/>
                    <a:gd name="T16" fmla="*/ 0 h 326"/>
                    <a:gd name="T17" fmla="*/ 193 w 193"/>
                    <a:gd name="T18" fmla="*/ 326 h 3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3" h="326">
                      <a:moveTo>
                        <a:pt x="192" y="255"/>
                      </a:moveTo>
                      <a:lnTo>
                        <a:pt x="192" y="0"/>
                      </a:lnTo>
                      <a:lnTo>
                        <a:pt x="0" y="68"/>
                      </a:lnTo>
                      <a:lnTo>
                        <a:pt x="0" y="325"/>
                      </a:lnTo>
                      <a:lnTo>
                        <a:pt x="192" y="255"/>
                      </a:lnTo>
                    </a:path>
                  </a:pathLst>
                </a:custGeom>
                <a:gradFill rotWithShape="0">
                  <a:gsLst>
                    <a:gs pos="0">
                      <a:srgbClr val="98C1E9"/>
                    </a:gs>
                    <a:gs pos="100000">
                      <a:srgbClr val="0066CC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02" name="Freeform 453"/>
                <p:cNvSpPr>
                  <a:spLocks noChangeArrowheads="1"/>
                </p:cNvSpPr>
                <p:nvPr/>
              </p:nvSpPr>
              <p:spPr bwMode="auto">
                <a:xfrm>
                  <a:off x="2204" y="3239"/>
                  <a:ext cx="7" cy="49"/>
                </a:xfrm>
                <a:custGeom>
                  <a:avLst/>
                  <a:gdLst>
                    <a:gd name="T0" fmla="*/ 2 w 32"/>
                    <a:gd name="T1" fmla="*/ 10 h 216"/>
                    <a:gd name="T2" fmla="*/ 2 w 32"/>
                    <a:gd name="T3" fmla="*/ 0 h 216"/>
                    <a:gd name="T4" fmla="*/ 0 w 32"/>
                    <a:gd name="T5" fmla="*/ 0 h 216"/>
                    <a:gd name="T6" fmla="*/ 0 w 32"/>
                    <a:gd name="T7" fmla="*/ 11 h 216"/>
                    <a:gd name="T8" fmla="*/ 2 w 32"/>
                    <a:gd name="T9" fmla="*/ 10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216"/>
                    <a:gd name="T17" fmla="*/ 32 w 3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216">
                      <a:moveTo>
                        <a:pt x="31" y="203"/>
                      </a:moveTo>
                      <a:lnTo>
                        <a:pt x="31" y="0"/>
                      </a:lnTo>
                      <a:lnTo>
                        <a:pt x="0" y="9"/>
                      </a:lnTo>
                      <a:lnTo>
                        <a:pt x="0" y="215"/>
                      </a:lnTo>
                      <a:lnTo>
                        <a:pt x="31" y="20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03" name="Freeform 454"/>
                <p:cNvSpPr>
                  <a:spLocks noChangeArrowheads="1"/>
                </p:cNvSpPr>
                <p:nvPr/>
              </p:nvSpPr>
              <p:spPr bwMode="auto">
                <a:xfrm>
                  <a:off x="2181" y="3230"/>
                  <a:ext cx="12" cy="78"/>
                </a:xfrm>
                <a:custGeom>
                  <a:avLst/>
                  <a:gdLst>
                    <a:gd name="T0" fmla="*/ 3 w 53"/>
                    <a:gd name="T1" fmla="*/ 18 h 343"/>
                    <a:gd name="T2" fmla="*/ 3 w 53"/>
                    <a:gd name="T3" fmla="*/ 1 h 343"/>
                    <a:gd name="T4" fmla="*/ 0 w 53"/>
                    <a:gd name="T5" fmla="*/ 0 h 343"/>
                    <a:gd name="T6" fmla="*/ 0 w 53"/>
                    <a:gd name="T7" fmla="*/ 17 h 343"/>
                    <a:gd name="T8" fmla="*/ 3 w 53"/>
                    <a:gd name="T9" fmla="*/ 18 h 3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343"/>
                    <a:gd name="T17" fmla="*/ 53 w 53"/>
                    <a:gd name="T18" fmla="*/ 343 h 3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343">
                      <a:moveTo>
                        <a:pt x="52" y="342"/>
                      </a:moveTo>
                      <a:lnTo>
                        <a:pt x="52" y="12"/>
                      </a:lnTo>
                      <a:lnTo>
                        <a:pt x="0" y="0"/>
                      </a:lnTo>
                      <a:lnTo>
                        <a:pt x="0" y="327"/>
                      </a:lnTo>
                      <a:lnTo>
                        <a:pt x="52" y="342"/>
                      </a:lnTo>
                    </a:path>
                  </a:pathLst>
                </a:custGeom>
                <a:gradFill rotWithShape="0">
                  <a:gsLst>
                    <a:gs pos="0">
                      <a:srgbClr val="CC6600"/>
                    </a:gs>
                    <a:gs pos="100000">
                      <a:srgbClr val="DFA26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04" name="Freeform 455"/>
                <p:cNvSpPr>
                  <a:spLocks noChangeArrowheads="1"/>
                </p:cNvSpPr>
                <p:nvPr/>
              </p:nvSpPr>
              <p:spPr bwMode="auto">
                <a:xfrm>
                  <a:off x="2181" y="3206"/>
                  <a:ext cx="71" cy="27"/>
                </a:xfrm>
                <a:custGeom>
                  <a:avLst/>
                  <a:gdLst>
                    <a:gd name="T0" fmla="*/ 2 w 315"/>
                    <a:gd name="T1" fmla="*/ 6 h 117"/>
                    <a:gd name="T2" fmla="*/ 16 w 315"/>
                    <a:gd name="T3" fmla="*/ 0 h 117"/>
                    <a:gd name="T4" fmla="*/ 14 w 315"/>
                    <a:gd name="T5" fmla="*/ 0 h 117"/>
                    <a:gd name="T6" fmla="*/ 0 w 315"/>
                    <a:gd name="T7" fmla="*/ 6 h 117"/>
                    <a:gd name="T8" fmla="*/ 2 w 315"/>
                    <a:gd name="T9" fmla="*/ 6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5"/>
                    <a:gd name="T16" fmla="*/ 0 h 117"/>
                    <a:gd name="T17" fmla="*/ 315 w 315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5" h="117">
                      <a:moveTo>
                        <a:pt x="49" y="116"/>
                      </a:moveTo>
                      <a:lnTo>
                        <a:pt x="314" y="10"/>
                      </a:lnTo>
                      <a:lnTo>
                        <a:pt x="266" y="0"/>
                      </a:lnTo>
                      <a:lnTo>
                        <a:pt x="0" y="104"/>
                      </a:lnTo>
                      <a:lnTo>
                        <a:pt x="49" y="116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05" name="Freeform 456"/>
                <p:cNvSpPr>
                  <a:spLocks noChangeArrowheads="1"/>
                </p:cNvSpPr>
                <p:nvPr/>
              </p:nvSpPr>
              <p:spPr bwMode="auto">
                <a:xfrm>
                  <a:off x="2193" y="3208"/>
                  <a:ext cx="61" cy="98"/>
                </a:xfrm>
                <a:custGeom>
                  <a:avLst/>
                  <a:gdLst>
                    <a:gd name="T0" fmla="*/ 14 w 267"/>
                    <a:gd name="T1" fmla="*/ 0 h 431"/>
                    <a:gd name="T2" fmla="*/ 0 w 267"/>
                    <a:gd name="T3" fmla="*/ 5 h 431"/>
                    <a:gd name="T4" fmla="*/ 0 w 267"/>
                    <a:gd name="T5" fmla="*/ 22 h 431"/>
                    <a:gd name="T6" fmla="*/ 0 60000 65536"/>
                    <a:gd name="T7" fmla="*/ 0 60000 65536"/>
                    <a:gd name="T8" fmla="*/ 0 60000 65536"/>
                    <a:gd name="T9" fmla="*/ 0 w 267"/>
                    <a:gd name="T10" fmla="*/ 0 h 431"/>
                    <a:gd name="T11" fmla="*/ 267 w 267"/>
                    <a:gd name="T12" fmla="*/ 431 h 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7" h="431">
                      <a:moveTo>
                        <a:pt x="266" y="0"/>
                      </a:moveTo>
                      <a:lnTo>
                        <a:pt x="0" y="97"/>
                      </a:lnTo>
                      <a:lnTo>
                        <a:pt x="0" y="430"/>
                      </a:lnTo>
                    </a:path>
                  </a:pathLst>
                </a:custGeom>
                <a:noFill/>
                <a:ln w="126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106" name="Freeform 457"/>
                <p:cNvSpPr>
                  <a:spLocks noChangeArrowheads="1"/>
                </p:cNvSpPr>
                <p:nvPr/>
              </p:nvSpPr>
              <p:spPr bwMode="auto">
                <a:xfrm>
                  <a:off x="2196" y="3287"/>
                  <a:ext cx="74" cy="49"/>
                </a:xfrm>
                <a:custGeom>
                  <a:avLst/>
                  <a:gdLst>
                    <a:gd name="T0" fmla="*/ 17 w 327"/>
                    <a:gd name="T1" fmla="*/ 0 h 216"/>
                    <a:gd name="T2" fmla="*/ 0 w 327"/>
                    <a:gd name="T3" fmla="*/ 6 h 216"/>
                    <a:gd name="T4" fmla="*/ 0 w 327"/>
                    <a:gd name="T5" fmla="*/ 11 h 216"/>
                    <a:gd name="T6" fmla="*/ 0 60000 65536"/>
                    <a:gd name="T7" fmla="*/ 0 60000 65536"/>
                    <a:gd name="T8" fmla="*/ 0 60000 65536"/>
                    <a:gd name="T9" fmla="*/ 0 w 327"/>
                    <a:gd name="T10" fmla="*/ 0 h 216"/>
                    <a:gd name="T11" fmla="*/ 327 w 327"/>
                    <a:gd name="T12" fmla="*/ 216 h 2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7" h="216">
                      <a:moveTo>
                        <a:pt x="326" y="0"/>
                      </a:moveTo>
                      <a:lnTo>
                        <a:pt x="0" y="117"/>
                      </a:lnTo>
                      <a:lnTo>
                        <a:pt x="0" y="215"/>
                      </a:lnTo>
                    </a:path>
                  </a:pathLst>
                </a:custGeom>
                <a:noFill/>
                <a:ln w="126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002" name="Group 458"/>
              <p:cNvGrpSpPr>
                <a:grpSpLocks/>
              </p:cNvGrpSpPr>
              <p:nvPr/>
            </p:nvGrpSpPr>
            <p:grpSpPr bwMode="auto">
              <a:xfrm>
                <a:off x="3508" y="2259"/>
                <a:ext cx="194" cy="182"/>
                <a:chOff x="2122" y="3206"/>
                <a:chExt cx="149" cy="130"/>
              </a:xfrm>
            </p:grpSpPr>
            <p:grpSp>
              <p:nvGrpSpPr>
                <p:cNvPr id="2072" name="Group 459"/>
                <p:cNvGrpSpPr>
                  <a:grpSpLocks/>
                </p:cNvGrpSpPr>
                <p:nvPr/>
              </p:nvGrpSpPr>
              <p:grpSpPr bwMode="auto">
                <a:xfrm>
                  <a:off x="2122" y="3206"/>
                  <a:ext cx="145" cy="126"/>
                  <a:chOff x="2122" y="3206"/>
                  <a:chExt cx="145" cy="126"/>
                </a:xfrm>
              </p:grpSpPr>
              <p:sp>
                <p:nvSpPr>
                  <p:cNvPr id="2086" name="Freeform 460"/>
                  <p:cNvSpPr>
                    <a:spLocks noChangeArrowheads="1"/>
                  </p:cNvSpPr>
                  <p:nvPr/>
                </p:nvSpPr>
                <p:spPr bwMode="auto">
                  <a:xfrm>
                    <a:off x="2195" y="3284"/>
                    <a:ext cx="72" cy="48"/>
                  </a:xfrm>
                  <a:custGeom>
                    <a:avLst/>
                    <a:gdLst>
                      <a:gd name="T0" fmla="*/ 16 w 317"/>
                      <a:gd name="T1" fmla="*/ 5 h 211"/>
                      <a:gd name="T2" fmla="*/ 16 w 317"/>
                      <a:gd name="T3" fmla="*/ 0 h 211"/>
                      <a:gd name="T4" fmla="*/ 0 w 317"/>
                      <a:gd name="T5" fmla="*/ 6 h 211"/>
                      <a:gd name="T6" fmla="*/ 0 w 317"/>
                      <a:gd name="T7" fmla="*/ 11 h 211"/>
                      <a:gd name="T8" fmla="*/ 16 w 317"/>
                      <a:gd name="T9" fmla="*/ 5 h 2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7"/>
                      <a:gd name="T16" fmla="*/ 0 h 211"/>
                      <a:gd name="T17" fmla="*/ 317 w 317"/>
                      <a:gd name="T18" fmla="*/ 211 h 2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7" h="211">
                        <a:moveTo>
                          <a:pt x="316" y="95"/>
                        </a:moveTo>
                        <a:lnTo>
                          <a:pt x="316" y="0"/>
                        </a:lnTo>
                        <a:lnTo>
                          <a:pt x="0" y="115"/>
                        </a:lnTo>
                        <a:lnTo>
                          <a:pt x="0" y="210"/>
                        </a:lnTo>
                        <a:lnTo>
                          <a:pt x="316" y="95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087" name="Freeform 461"/>
                  <p:cNvSpPr>
                    <a:spLocks noChangeArrowheads="1"/>
                  </p:cNvSpPr>
                  <p:nvPr/>
                </p:nvSpPr>
                <p:spPr bwMode="auto">
                  <a:xfrm>
                    <a:off x="2122" y="3263"/>
                    <a:ext cx="145" cy="47"/>
                  </a:xfrm>
                  <a:custGeom>
                    <a:avLst/>
                    <a:gdLst>
                      <a:gd name="T0" fmla="*/ 33 w 640"/>
                      <a:gd name="T1" fmla="*/ 5 h 207"/>
                      <a:gd name="T2" fmla="*/ 16 w 640"/>
                      <a:gd name="T3" fmla="*/ 0 h 207"/>
                      <a:gd name="T4" fmla="*/ 0 w 640"/>
                      <a:gd name="T5" fmla="*/ 6 h 207"/>
                      <a:gd name="T6" fmla="*/ 17 w 640"/>
                      <a:gd name="T7" fmla="*/ 11 h 207"/>
                      <a:gd name="T8" fmla="*/ 33 w 640"/>
                      <a:gd name="T9" fmla="*/ 5 h 2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0"/>
                      <a:gd name="T16" fmla="*/ 0 h 207"/>
                      <a:gd name="T17" fmla="*/ 640 w 640"/>
                      <a:gd name="T18" fmla="*/ 207 h 2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0" h="207">
                        <a:moveTo>
                          <a:pt x="639" y="89"/>
                        </a:moveTo>
                        <a:lnTo>
                          <a:pt x="315" y="0"/>
                        </a:lnTo>
                        <a:lnTo>
                          <a:pt x="0" y="119"/>
                        </a:lnTo>
                        <a:lnTo>
                          <a:pt x="323" y="206"/>
                        </a:lnTo>
                        <a:lnTo>
                          <a:pt x="639" y="89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088" name="Freeform 462"/>
                  <p:cNvSpPr>
                    <a:spLocks noChangeArrowheads="1"/>
                  </p:cNvSpPr>
                  <p:nvPr/>
                </p:nvSpPr>
                <p:spPr bwMode="auto">
                  <a:xfrm>
                    <a:off x="2122" y="3291"/>
                    <a:ext cx="74" cy="41"/>
                  </a:xfrm>
                  <a:custGeom>
                    <a:avLst/>
                    <a:gdLst>
                      <a:gd name="T0" fmla="*/ 17 w 327"/>
                      <a:gd name="T1" fmla="*/ 4 h 182"/>
                      <a:gd name="T2" fmla="*/ 17 w 327"/>
                      <a:gd name="T3" fmla="*/ 9 h 182"/>
                      <a:gd name="T4" fmla="*/ 0 w 327"/>
                      <a:gd name="T5" fmla="*/ 5 h 182"/>
                      <a:gd name="T6" fmla="*/ 0 w 327"/>
                      <a:gd name="T7" fmla="*/ 0 h 182"/>
                      <a:gd name="T8" fmla="*/ 17 w 327"/>
                      <a:gd name="T9" fmla="*/ 4 h 1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7"/>
                      <a:gd name="T16" fmla="*/ 0 h 182"/>
                      <a:gd name="T17" fmla="*/ 327 w 327"/>
                      <a:gd name="T18" fmla="*/ 182 h 1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7" h="182">
                        <a:moveTo>
                          <a:pt x="326" y="83"/>
                        </a:moveTo>
                        <a:lnTo>
                          <a:pt x="326" y="181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326" y="83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089" name="Freeform 463"/>
                  <p:cNvSpPr>
                    <a:spLocks noChangeArrowheads="1"/>
                  </p:cNvSpPr>
                  <p:nvPr/>
                </p:nvSpPr>
                <p:spPr bwMode="auto">
                  <a:xfrm>
                    <a:off x="2138" y="3207"/>
                    <a:ext cx="114" cy="28"/>
                  </a:xfrm>
                  <a:custGeom>
                    <a:avLst/>
                    <a:gdLst>
                      <a:gd name="T0" fmla="*/ 13 w 501"/>
                      <a:gd name="T1" fmla="*/ 6 h 125"/>
                      <a:gd name="T2" fmla="*/ 26 w 501"/>
                      <a:gd name="T3" fmla="*/ 1 h 125"/>
                      <a:gd name="T4" fmla="*/ 12 w 501"/>
                      <a:gd name="T5" fmla="*/ 0 h 125"/>
                      <a:gd name="T6" fmla="*/ 0 w 501"/>
                      <a:gd name="T7" fmla="*/ 4 h 125"/>
                      <a:gd name="T8" fmla="*/ 13 w 501"/>
                      <a:gd name="T9" fmla="*/ 6 h 1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1"/>
                      <a:gd name="T16" fmla="*/ 0 h 125"/>
                      <a:gd name="T17" fmla="*/ 501 w 501"/>
                      <a:gd name="T18" fmla="*/ 125 h 1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1" h="125">
                        <a:moveTo>
                          <a:pt x="243" y="124"/>
                        </a:moveTo>
                        <a:lnTo>
                          <a:pt x="500" y="26"/>
                        </a:lnTo>
                        <a:lnTo>
                          <a:pt x="224" y="0"/>
                        </a:lnTo>
                        <a:lnTo>
                          <a:pt x="0" y="84"/>
                        </a:lnTo>
                        <a:lnTo>
                          <a:pt x="243" y="124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090" name="Freeform 464"/>
                  <p:cNvSpPr>
                    <a:spLocks noChangeArrowheads="1"/>
                  </p:cNvSpPr>
                  <p:nvPr/>
                </p:nvSpPr>
                <p:spPr bwMode="auto">
                  <a:xfrm>
                    <a:off x="2138" y="3227"/>
                    <a:ext cx="56" cy="73"/>
                  </a:xfrm>
                  <a:custGeom>
                    <a:avLst/>
                    <a:gdLst>
                      <a:gd name="T0" fmla="*/ 13 w 245"/>
                      <a:gd name="T1" fmla="*/ 16 h 323"/>
                      <a:gd name="T2" fmla="*/ 13 w 245"/>
                      <a:gd name="T3" fmla="*/ 2 h 323"/>
                      <a:gd name="T4" fmla="*/ 0 w 245"/>
                      <a:gd name="T5" fmla="*/ 0 h 323"/>
                      <a:gd name="T6" fmla="*/ 0 w 245"/>
                      <a:gd name="T7" fmla="*/ 12 h 323"/>
                      <a:gd name="T8" fmla="*/ 13 w 245"/>
                      <a:gd name="T9" fmla="*/ 16 h 3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5"/>
                      <a:gd name="T16" fmla="*/ 0 h 323"/>
                      <a:gd name="T17" fmla="*/ 245 w 245"/>
                      <a:gd name="T18" fmla="*/ 323 h 3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5" h="323">
                        <a:moveTo>
                          <a:pt x="244" y="322"/>
                        </a:moveTo>
                        <a:lnTo>
                          <a:pt x="244" y="37"/>
                        </a:lnTo>
                        <a:lnTo>
                          <a:pt x="0" y="0"/>
                        </a:lnTo>
                        <a:lnTo>
                          <a:pt x="0" y="238"/>
                        </a:lnTo>
                        <a:lnTo>
                          <a:pt x="244" y="322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091" name="Freeform 465"/>
                  <p:cNvSpPr>
                    <a:spLocks noChangeArrowheads="1"/>
                  </p:cNvSpPr>
                  <p:nvPr/>
                </p:nvSpPr>
                <p:spPr bwMode="auto">
                  <a:xfrm>
                    <a:off x="2191" y="3208"/>
                    <a:ext cx="58" cy="95"/>
                  </a:xfrm>
                  <a:custGeom>
                    <a:avLst/>
                    <a:gdLst>
                      <a:gd name="T0" fmla="*/ 13 w 256"/>
                      <a:gd name="T1" fmla="*/ 16 h 418"/>
                      <a:gd name="T2" fmla="*/ 13 w 256"/>
                      <a:gd name="T3" fmla="*/ 0 h 418"/>
                      <a:gd name="T4" fmla="*/ 0 w 256"/>
                      <a:gd name="T5" fmla="*/ 5 h 418"/>
                      <a:gd name="T6" fmla="*/ 0 w 256"/>
                      <a:gd name="T7" fmla="*/ 22 h 418"/>
                      <a:gd name="T8" fmla="*/ 13 w 256"/>
                      <a:gd name="T9" fmla="*/ 16 h 4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6"/>
                      <a:gd name="T16" fmla="*/ 0 h 418"/>
                      <a:gd name="T17" fmla="*/ 256 w 256"/>
                      <a:gd name="T18" fmla="*/ 418 h 4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6" h="418">
                        <a:moveTo>
                          <a:pt x="255" y="317"/>
                        </a:moveTo>
                        <a:lnTo>
                          <a:pt x="255" y="0"/>
                        </a:lnTo>
                        <a:lnTo>
                          <a:pt x="0" y="96"/>
                        </a:lnTo>
                        <a:lnTo>
                          <a:pt x="0" y="417"/>
                        </a:lnTo>
                        <a:lnTo>
                          <a:pt x="255" y="317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092" name="Freeform 466"/>
                  <p:cNvSpPr>
                    <a:spLocks noChangeArrowheads="1"/>
                  </p:cNvSpPr>
                  <p:nvPr/>
                </p:nvSpPr>
                <p:spPr bwMode="auto">
                  <a:xfrm>
                    <a:off x="2180" y="3206"/>
                    <a:ext cx="70" cy="25"/>
                  </a:xfrm>
                  <a:custGeom>
                    <a:avLst/>
                    <a:gdLst>
                      <a:gd name="T0" fmla="*/ 2 w 309"/>
                      <a:gd name="T1" fmla="*/ 6 h 112"/>
                      <a:gd name="T2" fmla="*/ 16 w 309"/>
                      <a:gd name="T3" fmla="*/ 0 h 112"/>
                      <a:gd name="T4" fmla="*/ 13 w 309"/>
                      <a:gd name="T5" fmla="*/ 0 h 112"/>
                      <a:gd name="T6" fmla="*/ 0 w 309"/>
                      <a:gd name="T7" fmla="*/ 5 h 112"/>
                      <a:gd name="T8" fmla="*/ 2 w 309"/>
                      <a:gd name="T9" fmla="*/ 6 h 1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9"/>
                      <a:gd name="T16" fmla="*/ 0 h 112"/>
                      <a:gd name="T17" fmla="*/ 309 w 309"/>
                      <a:gd name="T18" fmla="*/ 112 h 1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9" h="112">
                        <a:moveTo>
                          <a:pt x="49" y="111"/>
                        </a:moveTo>
                        <a:lnTo>
                          <a:pt x="308" y="10"/>
                        </a:lnTo>
                        <a:lnTo>
                          <a:pt x="262" y="0"/>
                        </a:lnTo>
                        <a:lnTo>
                          <a:pt x="0" y="100"/>
                        </a:lnTo>
                        <a:lnTo>
                          <a:pt x="49" y="111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2073" name="Freeform 467"/>
                <p:cNvSpPr>
                  <a:spLocks noChangeArrowheads="1"/>
                </p:cNvSpPr>
                <p:nvPr/>
              </p:nvSpPr>
              <p:spPr bwMode="auto">
                <a:xfrm>
                  <a:off x="2196" y="3287"/>
                  <a:ext cx="74" cy="49"/>
                </a:xfrm>
                <a:custGeom>
                  <a:avLst/>
                  <a:gdLst>
                    <a:gd name="T0" fmla="*/ 17 w 327"/>
                    <a:gd name="T1" fmla="*/ 5 h 216"/>
                    <a:gd name="T2" fmla="*/ 17 w 327"/>
                    <a:gd name="T3" fmla="*/ 0 h 216"/>
                    <a:gd name="T4" fmla="*/ 0 w 327"/>
                    <a:gd name="T5" fmla="*/ 6 h 216"/>
                    <a:gd name="T6" fmla="*/ 0 w 327"/>
                    <a:gd name="T7" fmla="*/ 11 h 216"/>
                    <a:gd name="T8" fmla="*/ 17 w 327"/>
                    <a:gd name="T9" fmla="*/ 5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7"/>
                    <a:gd name="T16" fmla="*/ 0 h 216"/>
                    <a:gd name="T17" fmla="*/ 327 w 327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7" h="216">
                      <a:moveTo>
                        <a:pt x="326" y="97"/>
                      </a:moveTo>
                      <a:lnTo>
                        <a:pt x="326" y="0"/>
                      </a:lnTo>
                      <a:lnTo>
                        <a:pt x="0" y="117"/>
                      </a:lnTo>
                      <a:lnTo>
                        <a:pt x="0" y="215"/>
                      </a:lnTo>
                      <a:lnTo>
                        <a:pt x="326" y="97"/>
                      </a:lnTo>
                    </a:path>
                  </a:pathLst>
                </a:custGeom>
                <a:gradFill rotWithShape="0">
                  <a:gsLst>
                    <a:gs pos="0">
                      <a:srgbClr val="DFA265"/>
                    </a:gs>
                    <a:gs pos="100000">
                      <a:srgbClr val="CC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74" name="Freeform 468"/>
                <p:cNvSpPr>
                  <a:spLocks noChangeArrowheads="1"/>
                </p:cNvSpPr>
                <p:nvPr/>
              </p:nvSpPr>
              <p:spPr bwMode="auto">
                <a:xfrm>
                  <a:off x="2245" y="3299"/>
                  <a:ext cx="20" cy="14"/>
                </a:xfrm>
                <a:custGeom>
                  <a:avLst/>
                  <a:gdLst>
                    <a:gd name="T0" fmla="*/ 5 w 87"/>
                    <a:gd name="T1" fmla="*/ 1 h 61"/>
                    <a:gd name="T2" fmla="*/ 5 w 87"/>
                    <a:gd name="T3" fmla="*/ 0 h 61"/>
                    <a:gd name="T4" fmla="*/ 0 w 87"/>
                    <a:gd name="T5" fmla="*/ 2 h 61"/>
                    <a:gd name="T6" fmla="*/ 0 w 87"/>
                    <a:gd name="T7" fmla="*/ 3 h 61"/>
                    <a:gd name="T8" fmla="*/ 5 w 87"/>
                    <a:gd name="T9" fmla="*/ 1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61"/>
                    <a:gd name="T17" fmla="*/ 87 w 87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61">
                      <a:moveTo>
                        <a:pt x="86" y="25"/>
                      </a:moveTo>
                      <a:lnTo>
                        <a:pt x="86" y="0"/>
                      </a:lnTo>
                      <a:lnTo>
                        <a:pt x="0" y="35"/>
                      </a:lnTo>
                      <a:lnTo>
                        <a:pt x="0" y="60"/>
                      </a:lnTo>
                      <a:lnTo>
                        <a:pt x="86" y="25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75" name="Freeform 469"/>
                <p:cNvSpPr>
                  <a:spLocks noChangeArrowheads="1"/>
                </p:cNvSpPr>
                <p:nvPr/>
              </p:nvSpPr>
              <p:spPr bwMode="auto">
                <a:xfrm>
                  <a:off x="2123" y="3266"/>
                  <a:ext cx="148" cy="49"/>
                </a:xfrm>
                <a:custGeom>
                  <a:avLst/>
                  <a:gdLst>
                    <a:gd name="T0" fmla="*/ 34 w 653"/>
                    <a:gd name="T1" fmla="*/ 5 h 214"/>
                    <a:gd name="T2" fmla="*/ 17 w 653"/>
                    <a:gd name="T3" fmla="*/ 0 h 214"/>
                    <a:gd name="T4" fmla="*/ 0 w 653"/>
                    <a:gd name="T5" fmla="*/ 6 h 214"/>
                    <a:gd name="T6" fmla="*/ 17 w 653"/>
                    <a:gd name="T7" fmla="*/ 11 h 214"/>
                    <a:gd name="T8" fmla="*/ 34 w 653"/>
                    <a:gd name="T9" fmla="*/ 5 h 2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53"/>
                    <a:gd name="T16" fmla="*/ 0 h 214"/>
                    <a:gd name="T17" fmla="*/ 653 w 653"/>
                    <a:gd name="T18" fmla="*/ 214 h 2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53" h="214">
                      <a:moveTo>
                        <a:pt x="652" y="90"/>
                      </a:moveTo>
                      <a:lnTo>
                        <a:pt x="320" y="0"/>
                      </a:lnTo>
                      <a:lnTo>
                        <a:pt x="0" y="122"/>
                      </a:lnTo>
                      <a:lnTo>
                        <a:pt x="327" y="213"/>
                      </a:lnTo>
                      <a:lnTo>
                        <a:pt x="652" y="90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76" name="Freeform 470"/>
                <p:cNvSpPr>
                  <a:spLocks noChangeArrowheads="1"/>
                </p:cNvSpPr>
                <p:nvPr/>
              </p:nvSpPr>
              <p:spPr bwMode="auto">
                <a:xfrm>
                  <a:off x="2123" y="3294"/>
                  <a:ext cx="75" cy="42"/>
                </a:xfrm>
                <a:custGeom>
                  <a:avLst/>
                  <a:gdLst>
                    <a:gd name="T0" fmla="*/ 17 w 332"/>
                    <a:gd name="T1" fmla="*/ 4 h 187"/>
                    <a:gd name="T2" fmla="*/ 17 w 332"/>
                    <a:gd name="T3" fmla="*/ 9 h 187"/>
                    <a:gd name="T4" fmla="*/ 0 w 332"/>
                    <a:gd name="T5" fmla="*/ 5 h 187"/>
                    <a:gd name="T6" fmla="*/ 0 w 332"/>
                    <a:gd name="T7" fmla="*/ 0 h 187"/>
                    <a:gd name="T8" fmla="*/ 17 w 332"/>
                    <a:gd name="T9" fmla="*/ 4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2"/>
                    <a:gd name="T16" fmla="*/ 0 h 187"/>
                    <a:gd name="T17" fmla="*/ 332 w 332"/>
                    <a:gd name="T18" fmla="*/ 187 h 1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2" h="187">
                      <a:moveTo>
                        <a:pt x="331" y="84"/>
                      </a:moveTo>
                      <a:lnTo>
                        <a:pt x="331" y="186"/>
                      </a:lnTo>
                      <a:lnTo>
                        <a:pt x="0" y="98"/>
                      </a:lnTo>
                      <a:lnTo>
                        <a:pt x="0" y="0"/>
                      </a:lnTo>
                      <a:lnTo>
                        <a:pt x="331" y="84"/>
                      </a:lnTo>
                    </a:path>
                  </a:pathLst>
                </a:custGeom>
                <a:gradFill rotWithShape="0">
                  <a:gsLst>
                    <a:gs pos="0">
                      <a:srgbClr val="DFA265"/>
                    </a:gs>
                    <a:gs pos="100000">
                      <a:srgbClr val="CC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77" name="Freeform 471"/>
                <p:cNvSpPr>
                  <a:spLocks noChangeArrowheads="1"/>
                </p:cNvSpPr>
                <p:nvPr/>
              </p:nvSpPr>
              <p:spPr bwMode="auto">
                <a:xfrm>
                  <a:off x="2138" y="3207"/>
                  <a:ext cx="115" cy="30"/>
                </a:xfrm>
                <a:custGeom>
                  <a:avLst/>
                  <a:gdLst>
                    <a:gd name="T0" fmla="*/ 13 w 509"/>
                    <a:gd name="T1" fmla="*/ 7 h 134"/>
                    <a:gd name="T2" fmla="*/ 26 w 509"/>
                    <a:gd name="T3" fmla="*/ 1 h 134"/>
                    <a:gd name="T4" fmla="*/ 12 w 509"/>
                    <a:gd name="T5" fmla="*/ 0 h 134"/>
                    <a:gd name="T6" fmla="*/ 0 w 509"/>
                    <a:gd name="T7" fmla="*/ 5 h 134"/>
                    <a:gd name="T8" fmla="*/ 13 w 509"/>
                    <a:gd name="T9" fmla="*/ 7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9"/>
                    <a:gd name="T16" fmla="*/ 0 h 134"/>
                    <a:gd name="T17" fmla="*/ 509 w 509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9" h="134">
                      <a:moveTo>
                        <a:pt x="247" y="133"/>
                      </a:moveTo>
                      <a:lnTo>
                        <a:pt x="508" y="28"/>
                      </a:lnTo>
                      <a:lnTo>
                        <a:pt x="228" y="0"/>
                      </a:lnTo>
                      <a:lnTo>
                        <a:pt x="0" y="93"/>
                      </a:lnTo>
                      <a:lnTo>
                        <a:pt x="247" y="133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78" name="Freeform 472"/>
                <p:cNvSpPr>
                  <a:spLocks noChangeArrowheads="1"/>
                </p:cNvSpPr>
                <p:nvPr/>
              </p:nvSpPr>
              <p:spPr bwMode="auto">
                <a:xfrm>
                  <a:off x="2138" y="3228"/>
                  <a:ext cx="56" cy="75"/>
                </a:xfrm>
                <a:custGeom>
                  <a:avLst/>
                  <a:gdLst>
                    <a:gd name="T0" fmla="*/ 13 w 247"/>
                    <a:gd name="T1" fmla="*/ 17 h 330"/>
                    <a:gd name="T2" fmla="*/ 13 w 247"/>
                    <a:gd name="T3" fmla="*/ 2 h 330"/>
                    <a:gd name="T4" fmla="*/ 0 w 247"/>
                    <a:gd name="T5" fmla="*/ 0 h 330"/>
                    <a:gd name="T6" fmla="*/ 0 w 247"/>
                    <a:gd name="T7" fmla="*/ 13 h 330"/>
                    <a:gd name="T8" fmla="*/ 13 w 247"/>
                    <a:gd name="T9" fmla="*/ 17 h 3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7"/>
                    <a:gd name="T16" fmla="*/ 0 h 330"/>
                    <a:gd name="T17" fmla="*/ 247 w 247"/>
                    <a:gd name="T18" fmla="*/ 330 h 3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7" h="330">
                      <a:moveTo>
                        <a:pt x="246" y="329"/>
                      </a:moveTo>
                      <a:lnTo>
                        <a:pt x="246" y="38"/>
                      </a:lnTo>
                      <a:lnTo>
                        <a:pt x="0" y="0"/>
                      </a:lnTo>
                      <a:lnTo>
                        <a:pt x="0" y="243"/>
                      </a:lnTo>
                      <a:lnTo>
                        <a:pt x="246" y="329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79" name="Freeform 473"/>
                <p:cNvSpPr>
                  <a:spLocks noChangeArrowheads="1"/>
                </p:cNvSpPr>
                <p:nvPr/>
              </p:nvSpPr>
              <p:spPr bwMode="auto">
                <a:xfrm>
                  <a:off x="2193" y="3208"/>
                  <a:ext cx="61" cy="98"/>
                </a:xfrm>
                <a:custGeom>
                  <a:avLst/>
                  <a:gdLst>
                    <a:gd name="T0" fmla="*/ 14 w 267"/>
                    <a:gd name="T1" fmla="*/ 17 h 431"/>
                    <a:gd name="T2" fmla="*/ 14 w 267"/>
                    <a:gd name="T3" fmla="*/ 0 h 431"/>
                    <a:gd name="T4" fmla="*/ 0 w 267"/>
                    <a:gd name="T5" fmla="*/ 5 h 431"/>
                    <a:gd name="T6" fmla="*/ 0 w 267"/>
                    <a:gd name="T7" fmla="*/ 22 h 431"/>
                    <a:gd name="T8" fmla="*/ 14 w 267"/>
                    <a:gd name="T9" fmla="*/ 17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7"/>
                    <a:gd name="T16" fmla="*/ 0 h 431"/>
                    <a:gd name="T17" fmla="*/ 267 w 267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7" h="431">
                      <a:moveTo>
                        <a:pt x="266" y="327"/>
                      </a:moveTo>
                      <a:lnTo>
                        <a:pt x="266" y="0"/>
                      </a:lnTo>
                      <a:lnTo>
                        <a:pt x="0" y="97"/>
                      </a:lnTo>
                      <a:lnTo>
                        <a:pt x="0" y="430"/>
                      </a:lnTo>
                      <a:lnTo>
                        <a:pt x="266" y="327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80" name="Freeform 474"/>
                <p:cNvSpPr>
                  <a:spLocks noChangeArrowheads="1"/>
                </p:cNvSpPr>
                <p:nvPr/>
              </p:nvSpPr>
              <p:spPr bwMode="auto">
                <a:xfrm>
                  <a:off x="2201" y="3220"/>
                  <a:ext cx="44" cy="74"/>
                </a:xfrm>
                <a:custGeom>
                  <a:avLst/>
                  <a:gdLst>
                    <a:gd name="T0" fmla="*/ 10 w 193"/>
                    <a:gd name="T1" fmla="*/ 13 h 326"/>
                    <a:gd name="T2" fmla="*/ 10 w 193"/>
                    <a:gd name="T3" fmla="*/ 0 h 326"/>
                    <a:gd name="T4" fmla="*/ 0 w 193"/>
                    <a:gd name="T5" fmla="*/ 3 h 326"/>
                    <a:gd name="T6" fmla="*/ 0 w 193"/>
                    <a:gd name="T7" fmla="*/ 17 h 326"/>
                    <a:gd name="T8" fmla="*/ 10 w 193"/>
                    <a:gd name="T9" fmla="*/ 13 h 3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3"/>
                    <a:gd name="T16" fmla="*/ 0 h 326"/>
                    <a:gd name="T17" fmla="*/ 193 w 193"/>
                    <a:gd name="T18" fmla="*/ 326 h 3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3" h="326">
                      <a:moveTo>
                        <a:pt x="192" y="255"/>
                      </a:moveTo>
                      <a:lnTo>
                        <a:pt x="192" y="0"/>
                      </a:lnTo>
                      <a:lnTo>
                        <a:pt x="0" y="68"/>
                      </a:lnTo>
                      <a:lnTo>
                        <a:pt x="0" y="325"/>
                      </a:lnTo>
                      <a:lnTo>
                        <a:pt x="192" y="255"/>
                      </a:lnTo>
                    </a:path>
                  </a:pathLst>
                </a:custGeom>
                <a:gradFill rotWithShape="0">
                  <a:gsLst>
                    <a:gs pos="0">
                      <a:srgbClr val="98C1E9"/>
                    </a:gs>
                    <a:gs pos="100000">
                      <a:srgbClr val="0066CC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81" name="Freeform 475"/>
                <p:cNvSpPr>
                  <a:spLocks noChangeArrowheads="1"/>
                </p:cNvSpPr>
                <p:nvPr/>
              </p:nvSpPr>
              <p:spPr bwMode="auto">
                <a:xfrm>
                  <a:off x="2204" y="3239"/>
                  <a:ext cx="7" cy="49"/>
                </a:xfrm>
                <a:custGeom>
                  <a:avLst/>
                  <a:gdLst>
                    <a:gd name="T0" fmla="*/ 2 w 32"/>
                    <a:gd name="T1" fmla="*/ 10 h 216"/>
                    <a:gd name="T2" fmla="*/ 2 w 32"/>
                    <a:gd name="T3" fmla="*/ 0 h 216"/>
                    <a:gd name="T4" fmla="*/ 0 w 32"/>
                    <a:gd name="T5" fmla="*/ 0 h 216"/>
                    <a:gd name="T6" fmla="*/ 0 w 32"/>
                    <a:gd name="T7" fmla="*/ 11 h 216"/>
                    <a:gd name="T8" fmla="*/ 2 w 32"/>
                    <a:gd name="T9" fmla="*/ 10 h 2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216"/>
                    <a:gd name="T17" fmla="*/ 32 w 32"/>
                    <a:gd name="T18" fmla="*/ 216 h 2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216">
                      <a:moveTo>
                        <a:pt x="31" y="203"/>
                      </a:moveTo>
                      <a:lnTo>
                        <a:pt x="31" y="0"/>
                      </a:lnTo>
                      <a:lnTo>
                        <a:pt x="0" y="9"/>
                      </a:lnTo>
                      <a:lnTo>
                        <a:pt x="0" y="215"/>
                      </a:lnTo>
                      <a:lnTo>
                        <a:pt x="31" y="203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82" name="Freeform 476"/>
                <p:cNvSpPr>
                  <a:spLocks noChangeArrowheads="1"/>
                </p:cNvSpPr>
                <p:nvPr/>
              </p:nvSpPr>
              <p:spPr bwMode="auto">
                <a:xfrm>
                  <a:off x="2181" y="3230"/>
                  <a:ext cx="12" cy="78"/>
                </a:xfrm>
                <a:custGeom>
                  <a:avLst/>
                  <a:gdLst>
                    <a:gd name="T0" fmla="*/ 3 w 53"/>
                    <a:gd name="T1" fmla="*/ 18 h 343"/>
                    <a:gd name="T2" fmla="*/ 3 w 53"/>
                    <a:gd name="T3" fmla="*/ 1 h 343"/>
                    <a:gd name="T4" fmla="*/ 0 w 53"/>
                    <a:gd name="T5" fmla="*/ 0 h 343"/>
                    <a:gd name="T6" fmla="*/ 0 w 53"/>
                    <a:gd name="T7" fmla="*/ 17 h 343"/>
                    <a:gd name="T8" fmla="*/ 3 w 53"/>
                    <a:gd name="T9" fmla="*/ 18 h 3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343"/>
                    <a:gd name="T17" fmla="*/ 53 w 53"/>
                    <a:gd name="T18" fmla="*/ 343 h 3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343">
                      <a:moveTo>
                        <a:pt x="52" y="342"/>
                      </a:moveTo>
                      <a:lnTo>
                        <a:pt x="52" y="12"/>
                      </a:lnTo>
                      <a:lnTo>
                        <a:pt x="0" y="0"/>
                      </a:lnTo>
                      <a:lnTo>
                        <a:pt x="0" y="327"/>
                      </a:lnTo>
                      <a:lnTo>
                        <a:pt x="52" y="342"/>
                      </a:lnTo>
                    </a:path>
                  </a:pathLst>
                </a:custGeom>
                <a:gradFill rotWithShape="0">
                  <a:gsLst>
                    <a:gs pos="0">
                      <a:srgbClr val="CC6600"/>
                    </a:gs>
                    <a:gs pos="100000">
                      <a:srgbClr val="DFA26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83" name="Freeform 477"/>
                <p:cNvSpPr>
                  <a:spLocks noChangeArrowheads="1"/>
                </p:cNvSpPr>
                <p:nvPr/>
              </p:nvSpPr>
              <p:spPr bwMode="auto">
                <a:xfrm>
                  <a:off x="2181" y="3206"/>
                  <a:ext cx="71" cy="27"/>
                </a:xfrm>
                <a:custGeom>
                  <a:avLst/>
                  <a:gdLst>
                    <a:gd name="T0" fmla="*/ 2 w 315"/>
                    <a:gd name="T1" fmla="*/ 6 h 117"/>
                    <a:gd name="T2" fmla="*/ 16 w 315"/>
                    <a:gd name="T3" fmla="*/ 0 h 117"/>
                    <a:gd name="T4" fmla="*/ 14 w 315"/>
                    <a:gd name="T5" fmla="*/ 0 h 117"/>
                    <a:gd name="T6" fmla="*/ 0 w 315"/>
                    <a:gd name="T7" fmla="*/ 6 h 117"/>
                    <a:gd name="T8" fmla="*/ 2 w 315"/>
                    <a:gd name="T9" fmla="*/ 6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5"/>
                    <a:gd name="T16" fmla="*/ 0 h 117"/>
                    <a:gd name="T17" fmla="*/ 315 w 315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5" h="117">
                      <a:moveTo>
                        <a:pt x="49" y="116"/>
                      </a:moveTo>
                      <a:lnTo>
                        <a:pt x="314" y="10"/>
                      </a:lnTo>
                      <a:lnTo>
                        <a:pt x="266" y="0"/>
                      </a:lnTo>
                      <a:lnTo>
                        <a:pt x="0" y="104"/>
                      </a:lnTo>
                      <a:lnTo>
                        <a:pt x="49" y="116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84" name="Freeform 478"/>
                <p:cNvSpPr>
                  <a:spLocks noChangeArrowheads="1"/>
                </p:cNvSpPr>
                <p:nvPr/>
              </p:nvSpPr>
              <p:spPr bwMode="auto">
                <a:xfrm>
                  <a:off x="2193" y="3208"/>
                  <a:ext cx="61" cy="98"/>
                </a:xfrm>
                <a:custGeom>
                  <a:avLst/>
                  <a:gdLst>
                    <a:gd name="T0" fmla="*/ 14 w 267"/>
                    <a:gd name="T1" fmla="*/ 0 h 431"/>
                    <a:gd name="T2" fmla="*/ 0 w 267"/>
                    <a:gd name="T3" fmla="*/ 5 h 431"/>
                    <a:gd name="T4" fmla="*/ 0 w 267"/>
                    <a:gd name="T5" fmla="*/ 22 h 431"/>
                    <a:gd name="T6" fmla="*/ 0 60000 65536"/>
                    <a:gd name="T7" fmla="*/ 0 60000 65536"/>
                    <a:gd name="T8" fmla="*/ 0 60000 65536"/>
                    <a:gd name="T9" fmla="*/ 0 w 267"/>
                    <a:gd name="T10" fmla="*/ 0 h 431"/>
                    <a:gd name="T11" fmla="*/ 267 w 267"/>
                    <a:gd name="T12" fmla="*/ 431 h 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7" h="431">
                      <a:moveTo>
                        <a:pt x="266" y="0"/>
                      </a:moveTo>
                      <a:lnTo>
                        <a:pt x="0" y="97"/>
                      </a:lnTo>
                      <a:lnTo>
                        <a:pt x="0" y="430"/>
                      </a:lnTo>
                    </a:path>
                  </a:pathLst>
                </a:custGeom>
                <a:noFill/>
                <a:ln w="126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85" name="Freeform 479"/>
                <p:cNvSpPr>
                  <a:spLocks noChangeArrowheads="1"/>
                </p:cNvSpPr>
                <p:nvPr/>
              </p:nvSpPr>
              <p:spPr bwMode="auto">
                <a:xfrm>
                  <a:off x="2196" y="3287"/>
                  <a:ext cx="74" cy="49"/>
                </a:xfrm>
                <a:custGeom>
                  <a:avLst/>
                  <a:gdLst>
                    <a:gd name="T0" fmla="*/ 17 w 327"/>
                    <a:gd name="T1" fmla="*/ 0 h 216"/>
                    <a:gd name="T2" fmla="*/ 0 w 327"/>
                    <a:gd name="T3" fmla="*/ 6 h 216"/>
                    <a:gd name="T4" fmla="*/ 0 w 327"/>
                    <a:gd name="T5" fmla="*/ 11 h 216"/>
                    <a:gd name="T6" fmla="*/ 0 60000 65536"/>
                    <a:gd name="T7" fmla="*/ 0 60000 65536"/>
                    <a:gd name="T8" fmla="*/ 0 60000 65536"/>
                    <a:gd name="T9" fmla="*/ 0 w 327"/>
                    <a:gd name="T10" fmla="*/ 0 h 216"/>
                    <a:gd name="T11" fmla="*/ 327 w 327"/>
                    <a:gd name="T12" fmla="*/ 216 h 2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7" h="216">
                      <a:moveTo>
                        <a:pt x="326" y="0"/>
                      </a:moveTo>
                      <a:lnTo>
                        <a:pt x="0" y="117"/>
                      </a:lnTo>
                      <a:lnTo>
                        <a:pt x="0" y="215"/>
                      </a:lnTo>
                    </a:path>
                  </a:pathLst>
                </a:custGeom>
                <a:noFill/>
                <a:ln w="1260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003" name="Group 480"/>
              <p:cNvGrpSpPr>
                <a:grpSpLocks/>
              </p:cNvGrpSpPr>
              <p:nvPr/>
            </p:nvGrpSpPr>
            <p:grpSpPr bwMode="auto">
              <a:xfrm>
                <a:off x="4488" y="2200"/>
                <a:ext cx="197" cy="272"/>
                <a:chOff x="2348" y="2230"/>
                <a:chExt cx="173" cy="222"/>
              </a:xfrm>
            </p:grpSpPr>
            <p:grpSp>
              <p:nvGrpSpPr>
                <p:cNvPr id="2050" name="Group 481"/>
                <p:cNvGrpSpPr>
                  <a:grpSpLocks/>
                </p:cNvGrpSpPr>
                <p:nvPr/>
              </p:nvGrpSpPr>
              <p:grpSpPr bwMode="auto">
                <a:xfrm>
                  <a:off x="2353" y="2233"/>
                  <a:ext cx="161" cy="210"/>
                  <a:chOff x="2353" y="2233"/>
                  <a:chExt cx="161" cy="210"/>
                </a:xfrm>
              </p:grpSpPr>
              <p:sp>
                <p:nvSpPr>
                  <p:cNvPr id="2065" name="Freeform 482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2253"/>
                    <a:ext cx="50" cy="103"/>
                  </a:xfrm>
                  <a:custGeom>
                    <a:avLst/>
                    <a:gdLst>
                      <a:gd name="T0" fmla="*/ 0 w 220"/>
                      <a:gd name="T1" fmla="*/ 19 h 455"/>
                      <a:gd name="T2" fmla="*/ 0 w 220"/>
                      <a:gd name="T3" fmla="*/ 0 h 455"/>
                      <a:gd name="T4" fmla="*/ 11 w 220"/>
                      <a:gd name="T5" fmla="*/ 3 h 455"/>
                      <a:gd name="T6" fmla="*/ 11 w 220"/>
                      <a:gd name="T7" fmla="*/ 23 h 455"/>
                      <a:gd name="T8" fmla="*/ 0 w 220"/>
                      <a:gd name="T9" fmla="*/ 19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0"/>
                      <a:gd name="T16" fmla="*/ 0 h 455"/>
                      <a:gd name="T17" fmla="*/ 220 w 220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0" h="455">
                        <a:moveTo>
                          <a:pt x="0" y="377"/>
                        </a:moveTo>
                        <a:lnTo>
                          <a:pt x="0" y="0"/>
                        </a:lnTo>
                        <a:lnTo>
                          <a:pt x="219" y="63"/>
                        </a:lnTo>
                        <a:lnTo>
                          <a:pt x="219" y="454"/>
                        </a:lnTo>
                        <a:lnTo>
                          <a:pt x="0" y="377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066" name="Freeform 483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2233"/>
                    <a:ext cx="151" cy="36"/>
                  </a:xfrm>
                  <a:custGeom>
                    <a:avLst/>
                    <a:gdLst>
                      <a:gd name="T0" fmla="*/ 0 w 664"/>
                      <a:gd name="T1" fmla="*/ 5 h 159"/>
                      <a:gd name="T2" fmla="*/ 23 w 664"/>
                      <a:gd name="T3" fmla="*/ 0 h 159"/>
                      <a:gd name="T4" fmla="*/ 34 w 664"/>
                      <a:gd name="T5" fmla="*/ 3 h 159"/>
                      <a:gd name="T6" fmla="*/ 11 w 664"/>
                      <a:gd name="T7" fmla="*/ 8 h 159"/>
                      <a:gd name="T8" fmla="*/ 0 w 664"/>
                      <a:gd name="T9" fmla="*/ 5 h 1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4"/>
                      <a:gd name="T16" fmla="*/ 0 h 159"/>
                      <a:gd name="T17" fmla="*/ 664 w 664"/>
                      <a:gd name="T18" fmla="*/ 159 h 1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4" h="159">
                        <a:moveTo>
                          <a:pt x="0" y="94"/>
                        </a:moveTo>
                        <a:lnTo>
                          <a:pt x="444" y="0"/>
                        </a:lnTo>
                        <a:lnTo>
                          <a:pt x="663" y="67"/>
                        </a:lnTo>
                        <a:lnTo>
                          <a:pt x="218" y="158"/>
                        </a:lnTo>
                        <a:lnTo>
                          <a:pt x="0" y="94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067" name="Freeform 484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2248"/>
                    <a:ext cx="101" cy="192"/>
                  </a:xfrm>
                  <a:custGeom>
                    <a:avLst/>
                    <a:gdLst>
                      <a:gd name="T0" fmla="*/ 0 w 445"/>
                      <a:gd name="T1" fmla="*/ 4 h 845"/>
                      <a:gd name="T2" fmla="*/ 0 w 445"/>
                      <a:gd name="T3" fmla="*/ 44 h 845"/>
                      <a:gd name="T4" fmla="*/ 23 w 445"/>
                      <a:gd name="T5" fmla="*/ 39 h 845"/>
                      <a:gd name="T6" fmla="*/ 23 w 445"/>
                      <a:gd name="T7" fmla="*/ 0 h 845"/>
                      <a:gd name="T8" fmla="*/ 0 w 445"/>
                      <a:gd name="T9" fmla="*/ 4 h 8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5"/>
                      <a:gd name="T16" fmla="*/ 0 h 845"/>
                      <a:gd name="T17" fmla="*/ 445 w 445"/>
                      <a:gd name="T18" fmla="*/ 845 h 8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5" h="845">
                        <a:moveTo>
                          <a:pt x="0" y="84"/>
                        </a:moveTo>
                        <a:lnTo>
                          <a:pt x="0" y="844"/>
                        </a:lnTo>
                        <a:lnTo>
                          <a:pt x="444" y="756"/>
                        </a:lnTo>
                        <a:lnTo>
                          <a:pt x="444" y="0"/>
                        </a:lnTo>
                        <a:lnTo>
                          <a:pt x="0" y="84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068" name="Freeform 485"/>
                  <p:cNvSpPr>
                    <a:spLocks noChangeArrowheads="1"/>
                  </p:cNvSpPr>
                  <p:nvPr/>
                </p:nvSpPr>
                <p:spPr bwMode="auto">
                  <a:xfrm>
                    <a:off x="2358" y="2333"/>
                    <a:ext cx="50" cy="107"/>
                  </a:xfrm>
                  <a:custGeom>
                    <a:avLst/>
                    <a:gdLst>
                      <a:gd name="T0" fmla="*/ 0 w 220"/>
                      <a:gd name="T1" fmla="*/ 0 h 472"/>
                      <a:gd name="T2" fmla="*/ 1 w 220"/>
                      <a:gd name="T3" fmla="*/ 1 h 472"/>
                      <a:gd name="T4" fmla="*/ 2 w 220"/>
                      <a:gd name="T5" fmla="*/ 1 h 472"/>
                      <a:gd name="T6" fmla="*/ 3 w 220"/>
                      <a:gd name="T7" fmla="*/ 2 h 472"/>
                      <a:gd name="T8" fmla="*/ 5 w 220"/>
                      <a:gd name="T9" fmla="*/ 2 h 472"/>
                      <a:gd name="T10" fmla="*/ 6 w 220"/>
                      <a:gd name="T11" fmla="*/ 3 h 472"/>
                      <a:gd name="T12" fmla="*/ 8 w 220"/>
                      <a:gd name="T13" fmla="*/ 3 h 472"/>
                      <a:gd name="T14" fmla="*/ 10 w 220"/>
                      <a:gd name="T15" fmla="*/ 4 h 472"/>
                      <a:gd name="T16" fmla="*/ 11 w 220"/>
                      <a:gd name="T17" fmla="*/ 4 h 472"/>
                      <a:gd name="T18" fmla="*/ 11 w 220"/>
                      <a:gd name="T19" fmla="*/ 24 h 472"/>
                      <a:gd name="T20" fmla="*/ 10 w 220"/>
                      <a:gd name="T21" fmla="*/ 24 h 472"/>
                      <a:gd name="T22" fmla="*/ 8 w 220"/>
                      <a:gd name="T23" fmla="*/ 24 h 472"/>
                      <a:gd name="T24" fmla="*/ 6 w 220"/>
                      <a:gd name="T25" fmla="*/ 24 h 472"/>
                      <a:gd name="T26" fmla="*/ 5 w 220"/>
                      <a:gd name="T27" fmla="*/ 23 h 472"/>
                      <a:gd name="T28" fmla="*/ 3 w 220"/>
                      <a:gd name="T29" fmla="*/ 22 h 472"/>
                      <a:gd name="T30" fmla="*/ 2 w 220"/>
                      <a:gd name="T31" fmla="*/ 22 h 472"/>
                      <a:gd name="T32" fmla="*/ 1 w 220"/>
                      <a:gd name="T33" fmla="*/ 21 h 472"/>
                      <a:gd name="T34" fmla="*/ 0 w 220"/>
                      <a:gd name="T35" fmla="*/ 21 h 472"/>
                      <a:gd name="T36" fmla="*/ 0 w 220"/>
                      <a:gd name="T37" fmla="*/ 0 h 47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20"/>
                      <a:gd name="T58" fmla="*/ 0 h 472"/>
                      <a:gd name="T59" fmla="*/ 220 w 220"/>
                      <a:gd name="T60" fmla="*/ 472 h 47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20" h="472">
                        <a:moveTo>
                          <a:pt x="0" y="0"/>
                        </a:moveTo>
                        <a:lnTo>
                          <a:pt x="12" y="15"/>
                        </a:lnTo>
                        <a:lnTo>
                          <a:pt x="32" y="26"/>
                        </a:lnTo>
                        <a:lnTo>
                          <a:pt x="57" y="42"/>
                        </a:lnTo>
                        <a:lnTo>
                          <a:pt x="88" y="49"/>
                        </a:lnTo>
                        <a:lnTo>
                          <a:pt x="124" y="61"/>
                        </a:lnTo>
                        <a:lnTo>
                          <a:pt x="157" y="65"/>
                        </a:lnTo>
                        <a:lnTo>
                          <a:pt x="191" y="69"/>
                        </a:lnTo>
                        <a:lnTo>
                          <a:pt x="219" y="69"/>
                        </a:lnTo>
                        <a:lnTo>
                          <a:pt x="219" y="467"/>
                        </a:lnTo>
                        <a:lnTo>
                          <a:pt x="191" y="471"/>
                        </a:lnTo>
                        <a:lnTo>
                          <a:pt x="157" y="467"/>
                        </a:lnTo>
                        <a:lnTo>
                          <a:pt x="124" y="461"/>
                        </a:lnTo>
                        <a:lnTo>
                          <a:pt x="88" y="450"/>
                        </a:lnTo>
                        <a:lnTo>
                          <a:pt x="57" y="437"/>
                        </a:lnTo>
                        <a:lnTo>
                          <a:pt x="32" y="426"/>
                        </a:lnTo>
                        <a:lnTo>
                          <a:pt x="12" y="415"/>
                        </a:lnTo>
                        <a:lnTo>
                          <a:pt x="0" y="40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069" name="Freeform 486"/>
                  <p:cNvSpPr>
                    <a:spLocks noChangeArrowheads="1"/>
                  </p:cNvSpPr>
                  <p:nvPr/>
                </p:nvSpPr>
                <p:spPr bwMode="auto">
                  <a:xfrm>
                    <a:off x="2353" y="2414"/>
                    <a:ext cx="7" cy="10"/>
                  </a:xfrm>
                  <a:custGeom>
                    <a:avLst/>
                    <a:gdLst>
                      <a:gd name="T0" fmla="*/ 0 w 31"/>
                      <a:gd name="T1" fmla="*/ 2 h 44"/>
                      <a:gd name="T2" fmla="*/ 0 w 31"/>
                      <a:gd name="T3" fmla="*/ 1 h 44"/>
                      <a:gd name="T4" fmla="*/ 0 w 31"/>
                      <a:gd name="T5" fmla="*/ 1 h 44"/>
                      <a:gd name="T6" fmla="*/ 0 w 31"/>
                      <a:gd name="T7" fmla="*/ 0 h 44"/>
                      <a:gd name="T8" fmla="*/ 0 w 31"/>
                      <a:gd name="T9" fmla="*/ 0 h 44"/>
                      <a:gd name="T10" fmla="*/ 0 w 31"/>
                      <a:gd name="T11" fmla="*/ 0 h 44"/>
                      <a:gd name="T12" fmla="*/ 0 w 31"/>
                      <a:gd name="T13" fmla="*/ 0 h 44"/>
                      <a:gd name="T14" fmla="*/ 1 w 31"/>
                      <a:gd name="T15" fmla="*/ 0 h 44"/>
                      <a:gd name="T16" fmla="*/ 1 w 31"/>
                      <a:gd name="T17" fmla="*/ 0 h 44"/>
                      <a:gd name="T18" fmla="*/ 1 w 31"/>
                      <a:gd name="T19" fmla="*/ 0 h 44"/>
                      <a:gd name="T20" fmla="*/ 1 w 31"/>
                      <a:gd name="T21" fmla="*/ 0 h 44"/>
                      <a:gd name="T22" fmla="*/ 1 w 31"/>
                      <a:gd name="T23" fmla="*/ 0 h 44"/>
                      <a:gd name="T24" fmla="*/ 2 w 31"/>
                      <a:gd name="T25" fmla="*/ 0 h 44"/>
                      <a:gd name="T26" fmla="*/ 2 w 31"/>
                      <a:gd name="T27" fmla="*/ 2 h 44"/>
                      <a:gd name="T28" fmla="*/ 0 w 31"/>
                      <a:gd name="T29" fmla="*/ 2 h 4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1"/>
                      <a:gd name="T46" fmla="*/ 0 h 44"/>
                      <a:gd name="T47" fmla="*/ 31 w 31"/>
                      <a:gd name="T48" fmla="*/ 44 h 4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1" h="44">
                        <a:moveTo>
                          <a:pt x="0" y="33"/>
                        </a:moveTo>
                        <a:lnTo>
                          <a:pt x="0" y="25"/>
                        </a:lnTo>
                        <a:lnTo>
                          <a:pt x="0" y="19"/>
                        </a:lnTo>
                        <a:lnTo>
                          <a:pt x="0" y="9"/>
                        </a:lnTo>
                        <a:lnTo>
                          <a:pt x="4" y="9"/>
                        </a:lnTo>
                        <a:lnTo>
                          <a:pt x="4" y="7"/>
                        </a:lnTo>
                        <a:lnTo>
                          <a:pt x="8" y="2"/>
                        </a:lnTo>
                        <a:lnTo>
                          <a:pt x="13" y="0"/>
                        </a:lnTo>
                        <a:lnTo>
                          <a:pt x="18" y="0"/>
                        </a:lnTo>
                        <a:lnTo>
                          <a:pt x="22" y="0"/>
                        </a:lnTo>
                        <a:lnTo>
                          <a:pt x="22" y="2"/>
                        </a:lnTo>
                        <a:lnTo>
                          <a:pt x="27" y="2"/>
                        </a:lnTo>
                        <a:lnTo>
                          <a:pt x="30" y="2"/>
                        </a:lnTo>
                        <a:lnTo>
                          <a:pt x="30" y="43"/>
                        </a:lnTo>
                        <a:lnTo>
                          <a:pt x="0" y="33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070" name="Freeform 487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2412"/>
                    <a:ext cx="106" cy="31"/>
                  </a:xfrm>
                  <a:custGeom>
                    <a:avLst/>
                    <a:gdLst>
                      <a:gd name="T0" fmla="*/ 1 w 467"/>
                      <a:gd name="T1" fmla="*/ 7 h 138"/>
                      <a:gd name="T2" fmla="*/ 1 w 467"/>
                      <a:gd name="T3" fmla="*/ 6 h 138"/>
                      <a:gd name="T4" fmla="*/ 1 w 467"/>
                      <a:gd name="T5" fmla="*/ 6 h 138"/>
                      <a:gd name="T6" fmla="*/ 1 w 467"/>
                      <a:gd name="T7" fmla="*/ 6 h 138"/>
                      <a:gd name="T8" fmla="*/ 1 w 467"/>
                      <a:gd name="T9" fmla="*/ 5 h 138"/>
                      <a:gd name="T10" fmla="*/ 1 w 467"/>
                      <a:gd name="T11" fmla="*/ 5 h 138"/>
                      <a:gd name="T12" fmla="*/ 1 w 467"/>
                      <a:gd name="T13" fmla="*/ 5 h 138"/>
                      <a:gd name="T14" fmla="*/ 0 w 467"/>
                      <a:gd name="T15" fmla="*/ 5 h 138"/>
                      <a:gd name="T16" fmla="*/ 0 w 467"/>
                      <a:gd name="T17" fmla="*/ 4 h 138"/>
                      <a:gd name="T18" fmla="*/ 23 w 467"/>
                      <a:gd name="T19" fmla="*/ 0 h 138"/>
                      <a:gd name="T20" fmla="*/ 23 w 467"/>
                      <a:gd name="T21" fmla="*/ 0 h 138"/>
                      <a:gd name="T22" fmla="*/ 23 w 467"/>
                      <a:gd name="T23" fmla="*/ 0 h 138"/>
                      <a:gd name="T24" fmla="*/ 24 w 467"/>
                      <a:gd name="T25" fmla="*/ 0 h 138"/>
                      <a:gd name="T26" fmla="*/ 24 w 467"/>
                      <a:gd name="T27" fmla="*/ 1 h 138"/>
                      <a:gd name="T28" fmla="*/ 24 w 467"/>
                      <a:gd name="T29" fmla="*/ 1 h 138"/>
                      <a:gd name="T30" fmla="*/ 24 w 467"/>
                      <a:gd name="T31" fmla="*/ 1 h 138"/>
                      <a:gd name="T32" fmla="*/ 24 w 467"/>
                      <a:gd name="T33" fmla="*/ 2 h 138"/>
                      <a:gd name="T34" fmla="*/ 24 w 467"/>
                      <a:gd name="T35" fmla="*/ 2 h 138"/>
                      <a:gd name="T36" fmla="*/ 1 w 467"/>
                      <a:gd name="T37" fmla="*/ 7 h 13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67"/>
                      <a:gd name="T58" fmla="*/ 0 h 138"/>
                      <a:gd name="T59" fmla="*/ 467 w 467"/>
                      <a:gd name="T60" fmla="*/ 138 h 13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67" h="138">
                        <a:moveTo>
                          <a:pt x="28" y="137"/>
                        </a:moveTo>
                        <a:lnTo>
                          <a:pt x="28" y="125"/>
                        </a:lnTo>
                        <a:lnTo>
                          <a:pt x="28" y="114"/>
                        </a:lnTo>
                        <a:lnTo>
                          <a:pt x="23" y="111"/>
                        </a:lnTo>
                        <a:lnTo>
                          <a:pt x="23" y="108"/>
                        </a:lnTo>
                        <a:lnTo>
                          <a:pt x="23" y="102"/>
                        </a:lnTo>
                        <a:lnTo>
                          <a:pt x="17" y="99"/>
                        </a:lnTo>
                        <a:lnTo>
                          <a:pt x="8" y="94"/>
                        </a:lnTo>
                        <a:lnTo>
                          <a:pt x="0" y="91"/>
                        </a:lnTo>
                        <a:lnTo>
                          <a:pt x="443" y="0"/>
                        </a:lnTo>
                        <a:lnTo>
                          <a:pt x="445" y="0"/>
                        </a:lnTo>
                        <a:lnTo>
                          <a:pt x="454" y="2"/>
                        </a:lnTo>
                        <a:lnTo>
                          <a:pt x="459" y="5"/>
                        </a:lnTo>
                        <a:lnTo>
                          <a:pt x="463" y="13"/>
                        </a:lnTo>
                        <a:lnTo>
                          <a:pt x="463" y="18"/>
                        </a:lnTo>
                        <a:lnTo>
                          <a:pt x="466" y="20"/>
                        </a:lnTo>
                        <a:lnTo>
                          <a:pt x="466" y="31"/>
                        </a:lnTo>
                        <a:lnTo>
                          <a:pt x="466" y="39"/>
                        </a:lnTo>
                        <a:lnTo>
                          <a:pt x="28" y="137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071" name="Freeform 488"/>
                  <p:cNvSpPr>
                    <a:spLocks noChangeArrowheads="1"/>
                  </p:cNvSpPr>
                  <p:nvPr/>
                </p:nvSpPr>
                <p:spPr bwMode="auto">
                  <a:xfrm>
                    <a:off x="2408" y="2431"/>
                    <a:ext cx="7" cy="11"/>
                  </a:xfrm>
                  <a:custGeom>
                    <a:avLst/>
                    <a:gdLst>
                      <a:gd name="T0" fmla="*/ 2 w 30"/>
                      <a:gd name="T1" fmla="*/ 3 h 48"/>
                      <a:gd name="T2" fmla="*/ 2 w 30"/>
                      <a:gd name="T3" fmla="*/ 2 h 48"/>
                      <a:gd name="T4" fmla="*/ 2 w 30"/>
                      <a:gd name="T5" fmla="*/ 1 h 48"/>
                      <a:gd name="T6" fmla="*/ 1 w 30"/>
                      <a:gd name="T7" fmla="*/ 1 h 48"/>
                      <a:gd name="T8" fmla="*/ 1 w 30"/>
                      <a:gd name="T9" fmla="*/ 1 h 48"/>
                      <a:gd name="T10" fmla="*/ 1 w 30"/>
                      <a:gd name="T11" fmla="*/ 1 h 48"/>
                      <a:gd name="T12" fmla="*/ 1 w 30"/>
                      <a:gd name="T13" fmla="*/ 0 h 48"/>
                      <a:gd name="T14" fmla="*/ 0 w 30"/>
                      <a:gd name="T15" fmla="*/ 0 h 48"/>
                      <a:gd name="T16" fmla="*/ 0 w 30"/>
                      <a:gd name="T17" fmla="*/ 0 h 48"/>
                      <a:gd name="T18" fmla="*/ 0 w 30"/>
                      <a:gd name="T19" fmla="*/ 2 h 48"/>
                      <a:gd name="T20" fmla="*/ 2 w 30"/>
                      <a:gd name="T21" fmla="*/ 3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0"/>
                      <a:gd name="T34" fmla="*/ 0 h 48"/>
                      <a:gd name="T35" fmla="*/ 30 w 30"/>
                      <a:gd name="T36" fmla="*/ 48 h 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0" h="48">
                        <a:moveTo>
                          <a:pt x="29" y="47"/>
                        </a:moveTo>
                        <a:lnTo>
                          <a:pt x="29" y="34"/>
                        </a:lnTo>
                        <a:lnTo>
                          <a:pt x="29" y="25"/>
                        </a:lnTo>
                        <a:lnTo>
                          <a:pt x="25" y="19"/>
                        </a:lnTo>
                        <a:lnTo>
                          <a:pt x="25" y="12"/>
                        </a:lnTo>
                        <a:lnTo>
                          <a:pt x="21" y="12"/>
                        </a:lnTo>
                        <a:lnTo>
                          <a:pt x="18" y="8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34"/>
                        </a:lnTo>
                        <a:lnTo>
                          <a:pt x="29" y="47"/>
                        </a:lnTo>
                      </a:path>
                    </a:pathLst>
                  </a:custGeom>
                  <a:solidFill>
                    <a:srgbClr val="FFFFFF"/>
                  </a:solidFill>
                  <a:ln w="255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_tradnl" sz="16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81D58"/>
                      </a:solidFill>
                      <a:effectLst/>
                      <a:uLnTx/>
                      <a:uFillTx/>
                      <a:latin typeface="Arial" charset="0"/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2051" name="Freeform 489"/>
                <p:cNvSpPr>
                  <a:spLocks noChangeArrowheads="1"/>
                </p:cNvSpPr>
                <p:nvPr/>
              </p:nvSpPr>
              <p:spPr bwMode="auto">
                <a:xfrm>
                  <a:off x="2353" y="2423"/>
                  <a:ext cx="9" cy="7"/>
                </a:xfrm>
                <a:custGeom>
                  <a:avLst/>
                  <a:gdLst>
                    <a:gd name="T0" fmla="*/ 0 w 39"/>
                    <a:gd name="T1" fmla="*/ 0 h 30"/>
                    <a:gd name="T2" fmla="*/ 2 w 39"/>
                    <a:gd name="T3" fmla="*/ 0 h 30"/>
                    <a:gd name="T4" fmla="*/ 2 w 39"/>
                    <a:gd name="T5" fmla="*/ 2 h 30"/>
                    <a:gd name="T6" fmla="*/ 0 w 39"/>
                    <a:gd name="T7" fmla="*/ 2 h 30"/>
                    <a:gd name="T8" fmla="*/ 0 w 39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30"/>
                    <a:gd name="T17" fmla="*/ 39 w 39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30">
                      <a:moveTo>
                        <a:pt x="0" y="5"/>
                      </a:moveTo>
                      <a:lnTo>
                        <a:pt x="38" y="0"/>
                      </a:lnTo>
                      <a:lnTo>
                        <a:pt x="38" y="29"/>
                      </a:lnTo>
                      <a:lnTo>
                        <a:pt x="4" y="29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52" name="Freeform 490"/>
                <p:cNvSpPr>
                  <a:spLocks noChangeArrowheads="1"/>
                </p:cNvSpPr>
                <p:nvPr/>
              </p:nvSpPr>
              <p:spPr bwMode="auto">
                <a:xfrm>
                  <a:off x="2353" y="2423"/>
                  <a:ext cx="9" cy="7"/>
                </a:xfrm>
                <a:custGeom>
                  <a:avLst/>
                  <a:gdLst>
                    <a:gd name="T0" fmla="*/ 0 w 39"/>
                    <a:gd name="T1" fmla="*/ 0 h 30"/>
                    <a:gd name="T2" fmla="*/ 2 w 39"/>
                    <a:gd name="T3" fmla="*/ 0 h 30"/>
                    <a:gd name="T4" fmla="*/ 2 w 39"/>
                    <a:gd name="T5" fmla="*/ 2 h 30"/>
                    <a:gd name="T6" fmla="*/ 0 w 39"/>
                    <a:gd name="T7" fmla="*/ 2 h 30"/>
                    <a:gd name="T8" fmla="*/ 0 w 39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30"/>
                    <a:gd name="T17" fmla="*/ 39 w 39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30">
                      <a:moveTo>
                        <a:pt x="0" y="5"/>
                      </a:moveTo>
                      <a:lnTo>
                        <a:pt x="38" y="0"/>
                      </a:lnTo>
                      <a:lnTo>
                        <a:pt x="38" y="29"/>
                      </a:lnTo>
                      <a:lnTo>
                        <a:pt x="4" y="29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53" name="Freeform 491"/>
                <p:cNvSpPr>
                  <a:spLocks noChangeArrowheads="1"/>
                </p:cNvSpPr>
                <p:nvPr/>
              </p:nvSpPr>
              <p:spPr bwMode="auto">
                <a:xfrm>
                  <a:off x="2358" y="2251"/>
                  <a:ext cx="53" cy="103"/>
                </a:xfrm>
                <a:custGeom>
                  <a:avLst/>
                  <a:gdLst>
                    <a:gd name="T0" fmla="*/ 0 w 233"/>
                    <a:gd name="T1" fmla="*/ 20 h 454"/>
                    <a:gd name="T2" fmla="*/ 0 w 233"/>
                    <a:gd name="T3" fmla="*/ 0 h 454"/>
                    <a:gd name="T4" fmla="*/ 12 w 233"/>
                    <a:gd name="T5" fmla="*/ 3 h 454"/>
                    <a:gd name="T6" fmla="*/ 12 w 233"/>
                    <a:gd name="T7" fmla="*/ 23 h 454"/>
                    <a:gd name="T8" fmla="*/ 0 w 233"/>
                    <a:gd name="T9" fmla="*/ 20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3"/>
                    <a:gd name="T16" fmla="*/ 0 h 454"/>
                    <a:gd name="T17" fmla="*/ 233 w 233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3" h="454">
                      <a:moveTo>
                        <a:pt x="0" y="380"/>
                      </a:moveTo>
                      <a:lnTo>
                        <a:pt x="0" y="0"/>
                      </a:lnTo>
                      <a:lnTo>
                        <a:pt x="232" y="65"/>
                      </a:lnTo>
                      <a:lnTo>
                        <a:pt x="232" y="453"/>
                      </a:lnTo>
                      <a:lnTo>
                        <a:pt x="0" y="380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54" name="Freeform 492"/>
                <p:cNvSpPr>
                  <a:spLocks noChangeArrowheads="1"/>
                </p:cNvSpPr>
                <p:nvPr/>
              </p:nvSpPr>
              <p:spPr bwMode="auto">
                <a:xfrm>
                  <a:off x="2355" y="2230"/>
                  <a:ext cx="159" cy="38"/>
                </a:xfrm>
                <a:custGeom>
                  <a:avLst/>
                  <a:gdLst>
                    <a:gd name="T0" fmla="*/ 0 w 699"/>
                    <a:gd name="T1" fmla="*/ 5 h 169"/>
                    <a:gd name="T2" fmla="*/ 24 w 699"/>
                    <a:gd name="T3" fmla="*/ 0 h 169"/>
                    <a:gd name="T4" fmla="*/ 36 w 699"/>
                    <a:gd name="T5" fmla="*/ 4 h 169"/>
                    <a:gd name="T6" fmla="*/ 12 w 699"/>
                    <a:gd name="T7" fmla="*/ 9 h 169"/>
                    <a:gd name="T8" fmla="*/ 0 w 699"/>
                    <a:gd name="T9" fmla="*/ 5 h 1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9"/>
                    <a:gd name="T16" fmla="*/ 0 h 169"/>
                    <a:gd name="T17" fmla="*/ 699 w 699"/>
                    <a:gd name="T18" fmla="*/ 169 h 1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9" h="169">
                      <a:moveTo>
                        <a:pt x="0" y="98"/>
                      </a:moveTo>
                      <a:lnTo>
                        <a:pt x="466" y="0"/>
                      </a:lnTo>
                      <a:lnTo>
                        <a:pt x="698" y="72"/>
                      </a:lnTo>
                      <a:lnTo>
                        <a:pt x="230" y="168"/>
                      </a:lnTo>
                      <a:lnTo>
                        <a:pt x="0" y="98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55" name="Freeform 493"/>
                <p:cNvSpPr>
                  <a:spLocks noChangeArrowheads="1"/>
                </p:cNvSpPr>
                <p:nvPr/>
              </p:nvSpPr>
              <p:spPr bwMode="auto">
                <a:xfrm>
                  <a:off x="2407" y="2246"/>
                  <a:ext cx="107" cy="202"/>
                </a:xfrm>
                <a:custGeom>
                  <a:avLst/>
                  <a:gdLst>
                    <a:gd name="T0" fmla="*/ 0 w 470"/>
                    <a:gd name="T1" fmla="*/ 5 h 892"/>
                    <a:gd name="T2" fmla="*/ 0 w 470"/>
                    <a:gd name="T3" fmla="*/ 46 h 892"/>
                    <a:gd name="T4" fmla="*/ 24 w 470"/>
                    <a:gd name="T5" fmla="*/ 41 h 892"/>
                    <a:gd name="T6" fmla="*/ 24 w 470"/>
                    <a:gd name="T7" fmla="*/ 0 h 892"/>
                    <a:gd name="T8" fmla="*/ 0 w 470"/>
                    <a:gd name="T9" fmla="*/ 5 h 8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0"/>
                    <a:gd name="T16" fmla="*/ 0 h 892"/>
                    <a:gd name="T17" fmla="*/ 470 w 470"/>
                    <a:gd name="T18" fmla="*/ 892 h 8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0" h="892">
                      <a:moveTo>
                        <a:pt x="0" y="89"/>
                      </a:moveTo>
                      <a:lnTo>
                        <a:pt x="0" y="891"/>
                      </a:lnTo>
                      <a:lnTo>
                        <a:pt x="469" y="795"/>
                      </a:lnTo>
                      <a:lnTo>
                        <a:pt x="469" y="0"/>
                      </a:lnTo>
                      <a:lnTo>
                        <a:pt x="0" y="89"/>
                      </a:lnTo>
                    </a:path>
                  </a:pathLst>
                </a:custGeom>
                <a:gradFill rotWithShape="0">
                  <a:gsLst>
                    <a:gs pos="0">
                      <a:srgbClr val="CC6600"/>
                    </a:gs>
                    <a:gs pos="100000">
                      <a:srgbClr val="E4B17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56" name="Freeform 494"/>
                <p:cNvSpPr>
                  <a:spLocks noChangeArrowheads="1"/>
                </p:cNvSpPr>
                <p:nvPr/>
              </p:nvSpPr>
              <p:spPr bwMode="auto">
                <a:xfrm>
                  <a:off x="2365" y="2271"/>
                  <a:ext cx="34" cy="21"/>
                </a:xfrm>
                <a:custGeom>
                  <a:avLst/>
                  <a:gdLst>
                    <a:gd name="T0" fmla="*/ 0 w 149"/>
                    <a:gd name="T1" fmla="*/ 3 h 92"/>
                    <a:gd name="T2" fmla="*/ 0 w 149"/>
                    <a:gd name="T3" fmla="*/ 0 h 92"/>
                    <a:gd name="T4" fmla="*/ 8 w 149"/>
                    <a:gd name="T5" fmla="*/ 2 h 92"/>
                    <a:gd name="T6" fmla="*/ 8 w 149"/>
                    <a:gd name="T7" fmla="*/ 5 h 92"/>
                    <a:gd name="T8" fmla="*/ 0 w 149"/>
                    <a:gd name="T9" fmla="*/ 3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9"/>
                    <a:gd name="T16" fmla="*/ 0 h 92"/>
                    <a:gd name="T17" fmla="*/ 149 w 149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9" h="92">
                      <a:moveTo>
                        <a:pt x="0" y="52"/>
                      </a:moveTo>
                      <a:lnTo>
                        <a:pt x="0" y="0"/>
                      </a:lnTo>
                      <a:lnTo>
                        <a:pt x="148" y="43"/>
                      </a:lnTo>
                      <a:lnTo>
                        <a:pt x="148" y="91"/>
                      </a:lnTo>
                      <a:lnTo>
                        <a:pt x="0" y="52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57" name="Freeform 495"/>
                <p:cNvSpPr>
                  <a:spLocks noChangeArrowheads="1"/>
                </p:cNvSpPr>
                <p:nvPr/>
              </p:nvSpPr>
              <p:spPr bwMode="auto">
                <a:xfrm>
                  <a:off x="2365" y="2294"/>
                  <a:ext cx="34" cy="21"/>
                </a:xfrm>
                <a:custGeom>
                  <a:avLst/>
                  <a:gdLst>
                    <a:gd name="T0" fmla="*/ 0 w 149"/>
                    <a:gd name="T1" fmla="*/ 3 h 91"/>
                    <a:gd name="T2" fmla="*/ 0 w 149"/>
                    <a:gd name="T3" fmla="*/ 0 h 91"/>
                    <a:gd name="T4" fmla="*/ 8 w 149"/>
                    <a:gd name="T5" fmla="*/ 2 h 91"/>
                    <a:gd name="T6" fmla="*/ 8 w 149"/>
                    <a:gd name="T7" fmla="*/ 5 h 91"/>
                    <a:gd name="T8" fmla="*/ 0 w 149"/>
                    <a:gd name="T9" fmla="*/ 3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9"/>
                    <a:gd name="T16" fmla="*/ 0 h 91"/>
                    <a:gd name="T17" fmla="*/ 149 w 149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9" h="91">
                      <a:moveTo>
                        <a:pt x="0" y="48"/>
                      </a:moveTo>
                      <a:lnTo>
                        <a:pt x="0" y="0"/>
                      </a:lnTo>
                      <a:lnTo>
                        <a:pt x="148" y="39"/>
                      </a:lnTo>
                      <a:lnTo>
                        <a:pt x="148" y="9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58" name="Freeform 496"/>
                <p:cNvSpPr>
                  <a:spLocks noChangeArrowheads="1"/>
                </p:cNvSpPr>
                <p:nvPr/>
              </p:nvSpPr>
              <p:spPr bwMode="auto">
                <a:xfrm>
                  <a:off x="2358" y="2337"/>
                  <a:ext cx="53" cy="113"/>
                </a:xfrm>
                <a:custGeom>
                  <a:avLst/>
                  <a:gdLst>
                    <a:gd name="T0" fmla="*/ 0 w 233"/>
                    <a:gd name="T1" fmla="*/ 0 h 498"/>
                    <a:gd name="T2" fmla="*/ 1 w 233"/>
                    <a:gd name="T3" fmla="*/ 1 h 498"/>
                    <a:gd name="T4" fmla="*/ 2 w 233"/>
                    <a:gd name="T5" fmla="*/ 1 h 498"/>
                    <a:gd name="T6" fmla="*/ 3 w 233"/>
                    <a:gd name="T7" fmla="*/ 2 h 498"/>
                    <a:gd name="T8" fmla="*/ 5 w 233"/>
                    <a:gd name="T9" fmla="*/ 3 h 498"/>
                    <a:gd name="T10" fmla="*/ 7 w 233"/>
                    <a:gd name="T11" fmla="*/ 3 h 498"/>
                    <a:gd name="T12" fmla="*/ 9 w 233"/>
                    <a:gd name="T13" fmla="*/ 3 h 498"/>
                    <a:gd name="T14" fmla="*/ 10 w 233"/>
                    <a:gd name="T15" fmla="*/ 4 h 498"/>
                    <a:gd name="T16" fmla="*/ 12 w 233"/>
                    <a:gd name="T17" fmla="*/ 4 h 498"/>
                    <a:gd name="T18" fmla="*/ 12 w 233"/>
                    <a:gd name="T19" fmla="*/ 25 h 498"/>
                    <a:gd name="T20" fmla="*/ 10 w 233"/>
                    <a:gd name="T21" fmla="*/ 26 h 498"/>
                    <a:gd name="T22" fmla="*/ 9 w 233"/>
                    <a:gd name="T23" fmla="*/ 25 h 498"/>
                    <a:gd name="T24" fmla="*/ 7 w 233"/>
                    <a:gd name="T25" fmla="*/ 25 h 498"/>
                    <a:gd name="T26" fmla="*/ 5 w 233"/>
                    <a:gd name="T27" fmla="*/ 24 h 498"/>
                    <a:gd name="T28" fmla="*/ 3 w 233"/>
                    <a:gd name="T29" fmla="*/ 24 h 498"/>
                    <a:gd name="T30" fmla="*/ 2 w 233"/>
                    <a:gd name="T31" fmla="*/ 23 h 498"/>
                    <a:gd name="T32" fmla="*/ 1 w 233"/>
                    <a:gd name="T33" fmla="*/ 22 h 498"/>
                    <a:gd name="T34" fmla="*/ 0 w 233"/>
                    <a:gd name="T35" fmla="*/ 22 h 498"/>
                    <a:gd name="T36" fmla="*/ 0 w 233"/>
                    <a:gd name="T37" fmla="*/ 0 h 4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3"/>
                    <a:gd name="T58" fmla="*/ 0 h 498"/>
                    <a:gd name="T59" fmla="*/ 233 w 233"/>
                    <a:gd name="T60" fmla="*/ 498 h 49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3" h="498">
                      <a:moveTo>
                        <a:pt x="0" y="0"/>
                      </a:moveTo>
                      <a:lnTo>
                        <a:pt x="11" y="15"/>
                      </a:lnTo>
                      <a:lnTo>
                        <a:pt x="33" y="27"/>
                      </a:lnTo>
                      <a:lnTo>
                        <a:pt x="60" y="43"/>
                      </a:lnTo>
                      <a:lnTo>
                        <a:pt x="93" y="52"/>
                      </a:lnTo>
                      <a:lnTo>
                        <a:pt x="132" y="64"/>
                      </a:lnTo>
                      <a:lnTo>
                        <a:pt x="168" y="68"/>
                      </a:lnTo>
                      <a:lnTo>
                        <a:pt x="202" y="72"/>
                      </a:lnTo>
                      <a:lnTo>
                        <a:pt x="232" y="72"/>
                      </a:lnTo>
                      <a:lnTo>
                        <a:pt x="232" y="493"/>
                      </a:lnTo>
                      <a:lnTo>
                        <a:pt x="202" y="497"/>
                      </a:lnTo>
                      <a:lnTo>
                        <a:pt x="168" y="493"/>
                      </a:lnTo>
                      <a:lnTo>
                        <a:pt x="132" y="485"/>
                      </a:lnTo>
                      <a:lnTo>
                        <a:pt x="93" y="473"/>
                      </a:lnTo>
                      <a:lnTo>
                        <a:pt x="60" y="460"/>
                      </a:lnTo>
                      <a:lnTo>
                        <a:pt x="33" y="448"/>
                      </a:lnTo>
                      <a:lnTo>
                        <a:pt x="11" y="438"/>
                      </a:lnTo>
                      <a:lnTo>
                        <a:pt x="0" y="426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E4B17E"/>
                    </a:gs>
                    <a:gs pos="100000">
                      <a:srgbClr val="CC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59" name="Freeform 497"/>
                <p:cNvSpPr>
                  <a:spLocks noChangeArrowheads="1"/>
                </p:cNvSpPr>
                <p:nvPr/>
              </p:nvSpPr>
              <p:spPr bwMode="auto">
                <a:xfrm>
                  <a:off x="2358" y="2337"/>
                  <a:ext cx="53" cy="17"/>
                </a:xfrm>
                <a:custGeom>
                  <a:avLst/>
                  <a:gdLst>
                    <a:gd name="T0" fmla="*/ 12 w 233"/>
                    <a:gd name="T1" fmla="*/ 4 h 75"/>
                    <a:gd name="T2" fmla="*/ 10 w 233"/>
                    <a:gd name="T3" fmla="*/ 4 h 75"/>
                    <a:gd name="T4" fmla="*/ 9 w 233"/>
                    <a:gd name="T5" fmla="*/ 4 h 75"/>
                    <a:gd name="T6" fmla="*/ 7 w 233"/>
                    <a:gd name="T7" fmla="*/ 3 h 75"/>
                    <a:gd name="T8" fmla="*/ 5 w 233"/>
                    <a:gd name="T9" fmla="*/ 3 h 75"/>
                    <a:gd name="T10" fmla="*/ 3 w 233"/>
                    <a:gd name="T11" fmla="*/ 2 h 75"/>
                    <a:gd name="T12" fmla="*/ 2 w 233"/>
                    <a:gd name="T13" fmla="*/ 2 h 75"/>
                    <a:gd name="T14" fmla="*/ 1 w 233"/>
                    <a:gd name="T15" fmla="*/ 1 h 75"/>
                    <a:gd name="T16" fmla="*/ 0 w 233"/>
                    <a:gd name="T17" fmla="*/ 0 h 75"/>
                    <a:gd name="T18" fmla="*/ 12 w 233"/>
                    <a:gd name="T19" fmla="*/ 4 h 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3"/>
                    <a:gd name="T31" fmla="*/ 0 h 75"/>
                    <a:gd name="T32" fmla="*/ 233 w 233"/>
                    <a:gd name="T33" fmla="*/ 75 h 7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3" h="75">
                      <a:moveTo>
                        <a:pt x="232" y="74"/>
                      </a:moveTo>
                      <a:lnTo>
                        <a:pt x="202" y="74"/>
                      </a:lnTo>
                      <a:lnTo>
                        <a:pt x="168" y="70"/>
                      </a:lnTo>
                      <a:lnTo>
                        <a:pt x="132" y="62"/>
                      </a:lnTo>
                      <a:lnTo>
                        <a:pt x="93" y="54"/>
                      </a:lnTo>
                      <a:lnTo>
                        <a:pt x="60" y="41"/>
                      </a:lnTo>
                      <a:lnTo>
                        <a:pt x="33" y="29"/>
                      </a:lnTo>
                      <a:lnTo>
                        <a:pt x="11" y="16"/>
                      </a:lnTo>
                      <a:lnTo>
                        <a:pt x="0" y="0"/>
                      </a:lnTo>
                      <a:lnTo>
                        <a:pt x="232" y="74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60" name="Freeform 498"/>
                <p:cNvSpPr>
                  <a:spLocks noChangeArrowheads="1"/>
                </p:cNvSpPr>
                <p:nvPr/>
              </p:nvSpPr>
              <p:spPr bwMode="auto">
                <a:xfrm>
                  <a:off x="2355" y="2251"/>
                  <a:ext cx="59" cy="18"/>
                </a:xfrm>
                <a:custGeom>
                  <a:avLst/>
                  <a:gdLst>
                    <a:gd name="T0" fmla="*/ 0 w 260"/>
                    <a:gd name="T1" fmla="*/ 0 h 78"/>
                    <a:gd name="T2" fmla="*/ 1 w 260"/>
                    <a:gd name="T3" fmla="*/ 0 h 78"/>
                    <a:gd name="T4" fmla="*/ 13 w 260"/>
                    <a:gd name="T5" fmla="*/ 4 h 78"/>
                    <a:gd name="T6" fmla="*/ 12 w 260"/>
                    <a:gd name="T7" fmla="*/ 4 h 78"/>
                    <a:gd name="T8" fmla="*/ 0 w 260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0"/>
                    <a:gd name="T16" fmla="*/ 0 h 78"/>
                    <a:gd name="T17" fmla="*/ 260 w 260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0" h="78">
                      <a:moveTo>
                        <a:pt x="0" y="8"/>
                      </a:moveTo>
                      <a:lnTo>
                        <a:pt x="21" y="0"/>
                      </a:lnTo>
                      <a:lnTo>
                        <a:pt x="259" y="73"/>
                      </a:lnTo>
                      <a:lnTo>
                        <a:pt x="234" y="77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61" name="Freeform 499"/>
                <p:cNvSpPr>
                  <a:spLocks noChangeArrowheads="1"/>
                </p:cNvSpPr>
                <p:nvPr/>
              </p:nvSpPr>
              <p:spPr bwMode="auto">
                <a:xfrm>
                  <a:off x="2407" y="2267"/>
                  <a:ext cx="7" cy="181"/>
                </a:xfrm>
                <a:custGeom>
                  <a:avLst/>
                  <a:gdLst>
                    <a:gd name="T0" fmla="*/ 0 w 31"/>
                    <a:gd name="T1" fmla="*/ 0 h 798"/>
                    <a:gd name="T2" fmla="*/ 0 w 31"/>
                    <a:gd name="T3" fmla="*/ 41 h 798"/>
                    <a:gd name="T4" fmla="*/ 2 w 31"/>
                    <a:gd name="T5" fmla="*/ 41 h 798"/>
                    <a:gd name="T6" fmla="*/ 2 w 31"/>
                    <a:gd name="T7" fmla="*/ 0 h 798"/>
                    <a:gd name="T8" fmla="*/ 0 w 31"/>
                    <a:gd name="T9" fmla="*/ 0 h 7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798"/>
                    <a:gd name="T17" fmla="*/ 31 w 31"/>
                    <a:gd name="T18" fmla="*/ 798 h 7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798">
                      <a:moveTo>
                        <a:pt x="0" y="0"/>
                      </a:moveTo>
                      <a:lnTo>
                        <a:pt x="0" y="797"/>
                      </a:lnTo>
                      <a:lnTo>
                        <a:pt x="30" y="793"/>
                      </a:lnTo>
                      <a:lnTo>
                        <a:pt x="3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62" name="Freeform 500"/>
                <p:cNvSpPr>
                  <a:spLocks noChangeArrowheads="1"/>
                </p:cNvSpPr>
                <p:nvPr/>
              </p:nvSpPr>
              <p:spPr bwMode="auto">
                <a:xfrm>
                  <a:off x="2407" y="2419"/>
                  <a:ext cx="114" cy="33"/>
                </a:xfrm>
                <a:custGeom>
                  <a:avLst/>
                  <a:gdLst>
                    <a:gd name="T0" fmla="*/ 2 w 501"/>
                    <a:gd name="T1" fmla="*/ 8 h 144"/>
                    <a:gd name="T2" fmla="*/ 2 w 501"/>
                    <a:gd name="T3" fmla="*/ 7 h 144"/>
                    <a:gd name="T4" fmla="*/ 2 w 501"/>
                    <a:gd name="T5" fmla="*/ 6 h 144"/>
                    <a:gd name="T6" fmla="*/ 1 w 501"/>
                    <a:gd name="T7" fmla="*/ 6 h 144"/>
                    <a:gd name="T8" fmla="*/ 1 w 501"/>
                    <a:gd name="T9" fmla="*/ 6 h 144"/>
                    <a:gd name="T10" fmla="*/ 1 w 501"/>
                    <a:gd name="T11" fmla="*/ 6 h 144"/>
                    <a:gd name="T12" fmla="*/ 1 w 501"/>
                    <a:gd name="T13" fmla="*/ 5 h 144"/>
                    <a:gd name="T14" fmla="*/ 0 w 501"/>
                    <a:gd name="T15" fmla="*/ 5 h 144"/>
                    <a:gd name="T16" fmla="*/ 0 w 501"/>
                    <a:gd name="T17" fmla="*/ 5 h 144"/>
                    <a:gd name="T18" fmla="*/ 25 w 501"/>
                    <a:gd name="T19" fmla="*/ 0 h 144"/>
                    <a:gd name="T20" fmla="*/ 25 w 501"/>
                    <a:gd name="T21" fmla="*/ 0 h 144"/>
                    <a:gd name="T22" fmla="*/ 25 w 501"/>
                    <a:gd name="T23" fmla="*/ 0 h 144"/>
                    <a:gd name="T24" fmla="*/ 25 w 501"/>
                    <a:gd name="T25" fmla="*/ 0 h 144"/>
                    <a:gd name="T26" fmla="*/ 26 w 501"/>
                    <a:gd name="T27" fmla="*/ 1 h 144"/>
                    <a:gd name="T28" fmla="*/ 26 w 501"/>
                    <a:gd name="T29" fmla="*/ 1 h 144"/>
                    <a:gd name="T30" fmla="*/ 26 w 501"/>
                    <a:gd name="T31" fmla="*/ 1 h 144"/>
                    <a:gd name="T32" fmla="*/ 26 w 501"/>
                    <a:gd name="T33" fmla="*/ 2 h 144"/>
                    <a:gd name="T34" fmla="*/ 26 w 501"/>
                    <a:gd name="T35" fmla="*/ 2 h 144"/>
                    <a:gd name="T36" fmla="*/ 2 w 501"/>
                    <a:gd name="T37" fmla="*/ 8 h 1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1"/>
                    <a:gd name="T58" fmla="*/ 0 h 144"/>
                    <a:gd name="T59" fmla="*/ 501 w 501"/>
                    <a:gd name="T60" fmla="*/ 144 h 14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1" h="144">
                      <a:moveTo>
                        <a:pt x="31" y="143"/>
                      </a:moveTo>
                      <a:lnTo>
                        <a:pt x="31" y="130"/>
                      </a:lnTo>
                      <a:lnTo>
                        <a:pt x="31" y="118"/>
                      </a:lnTo>
                      <a:lnTo>
                        <a:pt x="26" y="114"/>
                      </a:lnTo>
                      <a:lnTo>
                        <a:pt x="26" y="110"/>
                      </a:lnTo>
                      <a:lnTo>
                        <a:pt x="26" y="107"/>
                      </a:lnTo>
                      <a:lnTo>
                        <a:pt x="19" y="102"/>
                      </a:lnTo>
                      <a:lnTo>
                        <a:pt x="10" y="98"/>
                      </a:lnTo>
                      <a:lnTo>
                        <a:pt x="0" y="93"/>
                      </a:lnTo>
                      <a:lnTo>
                        <a:pt x="474" y="0"/>
                      </a:lnTo>
                      <a:lnTo>
                        <a:pt x="478" y="0"/>
                      </a:lnTo>
                      <a:lnTo>
                        <a:pt x="487" y="4"/>
                      </a:lnTo>
                      <a:lnTo>
                        <a:pt x="492" y="8"/>
                      </a:lnTo>
                      <a:lnTo>
                        <a:pt x="496" y="16"/>
                      </a:lnTo>
                      <a:lnTo>
                        <a:pt x="496" y="20"/>
                      </a:lnTo>
                      <a:lnTo>
                        <a:pt x="500" y="21"/>
                      </a:lnTo>
                      <a:lnTo>
                        <a:pt x="500" y="34"/>
                      </a:lnTo>
                      <a:lnTo>
                        <a:pt x="500" y="41"/>
                      </a:lnTo>
                      <a:lnTo>
                        <a:pt x="31" y="143"/>
                      </a:lnTo>
                    </a:path>
                  </a:pathLst>
                </a:custGeom>
                <a:solidFill>
                  <a:srgbClr val="CC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63" name="Freeform 501"/>
                <p:cNvSpPr>
                  <a:spLocks noChangeArrowheads="1"/>
                </p:cNvSpPr>
                <p:nvPr/>
              </p:nvSpPr>
              <p:spPr bwMode="auto">
                <a:xfrm>
                  <a:off x="2407" y="2441"/>
                  <a:ext cx="7" cy="11"/>
                </a:xfrm>
                <a:custGeom>
                  <a:avLst/>
                  <a:gdLst>
                    <a:gd name="T0" fmla="*/ 2 w 31"/>
                    <a:gd name="T1" fmla="*/ 2 h 49"/>
                    <a:gd name="T2" fmla="*/ 2 w 31"/>
                    <a:gd name="T3" fmla="*/ 2 h 49"/>
                    <a:gd name="T4" fmla="*/ 2 w 31"/>
                    <a:gd name="T5" fmla="*/ 1 h 49"/>
                    <a:gd name="T6" fmla="*/ 1 w 31"/>
                    <a:gd name="T7" fmla="*/ 1 h 49"/>
                    <a:gd name="T8" fmla="*/ 1 w 31"/>
                    <a:gd name="T9" fmla="*/ 1 h 49"/>
                    <a:gd name="T10" fmla="*/ 1 w 31"/>
                    <a:gd name="T11" fmla="*/ 1 h 49"/>
                    <a:gd name="T12" fmla="*/ 1 w 31"/>
                    <a:gd name="T13" fmla="*/ 0 h 49"/>
                    <a:gd name="T14" fmla="*/ 0 w 31"/>
                    <a:gd name="T15" fmla="*/ 0 h 49"/>
                    <a:gd name="T16" fmla="*/ 0 w 31"/>
                    <a:gd name="T17" fmla="*/ 0 h 49"/>
                    <a:gd name="T18" fmla="*/ 0 w 31"/>
                    <a:gd name="T19" fmla="*/ 2 h 49"/>
                    <a:gd name="T20" fmla="*/ 2 w 31"/>
                    <a:gd name="T21" fmla="*/ 2 h 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1"/>
                    <a:gd name="T34" fmla="*/ 0 h 49"/>
                    <a:gd name="T35" fmla="*/ 31 w 31"/>
                    <a:gd name="T36" fmla="*/ 49 h 4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1" h="49">
                      <a:moveTo>
                        <a:pt x="30" y="48"/>
                      </a:moveTo>
                      <a:lnTo>
                        <a:pt x="30" y="35"/>
                      </a:lnTo>
                      <a:lnTo>
                        <a:pt x="30" y="23"/>
                      </a:lnTo>
                      <a:lnTo>
                        <a:pt x="25" y="19"/>
                      </a:lnTo>
                      <a:lnTo>
                        <a:pt x="25" y="12"/>
                      </a:lnTo>
                      <a:lnTo>
                        <a:pt x="22" y="12"/>
                      </a:lnTo>
                      <a:lnTo>
                        <a:pt x="17" y="7"/>
                      </a:lnTo>
                      <a:lnTo>
                        <a:pt x="8" y="3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30" y="48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64" name="Freeform 502"/>
                <p:cNvSpPr>
                  <a:spLocks noChangeArrowheads="1"/>
                </p:cNvSpPr>
                <p:nvPr/>
              </p:nvSpPr>
              <p:spPr bwMode="auto">
                <a:xfrm>
                  <a:off x="2348" y="2423"/>
                  <a:ext cx="7" cy="10"/>
                </a:xfrm>
                <a:custGeom>
                  <a:avLst/>
                  <a:gdLst>
                    <a:gd name="T0" fmla="*/ 0 w 31"/>
                    <a:gd name="T1" fmla="*/ 2 h 43"/>
                    <a:gd name="T2" fmla="*/ 0 w 31"/>
                    <a:gd name="T3" fmla="*/ 1 h 43"/>
                    <a:gd name="T4" fmla="*/ 0 w 31"/>
                    <a:gd name="T5" fmla="*/ 1 h 43"/>
                    <a:gd name="T6" fmla="*/ 0 w 31"/>
                    <a:gd name="T7" fmla="*/ 0 h 43"/>
                    <a:gd name="T8" fmla="*/ 0 w 31"/>
                    <a:gd name="T9" fmla="*/ 0 h 43"/>
                    <a:gd name="T10" fmla="*/ 0 w 31"/>
                    <a:gd name="T11" fmla="*/ 0 h 43"/>
                    <a:gd name="T12" fmla="*/ 0 w 31"/>
                    <a:gd name="T13" fmla="*/ 0 h 43"/>
                    <a:gd name="T14" fmla="*/ 1 w 31"/>
                    <a:gd name="T15" fmla="*/ 0 h 43"/>
                    <a:gd name="T16" fmla="*/ 1 w 31"/>
                    <a:gd name="T17" fmla="*/ 0 h 43"/>
                    <a:gd name="T18" fmla="*/ 1 w 31"/>
                    <a:gd name="T19" fmla="*/ 0 h 43"/>
                    <a:gd name="T20" fmla="*/ 1 w 31"/>
                    <a:gd name="T21" fmla="*/ 0 h 43"/>
                    <a:gd name="T22" fmla="*/ 1 w 31"/>
                    <a:gd name="T23" fmla="*/ 0 h 43"/>
                    <a:gd name="T24" fmla="*/ 2 w 31"/>
                    <a:gd name="T25" fmla="*/ 0 h 43"/>
                    <a:gd name="T26" fmla="*/ 2 w 31"/>
                    <a:gd name="T27" fmla="*/ 2 h 43"/>
                    <a:gd name="T28" fmla="*/ 0 w 31"/>
                    <a:gd name="T29" fmla="*/ 2 h 4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"/>
                    <a:gd name="T46" fmla="*/ 0 h 43"/>
                    <a:gd name="T47" fmla="*/ 31 w 31"/>
                    <a:gd name="T48" fmla="*/ 43 h 4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" h="43">
                      <a:moveTo>
                        <a:pt x="0" y="29"/>
                      </a:move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4" y="8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1" y="2"/>
                      </a:lnTo>
                      <a:lnTo>
                        <a:pt x="26" y="2"/>
                      </a:lnTo>
                      <a:lnTo>
                        <a:pt x="30" y="2"/>
                      </a:lnTo>
                      <a:lnTo>
                        <a:pt x="30" y="42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004" name="Group 503"/>
              <p:cNvGrpSpPr>
                <a:grpSpLocks/>
              </p:cNvGrpSpPr>
              <p:nvPr/>
            </p:nvGrpSpPr>
            <p:grpSpPr bwMode="auto">
              <a:xfrm>
                <a:off x="3608" y="2755"/>
                <a:ext cx="199" cy="115"/>
                <a:chOff x="4105" y="3203"/>
                <a:chExt cx="199" cy="115"/>
              </a:xfrm>
            </p:grpSpPr>
            <p:sp>
              <p:nvSpPr>
                <p:cNvPr id="2028" name="Oval 504"/>
                <p:cNvSpPr>
                  <a:spLocks noChangeArrowheads="1"/>
                </p:cNvSpPr>
                <p:nvPr/>
              </p:nvSpPr>
              <p:spPr bwMode="auto">
                <a:xfrm>
                  <a:off x="4106" y="3251"/>
                  <a:ext cx="196" cy="67"/>
                </a:xfrm>
                <a:prstGeom prst="ellipse">
                  <a:avLst/>
                </a:prstGeom>
                <a:solidFill>
                  <a:srgbClr val="0078AA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29" name="Rectangle 505"/>
                <p:cNvSpPr>
                  <a:spLocks noChangeArrowheads="1"/>
                </p:cNvSpPr>
                <p:nvPr/>
              </p:nvSpPr>
              <p:spPr bwMode="auto">
                <a:xfrm>
                  <a:off x="4105" y="3237"/>
                  <a:ext cx="198" cy="48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30" name="Rectangle 506"/>
                <p:cNvSpPr>
                  <a:spLocks noChangeArrowheads="1"/>
                </p:cNvSpPr>
                <p:nvPr/>
              </p:nvSpPr>
              <p:spPr bwMode="auto">
                <a:xfrm>
                  <a:off x="4105" y="3237"/>
                  <a:ext cx="198" cy="48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31" name="Oval 507"/>
                <p:cNvSpPr>
                  <a:spLocks noChangeArrowheads="1"/>
                </p:cNvSpPr>
                <p:nvPr/>
              </p:nvSpPr>
              <p:spPr bwMode="auto">
                <a:xfrm>
                  <a:off x="4106" y="3203"/>
                  <a:ext cx="196" cy="67"/>
                </a:xfrm>
                <a:prstGeom prst="ellipse">
                  <a:avLst/>
                </a:prstGeom>
                <a:solidFill>
                  <a:srgbClr val="00B4FF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32" name="Freeform 508"/>
                <p:cNvSpPr>
                  <a:spLocks/>
                </p:cNvSpPr>
                <p:nvPr/>
              </p:nvSpPr>
              <p:spPr bwMode="auto">
                <a:xfrm>
                  <a:off x="4206" y="3211"/>
                  <a:ext cx="65" cy="22"/>
                </a:xfrm>
                <a:custGeom>
                  <a:avLst/>
                  <a:gdLst>
                    <a:gd name="T0" fmla="*/ 0 w 65"/>
                    <a:gd name="T1" fmla="*/ 17 h 22"/>
                    <a:gd name="T2" fmla="*/ 15 w 65"/>
                    <a:gd name="T3" fmla="*/ 22 h 22"/>
                    <a:gd name="T4" fmla="*/ 50 w 65"/>
                    <a:gd name="T5" fmla="*/ 8 h 22"/>
                    <a:gd name="T6" fmla="*/ 65 w 65"/>
                    <a:gd name="T7" fmla="*/ 13 h 22"/>
                    <a:gd name="T8" fmla="*/ 57 w 65"/>
                    <a:gd name="T9" fmla="*/ 0 h 22"/>
                    <a:gd name="T10" fmla="*/ 16 w 65"/>
                    <a:gd name="T11" fmla="*/ 0 h 22"/>
                    <a:gd name="T12" fmla="*/ 33 w 65"/>
                    <a:gd name="T13" fmla="*/ 4 h 22"/>
                    <a:gd name="T14" fmla="*/ 0 w 65"/>
                    <a:gd name="T15" fmla="*/ 17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0" y="17"/>
                      </a:moveTo>
                      <a:lnTo>
                        <a:pt x="15" y="22"/>
                      </a:lnTo>
                      <a:lnTo>
                        <a:pt x="50" y="8"/>
                      </a:lnTo>
                      <a:lnTo>
                        <a:pt x="65" y="13"/>
                      </a:lnTo>
                      <a:lnTo>
                        <a:pt x="57" y="0"/>
                      </a:lnTo>
                      <a:lnTo>
                        <a:pt x="16" y="0"/>
                      </a:lnTo>
                      <a:lnTo>
                        <a:pt x="33" y="4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33" name="Freeform 509"/>
                <p:cNvSpPr>
                  <a:spLocks/>
                </p:cNvSpPr>
                <p:nvPr/>
              </p:nvSpPr>
              <p:spPr bwMode="auto">
                <a:xfrm>
                  <a:off x="4206" y="3211"/>
                  <a:ext cx="65" cy="22"/>
                </a:xfrm>
                <a:custGeom>
                  <a:avLst/>
                  <a:gdLst>
                    <a:gd name="T0" fmla="*/ 0 w 65"/>
                    <a:gd name="T1" fmla="*/ 17 h 22"/>
                    <a:gd name="T2" fmla="*/ 15 w 65"/>
                    <a:gd name="T3" fmla="*/ 22 h 22"/>
                    <a:gd name="T4" fmla="*/ 50 w 65"/>
                    <a:gd name="T5" fmla="*/ 8 h 22"/>
                    <a:gd name="T6" fmla="*/ 65 w 65"/>
                    <a:gd name="T7" fmla="*/ 13 h 22"/>
                    <a:gd name="T8" fmla="*/ 57 w 65"/>
                    <a:gd name="T9" fmla="*/ 0 h 22"/>
                    <a:gd name="T10" fmla="*/ 16 w 65"/>
                    <a:gd name="T11" fmla="*/ 0 h 22"/>
                    <a:gd name="T12" fmla="*/ 33 w 65"/>
                    <a:gd name="T13" fmla="*/ 4 h 22"/>
                    <a:gd name="T14" fmla="*/ 0 w 65"/>
                    <a:gd name="T15" fmla="*/ 17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0" y="17"/>
                      </a:moveTo>
                      <a:lnTo>
                        <a:pt x="15" y="22"/>
                      </a:lnTo>
                      <a:lnTo>
                        <a:pt x="50" y="8"/>
                      </a:lnTo>
                      <a:lnTo>
                        <a:pt x="65" y="13"/>
                      </a:lnTo>
                      <a:lnTo>
                        <a:pt x="57" y="0"/>
                      </a:lnTo>
                      <a:lnTo>
                        <a:pt x="16" y="0"/>
                      </a:lnTo>
                      <a:lnTo>
                        <a:pt x="33" y="4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34" name="Freeform 510"/>
                <p:cNvSpPr>
                  <a:spLocks/>
                </p:cNvSpPr>
                <p:nvPr/>
              </p:nvSpPr>
              <p:spPr bwMode="auto">
                <a:xfrm>
                  <a:off x="4136" y="3237"/>
                  <a:ext cx="64" cy="23"/>
                </a:xfrm>
                <a:custGeom>
                  <a:avLst/>
                  <a:gdLst>
                    <a:gd name="T0" fmla="*/ 64 w 64"/>
                    <a:gd name="T1" fmla="*/ 5 h 23"/>
                    <a:gd name="T2" fmla="*/ 50 w 64"/>
                    <a:gd name="T3" fmla="*/ 0 h 23"/>
                    <a:gd name="T4" fmla="*/ 16 w 64"/>
                    <a:gd name="T5" fmla="*/ 14 h 23"/>
                    <a:gd name="T6" fmla="*/ 0 w 64"/>
                    <a:gd name="T7" fmla="*/ 10 h 23"/>
                    <a:gd name="T8" fmla="*/ 8 w 64"/>
                    <a:gd name="T9" fmla="*/ 23 h 23"/>
                    <a:gd name="T10" fmla="*/ 50 w 64"/>
                    <a:gd name="T11" fmla="*/ 23 h 23"/>
                    <a:gd name="T12" fmla="*/ 32 w 64"/>
                    <a:gd name="T13" fmla="*/ 18 h 23"/>
                    <a:gd name="T14" fmla="*/ 64 w 64"/>
                    <a:gd name="T15" fmla="*/ 5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"/>
                    <a:gd name="T25" fmla="*/ 0 h 23"/>
                    <a:gd name="T26" fmla="*/ 64 w 64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" h="23">
                      <a:moveTo>
                        <a:pt x="64" y="5"/>
                      </a:moveTo>
                      <a:lnTo>
                        <a:pt x="50" y="0"/>
                      </a:lnTo>
                      <a:lnTo>
                        <a:pt x="16" y="14"/>
                      </a:lnTo>
                      <a:lnTo>
                        <a:pt x="0" y="10"/>
                      </a:lnTo>
                      <a:lnTo>
                        <a:pt x="8" y="23"/>
                      </a:lnTo>
                      <a:lnTo>
                        <a:pt x="50" y="23"/>
                      </a:lnTo>
                      <a:lnTo>
                        <a:pt x="32" y="18"/>
                      </a:lnTo>
                      <a:lnTo>
                        <a:pt x="6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35" name="Freeform 511"/>
                <p:cNvSpPr>
                  <a:spLocks/>
                </p:cNvSpPr>
                <p:nvPr/>
              </p:nvSpPr>
              <p:spPr bwMode="auto">
                <a:xfrm>
                  <a:off x="4136" y="3237"/>
                  <a:ext cx="64" cy="23"/>
                </a:xfrm>
                <a:custGeom>
                  <a:avLst/>
                  <a:gdLst>
                    <a:gd name="T0" fmla="*/ 64 w 64"/>
                    <a:gd name="T1" fmla="*/ 5 h 23"/>
                    <a:gd name="T2" fmla="*/ 50 w 64"/>
                    <a:gd name="T3" fmla="*/ 0 h 23"/>
                    <a:gd name="T4" fmla="*/ 16 w 64"/>
                    <a:gd name="T5" fmla="*/ 14 h 23"/>
                    <a:gd name="T6" fmla="*/ 0 w 64"/>
                    <a:gd name="T7" fmla="*/ 10 h 23"/>
                    <a:gd name="T8" fmla="*/ 8 w 64"/>
                    <a:gd name="T9" fmla="*/ 23 h 23"/>
                    <a:gd name="T10" fmla="*/ 50 w 64"/>
                    <a:gd name="T11" fmla="*/ 23 h 23"/>
                    <a:gd name="T12" fmla="*/ 32 w 64"/>
                    <a:gd name="T13" fmla="*/ 18 h 23"/>
                    <a:gd name="T14" fmla="*/ 64 w 64"/>
                    <a:gd name="T15" fmla="*/ 5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"/>
                    <a:gd name="T25" fmla="*/ 0 h 23"/>
                    <a:gd name="T26" fmla="*/ 64 w 64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" h="23">
                      <a:moveTo>
                        <a:pt x="64" y="5"/>
                      </a:moveTo>
                      <a:lnTo>
                        <a:pt x="50" y="0"/>
                      </a:lnTo>
                      <a:lnTo>
                        <a:pt x="16" y="14"/>
                      </a:lnTo>
                      <a:lnTo>
                        <a:pt x="0" y="10"/>
                      </a:lnTo>
                      <a:lnTo>
                        <a:pt x="8" y="23"/>
                      </a:lnTo>
                      <a:lnTo>
                        <a:pt x="50" y="23"/>
                      </a:lnTo>
                      <a:lnTo>
                        <a:pt x="32" y="18"/>
                      </a:lnTo>
                      <a:lnTo>
                        <a:pt x="6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36" name="Freeform 512"/>
                <p:cNvSpPr>
                  <a:spLocks/>
                </p:cNvSpPr>
                <p:nvPr/>
              </p:nvSpPr>
              <p:spPr bwMode="auto">
                <a:xfrm>
                  <a:off x="4139" y="3210"/>
                  <a:ext cx="65" cy="22"/>
                </a:xfrm>
                <a:custGeom>
                  <a:avLst/>
                  <a:gdLst>
                    <a:gd name="T0" fmla="*/ 0 w 65"/>
                    <a:gd name="T1" fmla="*/ 5 h 22"/>
                    <a:gd name="T2" fmla="*/ 15 w 65"/>
                    <a:gd name="T3" fmla="*/ 0 h 22"/>
                    <a:gd name="T4" fmla="*/ 49 w 65"/>
                    <a:gd name="T5" fmla="*/ 14 h 22"/>
                    <a:gd name="T6" fmla="*/ 65 w 65"/>
                    <a:gd name="T7" fmla="*/ 10 h 22"/>
                    <a:gd name="T8" fmla="*/ 57 w 65"/>
                    <a:gd name="T9" fmla="*/ 22 h 22"/>
                    <a:gd name="T10" fmla="*/ 16 w 65"/>
                    <a:gd name="T11" fmla="*/ 22 h 22"/>
                    <a:gd name="T12" fmla="*/ 33 w 65"/>
                    <a:gd name="T13" fmla="*/ 18 h 22"/>
                    <a:gd name="T14" fmla="*/ 0 w 65"/>
                    <a:gd name="T15" fmla="*/ 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0" y="5"/>
                      </a:moveTo>
                      <a:lnTo>
                        <a:pt x="15" y="0"/>
                      </a:lnTo>
                      <a:lnTo>
                        <a:pt x="49" y="14"/>
                      </a:lnTo>
                      <a:lnTo>
                        <a:pt x="65" y="10"/>
                      </a:lnTo>
                      <a:lnTo>
                        <a:pt x="57" y="22"/>
                      </a:lnTo>
                      <a:lnTo>
                        <a:pt x="16" y="22"/>
                      </a:lnTo>
                      <a:lnTo>
                        <a:pt x="33" y="1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37" name="Freeform 513"/>
                <p:cNvSpPr>
                  <a:spLocks/>
                </p:cNvSpPr>
                <p:nvPr/>
              </p:nvSpPr>
              <p:spPr bwMode="auto">
                <a:xfrm>
                  <a:off x="4139" y="3210"/>
                  <a:ext cx="65" cy="22"/>
                </a:xfrm>
                <a:custGeom>
                  <a:avLst/>
                  <a:gdLst>
                    <a:gd name="T0" fmla="*/ 0 w 65"/>
                    <a:gd name="T1" fmla="*/ 5 h 22"/>
                    <a:gd name="T2" fmla="*/ 15 w 65"/>
                    <a:gd name="T3" fmla="*/ 0 h 22"/>
                    <a:gd name="T4" fmla="*/ 49 w 65"/>
                    <a:gd name="T5" fmla="*/ 14 h 22"/>
                    <a:gd name="T6" fmla="*/ 65 w 65"/>
                    <a:gd name="T7" fmla="*/ 10 h 22"/>
                    <a:gd name="T8" fmla="*/ 57 w 65"/>
                    <a:gd name="T9" fmla="*/ 22 h 22"/>
                    <a:gd name="T10" fmla="*/ 16 w 65"/>
                    <a:gd name="T11" fmla="*/ 22 h 22"/>
                    <a:gd name="T12" fmla="*/ 33 w 65"/>
                    <a:gd name="T13" fmla="*/ 18 h 22"/>
                    <a:gd name="T14" fmla="*/ 0 w 65"/>
                    <a:gd name="T15" fmla="*/ 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0" y="5"/>
                      </a:moveTo>
                      <a:lnTo>
                        <a:pt x="15" y="0"/>
                      </a:lnTo>
                      <a:lnTo>
                        <a:pt x="49" y="14"/>
                      </a:lnTo>
                      <a:lnTo>
                        <a:pt x="65" y="10"/>
                      </a:lnTo>
                      <a:lnTo>
                        <a:pt x="57" y="22"/>
                      </a:lnTo>
                      <a:lnTo>
                        <a:pt x="16" y="22"/>
                      </a:lnTo>
                      <a:lnTo>
                        <a:pt x="33" y="1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38" name="Freeform 514"/>
                <p:cNvSpPr>
                  <a:spLocks/>
                </p:cNvSpPr>
                <p:nvPr/>
              </p:nvSpPr>
              <p:spPr bwMode="auto">
                <a:xfrm>
                  <a:off x="4204" y="3239"/>
                  <a:ext cx="65" cy="22"/>
                </a:xfrm>
                <a:custGeom>
                  <a:avLst/>
                  <a:gdLst>
                    <a:gd name="T0" fmla="*/ 65 w 65"/>
                    <a:gd name="T1" fmla="*/ 17 h 22"/>
                    <a:gd name="T2" fmla="*/ 51 w 65"/>
                    <a:gd name="T3" fmla="*/ 22 h 22"/>
                    <a:gd name="T4" fmla="*/ 17 w 65"/>
                    <a:gd name="T5" fmla="*/ 8 h 22"/>
                    <a:gd name="T6" fmla="*/ 0 w 65"/>
                    <a:gd name="T7" fmla="*/ 12 h 22"/>
                    <a:gd name="T8" fmla="*/ 8 w 65"/>
                    <a:gd name="T9" fmla="*/ 0 h 22"/>
                    <a:gd name="T10" fmla="*/ 51 w 65"/>
                    <a:gd name="T11" fmla="*/ 0 h 22"/>
                    <a:gd name="T12" fmla="*/ 33 w 65"/>
                    <a:gd name="T13" fmla="*/ 4 h 22"/>
                    <a:gd name="T14" fmla="*/ 65 w 65"/>
                    <a:gd name="T15" fmla="*/ 17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65" y="17"/>
                      </a:moveTo>
                      <a:lnTo>
                        <a:pt x="51" y="22"/>
                      </a:lnTo>
                      <a:lnTo>
                        <a:pt x="17" y="8"/>
                      </a:lnTo>
                      <a:lnTo>
                        <a:pt x="0" y="12"/>
                      </a:lnTo>
                      <a:lnTo>
                        <a:pt x="8" y="0"/>
                      </a:lnTo>
                      <a:lnTo>
                        <a:pt x="51" y="0"/>
                      </a:lnTo>
                      <a:lnTo>
                        <a:pt x="33" y="4"/>
                      </a:lnTo>
                      <a:lnTo>
                        <a:pt x="6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39" name="Freeform 515"/>
                <p:cNvSpPr>
                  <a:spLocks/>
                </p:cNvSpPr>
                <p:nvPr/>
              </p:nvSpPr>
              <p:spPr bwMode="auto">
                <a:xfrm>
                  <a:off x="4204" y="3239"/>
                  <a:ext cx="65" cy="22"/>
                </a:xfrm>
                <a:custGeom>
                  <a:avLst/>
                  <a:gdLst>
                    <a:gd name="T0" fmla="*/ 65 w 65"/>
                    <a:gd name="T1" fmla="*/ 17 h 22"/>
                    <a:gd name="T2" fmla="*/ 51 w 65"/>
                    <a:gd name="T3" fmla="*/ 22 h 22"/>
                    <a:gd name="T4" fmla="*/ 17 w 65"/>
                    <a:gd name="T5" fmla="*/ 8 h 22"/>
                    <a:gd name="T6" fmla="*/ 0 w 65"/>
                    <a:gd name="T7" fmla="*/ 12 h 22"/>
                    <a:gd name="T8" fmla="*/ 8 w 65"/>
                    <a:gd name="T9" fmla="*/ 0 h 22"/>
                    <a:gd name="T10" fmla="*/ 51 w 65"/>
                    <a:gd name="T11" fmla="*/ 0 h 22"/>
                    <a:gd name="T12" fmla="*/ 33 w 65"/>
                    <a:gd name="T13" fmla="*/ 4 h 22"/>
                    <a:gd name="T14" fmla="*/ 65 w 65"/>
                    <a:gd name="T15" fmla="*/ 17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65" y="17"/>
                      </a:moveTo>
                      <a:lnTo>
                        <a:pt x="51" y="22"/>
                      </a:lnTo>
                      <a:lnTo>
                        <a:pt x="17" y="8"/>
                      </a:lnTo>
                      <a:lnTo>
                        <a:pt x="0" y="12"/>
                      </a:lnTo>
                      <a:lnTo>
                        <a:pt x="8" y="0"/>
                      </a:lnTo>
                      <a:lnTo>
                        <a:pt x="51" y="0"/>
                      </a:lnTo>
                      <a:lnTo>
                        <a:pt x="33" y="4"/>
                      </a:lnTo>
                      <a:lnTo>
                        <a:pt x="6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40" name="Freeform 516"/>
                <p:cNvSpPr>
                  <a:spLocks/>
                </p:cNvSpPr>
                <p:nvPr/>
              </p:nvSpPr>
              <p:spPr bwMode="auto">
                <a:xfrm>
                  <a:off x="4208" y="3213"/>
                  <a:ext cx="65" cy="21"/>
                </a:xfrm>
                <a:custGeom>
                  <a:avLst/>
                  <a:gdLst>
                    <a:gd name="T0" fmla="*/ 0 w 65"/>
                    <a:gd name="T1" fmla="*/ 17 h 21"/>
                    <a:gd name="T2" fmla="*/ 14 w 65"/>
                    <a:gd name="T3" fmla="*/ 21 h 21"/>
                    <a:gd name="T4" fmla="*/ 49 w 65"/>
                    <a:gd name="T5" fmla="*/ 7 h 21"/>
                    <a:gd name="T6" fmla="*/ 65 w 65"/>
                    <a:gd name="T7" fmla="*/ 12 h 21"/>
                    <a:gd name="T8" fmla="*/ 56 w 65"/>
                    <a:gd name="T9" fmla="*/ 0 h 21"/>
                    <a:gd name="T10" fmla="*/ 15 w 65"/>
                    <a:gd name="T11" fmla="*/ 0 h 21"/>
                    <a:gd name="T12" fmla="*/ 32 w 65"/>
                    <a:gd name="T13" fmla="*/ 3 h 21"/>
                    <a:gd name="T14" fmla="*/ 0 w 65"/>
                    <a:gd name="T15" fmla="*/ 17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1"/>
                    <a:gd name="T26" fmla="*/ 65 w 65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1">
                      <a:moveTo>
                        <a:pt x="0" y="17"/>
                      </a:moveTo>
                      <a:lnTo>
                        <a:pt x="14" y="21"/>
                      </a:lnTo>
                      <a:lnTo>
                        <a:pt x="49" y="7"/>
                      </a:lnTo>
                      <a:lnTo>
                        <a:pt x="65" y="12"/>
                      </a:lnTo>
                      <a:lnTo>
                        <a:pt x="56" y="0"/>
                      </a:lnTo>
                      <a:lnTo>
                        <a:pt x="15" y="0"/>
                      </a:lnTo>
                      <a:lnTo>
                        <a:pt x="32" y="3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41" name="Freeform 517"/>
                <p:cNvSpPr>
                  <a:spLocks/>
                </p:cNvSpPr>
                <p:nvPr/>
              </p:nvSpPr>
              <p:spPr bwMode="auto">
                <a:xfrm>
                  <a:off x="4208" y="3213"/>
                  <a:ext cx="65" cy="21"/>
                </a:xfrm>
                <a:custGeom>
                  <a:avLst/>
                  <a:gdLst>
                    <a:gd name="T0" fmla="*/ 0 w 65"/>
                    <a:gd name="T1" fmla="*/ 17 h 21"/>
                    <a:gd name="T2" fmla="*/ 14 w 65"/>
                    <a:gd name="T3" fmla="*/ 21 h 21"/>
                    <a:gd name="T4" fmla="*/ 49 w 65"/>
                    <a:gd name="T5" fmla="*/ 7 h 21"/>
                    <a:gd name="T6" fmla="*/ 65 w 65"/>
                    <a:gd name="T7" fmla="*/ 12 h 21"/>
                    <a:gd name="T8" fmla="*/ 56 w 65"/>
                    <a:gd name="T9" fmla="*/ 0 h 21"/>
                    <a:gd name="T10" fmla="*/ 15 w 65"/>
                    <a:gd name="T11" fmla="*/ 0 h 21"/>
                    <a:gd name="T12" fmla="*/ 32 w 65"/>
                    <a:gd name="T13" fmla="*/ 3 h 21"/>
                    <a:gd name="T14" fmla="*/ 0 w 65"/>
                    <a:gd name="T15" fmla="*/ 17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1"/>
                    <a:gd name="T26" fmla="*/ 65 w 65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1">
                      <a:moveTo>
                        <a:pt x="0" y="17"/>
                      </a:moveTo>
                      <a:lnTo>
                        <a:pt x="14" y="21"/>
                      </a:lnTo>
                      <a:lnTo>
                        <a:pt x="49" y="7"/>
                      </a:lnTo>
                      <a:lnTo>
                        <a:pt x="65" y="12"/>
                      </a:lnTo>
                      <a:lnTo>
                        <a:pt x="56" y="0"/>
                      </a:lnTo>
                      <a:lnTo>
                        <a:pt x="15" y="0"/>
                      </a:lnTo>
                      <a:lnTo>
                        <a:pt x="32" y="3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42" name="Freeform 518"/>
                <p:cNvSpPr>
                  <a:spLocks/>
                </p:cNvSpPr>
                <p:nvPr/>
              </p:nvSpPr>
              <p:spPr bwMode="auto">
                <a:xfrm>
                  <a:off x="4137" y="3238"/>
                  <a:ext cx="65" cy="23"/>
                </a:xfrm>
                <a:custGeom>
                  <a:avLst/>
                  <a:gdLst>
                    <a:gd name="T0" fmla="*/ 65 w 65"/>
                    <a:gd name="T1" fmla="*/ 5 h 23"/>
                    <a:gd name="T2" fmla="*/ 50 w 65"/>
                    <a:gd name="T3" fmla="*/ 0 h 23"/>
                    <a:gd name="T4" fmla="*/ 17 w 65"/>
                    <a:gd name="T5" fmla="*/ 15 h 23"/>
                    <a:gd name="T6" fmla="*/ 0 w 65"/>
                    <a:gd name="T7" fmla="*/ 10 h 23"/>
                    <a:gd name="T8" fmla="*/ 8 w 65"/>
                    <a:gd name="T9" fmla="*/ 23 h 23"/>
                    <a:gd name="T10" fmla="*/ 50 w 65"/>
                    <a:gd name="T11" fmla="*/ 23 h 23"/>
                    <a:gd name="T12" fmla="*/ 32 w 65"/>
                    <a:gd name="T13" fmla="*/ 18 h 23"/>
                    <a:gd name="T14" fmla="*/ 65 w 65"/>
                    <a:gd name="T15" fmla="*/ 5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3"/>
                    <a:gd name="T26" fmla="*/ 65 w 65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3">
                      <a:moveTo>
                        <a:pt x="65" y="5"/>
                      </a:moveTo>
                      <a:lnTo>
                        <a:pt x="50" y="0"/>
                      </a:lnTo>
                      <a:lnTo>
                        <a:pt x="17" y="15"/>
                      </a:lnTo>
                      <a:lnTo>
                        <a:pt x="0" y="10"/>
                      </a:lnTo>
                      <a:lnTo>
                        <a:pt x="8" y="23"/>
                      </a:lnTo>
                      <a:lnTo>
                        <a:pt x="50" y="23"/>
                      </a:lnTo>
                      <a:lnTo>
                        <a:pt x="32" y="18"/>
                      </a:lnTo>
                      <a:lnTo>
                        <a:pt x="65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43" name="Freeform 519"/>
                <p:cNvSpPr>
                  <a:spLocks/>
                </p:cNvSpPr>
                <p:nvPr/>
              </p:nvSpPr>
              <p:spPr bwMode="auto">
                <a:xfrm>
                  <a:off x="4137" y="3238"/>
                  <a:ext cx="65" cy="23"/>
                </a:xfrm>
                <a:custGeom>
                  <a:avLst/>
                  <a:gdLst>
                    <a:gd name="T0" fmla="*/ 65 w 65"/>
                    <a:gd name="T1" fmla="*/ 5 h 23"/>
                    <a:gd name="T2" fmla="*/ 50 w 65"/>
                    <a:gd name="T3" fmla="*/ 0 h 23"/>
                    <a:gd name="T4" fmla="*/ 17 w 65"/>
                    <a:gd name="T5" fmla="*/ 15 h 23"/>
                    <a:gd name="T6" fmla="*/ 0 w 65"/>
                    <a:gd name="T7" fmla="*/ 10 h 23"/>
                    <a:gd name="T8" fmla="*/ 8 w 65"/>
                    <a:gd name="T9" fmla="*/ 23 h 23"/>
                    <a:gd name="T10" fmla="*/ 50 w 65"/>
                    <a:gd name="T11" fmla="*/ 23 h 23"/>
                    <a:gd name="T12" fmla="*/ 32 w 65"/>
                    <a:gd name="T13" fmla="*/ 18 h 23"/>
                    <a:gd name="T14" fmla="*/ 65 w 65"/>
                    <a:gd name="T15" fmla="*/ 5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3"/>
                    <a:gd name="T26" fmla="*/ 65 w 65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3">
                      <a:moveTo>
                        <a:pt x="65" y="5"/>
                      </a:moveTo>
                      <a:lnTo>
                        <a:pt x="50" y="0"/>
                      </a:lnTo>
                      <a:lnTo>
                        <a:pt x="17" y="15"/>
                      </a:lnTo>
                      <a:lnTo>
                        <a:pt x="0" y="10"/>
                      </a:lnTo>
                      <a:lnTo>
                        <a:pt x="8" y="23"/>
                      </a:lnTo>
                      <a:lnTo>
                        <a:pt x="50" y="23"/>
                      </a:lnTo>
                      <a:lnTo>
                        <a:pt x="32" y="18"/>
                      </a:lnTo>
                      <a:lnTo>
                        <a:pt x="65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44" name="Freeform 520"/>
                <p:cNvSpPr>
                  <a:spLocks/>
                </p:cNvSpPr>
                <p:nvPr/>
              </p:nvSpPr>
              <p:spPr bwMode="auto">
                <a:xfrm>
                  <a:off x="4140" y="3211"/>
                  <a:ext cx="65" cy="22"/>
                </a:xfrm>
                <a:custGeom>
                  <a:avLst/>
                  <a:gdLst>
                    <a:gd name="T0" fmla="*/ 0 w 65"/>
                    <a:gd name="T1" fmla="*/ 5 h 22"/>
                    <a:gd name="T2" fmla="*/ 15 w 65"/>
                    <a:gd name="T3" fmla="*/ 0 h 22"/>
                    <a:gd name="T4" fmla="*/ 50 w 65"/>
                    <a:gd name="T5" fmla="*/ 14 h 22"/>
                    <a:gd name="T6" fmla="*/ 65 w 65"/>
                    <a:gd name="T7" fmla="*/ 10 h 22"/>
                    <a:gd name="T8" fmla="*/ 57 w 65"/>
                    <a:gd name="T9" fmla="*/ 22 h 22"/>
                    <a:gd name="T10" fmla="*/ 16 w 65"/>
                    <a:gd name="T11" fmla="*/ 22 h 22"/>
                    <a:gd name="T12" fmla="*/ 33 w 65"/>
                    <a:gd name="T13" fmla="*/ 19 h 22"/>
                    <a:gd name="T14" fmla="*/ 0 w 65"/>
                    <a:gd name="T15" fmla="*/ 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0" y="5"/>
                      </a:moveTo>
                      <a:lnTo>
                        <a:pt x="15" y="0"/>
                      </a:lnTo>
                      <a:lnTo>
                        <a:pt x="50" y="14"/>
                      </a:lnTo>
                      <a:lnTo>
                        <a:pt x="65" y="10"/>
                      </a:lnTo>
                      <a:lnTo>
                        <a:pt x="57" y="22"/>
                      </a:lnTo>
                      <a:lnTo>
                        <a:pt x="16" y="22"/>
                      </a:lnTo>
                      <a:lnTo>
                        <a:pt x="33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45" name="Freeform 521"/>
                <p:cNvSpPr>
                  <a:spLocks/>
                </p:cNvSpPr>
                <p:nvPr/>
              </p:nvSpPr>
              <p:spPr bwMode="auto">
                <a:xfrm>
                  <a:off x="4140" y="3211"/>
                  <a:ext cx="65" cy="22"/>
                </a:xfrm>
                <a:custGeom>
                  <a:avLst/>
                  <a:gdLst>
                    <a:gd name="T0" fmla="*/ 0 w 65"/>
                    <a:gd name="T1" fmla="*/ 5 h 22"/>
                    <a:gd name="T2" fmla="*/ 15 w 65"/>
                    <a:gd name="T3" fmla="*/ 0 h 22"/>
                    <a:gd name="T4" fmla="*/ 50 w 65"/>
                    <a:gd name="T5" fmla="*/ 14 h 22"/>
                    <a:gd name="T6" fmla="*/ 65 w 65"/>
                    <a:gd name="T7" fmla="*/ 10 h 22"/>
                    <a:gd name="T8" fmla="*/ 57 w 65"/>
                    <a:gd name="T9" fmla="*/ 22 h 22"/>
                    <a:gd name="T10" fmla="*/ 16 w 65"/>
                    <a:gd name="T11" fmla="*/ 22 h 22"/>
                    <a:gd name="T12" fmla="*/ 33 w 65"/>
                    <a:gd name="T13" fmla="*/ 19 h 22"/>
                    <a:gd name="T14" fmla="*/ 0 w 65"/>
                    <a:gd name="T15" fmla="*/ 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0" y="5"/>
                      </a:moveTo>
                      <a:lnTo>
                        <a:pt x="15" y="0"/>
                      </a:lnTo>
                      <a:lnTo>
                        <a:pt x="50" y="14"/>
                      </a:lnTo>
                      <a:lnTo>
                        <a:pt x="65" y="10"/>
                      </a:lnTo>
                      <a:lnTo>
                        <a:pt x="57" y="22"/>
                      </a:lnTo>
                      <a:lnTo>
                        <a:pt x="16" y="22"/>
                      </a:lnTo>
                      <a:lnTo>
                        <a:pt x="33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46" name="Freeform 522"/>
                <p:cNvSpPr>
                  <a:spLocks/>
                </p:cNvSpPr>
                <p:nvPr/>
              </p:nvSpPr>
              <p:spPr bwMode="auto">
                <a:xfrm>
                  <a:off x="4205" y="3241"/>
                  <a:ext cx="65" cy="21"/>
                </a:xfrm>
                <a:custGeom>
                  <a:avLst/>
                  <a:gdLst>
                    <a:gd name="T0" fmla="*/ 65 w 65"/>
                    <a:gd name="T1" fmla="*/ 17 h 21"/>
                    <a:gd name="T2" fmla="*/ 51 w 65"/>
                    <a:gd name="T3" fmla="*/ 21 h 21"/>
                    <a:gd name="T4" fmla="*/ 17 w 65"/>
                    <a:gd name="T5" fmla="*/ 7 h 21"/>
                    <a:gd name="T6" fmla="*/ 0 w 65"/>
                    <a:gd name="T7" fmla="*/ 12 h 21"/>
                    <a:gd name="T8" fmla="*/ 9 w 65"/>
                    <a:gd name="T9" fmla="*/ 0 h 21"/>
                    <a:gd name="T10" fmla="*/ 51 w 65"/>
                    <a:gd name="T11" fmla="*/ 0 h 21"/>
                    <a:gd name="T12" fmla="*/ 33 w 65"/>
                    <a:gd name="T13" fmla="*/ 3 h 21"/>
                    <a:gd name="T14" fmla="*/ 65 w 65"/>
                    <a:gd name="T15" fmla="*/ 17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1"/>
                    <a:gd name="T26" fmla="*/ 65 w 65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1">
                      <a:moveTo>
                        <a:pt x="65" y="17"/>
                      </a:moveTo>
                      <a:lnTo>
                        <a:pt x="51" y="21"/>
                      </a:lnTo>
                      <a:lnTo>
                        <a:pt x="17" y="7"/>
                      </a:lnTo>
                      <a:lnTo>
                        <a:pt x="0" y="12"/>
                      </a:lnTo>
                      <a:lnTo>
                        <a:pt x="9" y="0"/>
                      </a:lnTo>
                      <a:lnTo>
                        <a:pt x="51" y="0"/>
                      </a:lnTo>
                      <a:lnTo>
                        <a:pt x="33" y="3"/>
                      </a:lnTo>
                      <a:lnTo>
                        <a:pt x="65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47" name="Freeform 523"/>
                <p:cNvSpPr>
                  <a:spLocks/>
                </p:cNvSpPr>
                <p:nvPr/>
              </p:nvSpPr>
              <p:spPr bwMode="auto">
                <a:xfrm>
                  <a:off x="4205" y="3241"/>
                  <a:ext cx="65" cy="21"/>
                </a:xfrm>
                <a:custGeom>
                  <a:avLst/>
                  <a:gdLst>
                    <a:gd name="T0" fmla="*/ 65 w 65"/>
                    <a:gd name="T1" fmla="*/ 17 h 21"/>
                    <a:gd name="T2" fmla="*/ 51 w 65"/>
                    <a:gd name="T3" fmla="*/ 21 h 21"/>
                    <a:gd name="T4" fmla="*/ 17 w 65"/>
                    <a:gd name="T5" fmla="*/ 7 h 21"/>
                    <a:gd name="T6" fmla="*/ 0 w 65"/>
                    <a:gd name="T7" fmla="*/ 12 h 21"/>
                    <a:gd name="T8" fmla="*/ 9 w 65"/>
                    <a:gd name="T9" fmla="*/ 0 h 21"/>
                    <a:gd name="T10" fmla="*/ 51 w 65"/>
                    <a:gd name="T11" fmla="*/ 0 h 21"/>
                    <a:gd name="T12" fmla="*/ 33 w 65"/>
                    <a:gd name="T13" fmla="*/ 3 h 21"/>
                    <a:gd name="T14" fmla="*/ 65 w 65"/>
                    <a:gd name="T15" fmla="*/ 17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1"/>
                    <a:gd name="T26" fmla="*/ 65 w 65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1">
                      <a:moveTo>
                        <a:pt x="65" y="17"/>
                      </a:moveTo>
                      <a:lnTo>
                        <a:pt x="51" y="21"/>
                      </a:lnTo>
                      <a:lnTo>
                        <a:pt x="17" y="7"/>
                      </a:lnTo>
                      <a:lnTo>
                        <a:pt x="0" y="12"/>
                      </a:lnTo>
                      <a:lnTo>
                        <a:pt x="9" y="0"/>
                      </a:lnTo>
                      <a:lnTo>
                        <a:pt x="51" y="0"/>
                      </a:lnTo>
                      <a:lnTo>
                        <a:pt x="33" y="3"/>
                      </a:lnTo>
                      <a:lnTo>
                        <a:pt x="65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48" name="Line 524"/>
                <p:cNvSpPr>
                  <a:spLocks noChangeShapeType="1"/>
                </p:cNvSpPr>
                <p:nvPr/>
              </p:nvSpPr>
              <p:spPr bwMode="auto">
                <a:xfrm>
                  <a:off x="4105" y="3236"/>
                  <a:ext cx="1" cy="48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49" name="Line 525"/>
                <p:cNvSpPr>
                  <a:spLocks noChangeShapeType="1"/>
                </p:cNvSpPr>
                <p:nvPr/>
              </p:nvSpPr>
              <p:spPr bwMode="auto">
                <a:xfrm>
                  <a:off x="4303" y="3236"/>
                  <a:ext cx="1" cy="48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  <p:grpSp>
            <p:nvGrpSpPr>
              <p:cNvPr id="2005" name="Group 526"/>
              <p:cNvGrpSpPr>
                <a:grpSpLocks/>
              </p:cNvGrpSpPr>
              <p:nvPr/>
            </p:nvGrpSpPr>
            <p:grpSpPr bwMode="auto">
              <a:xfrm>
                <a:off x="4008" y="2765"/>
                <a:ext cx="199" cy="115"/>
                <a:chOff x="4105" y="3203"/>
                <a:chExt cx="199" cy="115"/>
              </a:xfrm>
            </p:grpSpPr>
            <p:sp>
              <p:nvSpPr>
                <p:cNvPr id="2006" name="Oval 527"/>
                <p:cNvSpPr>
                  <a:spLocks noChangeArrowheads="1"/>
                </p:cNvSpPr>
                <p:nvPr/>
              </p:nvSpPr>
              <p:spPr bwMode="auto">
                <a:xfrm>
                  <a:off x="4106" y="3251"/>
                  <a:ext cx="196" cy="67"/>
                </a:xfrm>
                <a:prstGeom prst="ellipse">
                  <a:avLst/>
                </a:prstGeom>
                <a:solidFill>
                  <a:srgbClr val="0078AA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07" name="Rectangle 528"/>
                <p:cNvSpPr>
                  <a:spLocks noChangeArrowheads="1"/>
                </p:cNvSpPr>
                <p:nvPr/>
              </p:nvSpPr>
              <p:spPr bwMode="auto">
                <a:xfrm>
                  <a:off x="4105" y="3237"/>
                  <a:ext cx="198" cy="48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08" name="Rectangle 529"/>
                <p:cNvSpPr>
                  <a:spLocks noChangeArrowheads="1"/>
                </p:cNvSpPr>
                <p:nvPr/>
              </p:nvSpPr>
              <p:spPr bwMode="auto">
                <a:xfrm>
                  <a:off x="4105" y="3237"/>
                  <a:ext cx="198" cy="48"/>
                </a:xfrm>
                <a:prstGeom prst="rect">
                  <a:avLst/>
                </a:prstGeom>
                <a:solidFill>
                  <a:srgbClr val="0078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09" name="Oval 530"/>
                <p:cNvSpPr>
                  <a:spLocks noChangeArrowheads="1"/>
                </p:cNvSpPr>
                <p:nvPr/>
              </p:nvSpPr>
              <p:spPr bwMode="auto">
                <a:xfrm>
                  <a:off x="4106" y="3203"/>
                  <a:ext cx="196" cy="67"/>
                </a:xfrm>
                <a:prstGeom prst="ellipse">
                  <a:avLst/>
                </a:prstGeom>
                <a:solidFill>
                  <a:srgbClr val="00B4FF"/>
                </a:solidFill>
                <a:ln w="3175">
                  <a:solidFill>
                    <a:srgbClr val="AAE6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bg2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10" name="Freeform 531"/>
                <p:cNvSpPr>
                  <a:spLocks/>
                </p:cNvSpPr>
                <p:nvPr/>
              </p:nvSpPr>
              <p:spPr bwMode="auto">
                <a:xfrm>
                  <a:off x="4206" y="3211"/>
                  <a:ext cx="65" cy="22"/>
                </a:xfrm>
                <a:custGeom>
                  <a:avLst/>
                  <a:gdLst>
                    <a:gd name="T0" fmla="*/ 0 w 65"/>
                    <a:gd name="T1" fmla="*/ 17 h 22"/>
                    <a:gd name="T2" fmla="*/ 15 w 65"/>
                    <a:gd name="T3" fmla="*/ 22 h 22"/>
                    <a:gd name="T4" fmla="*/ 50 w 65"/>
                    <a:gd name="T5" fmla="*/ 8 h 22"/>
                    <a:gd name="T6" fmla="*/ 65 w 65"/>
                    <a:gd name="T7" fmla="*/ 13 h 22"/>
                    <a:gd name="T8" fmla="*/ 57 w 65"/>
                    <a:gd name="T9" fmla="*/ 0 h 22"/>
                    <a:gd name="T10" fmla="*/ 16 w 65"/>
                    <a:gd name="T11" fmla="*/ 0 h 22"/>
                    <a:gd name="T12" fmla="*/ 33 w 65"/>
                    <a:gd name="T13" fmla="*/ 4 h 22"/>
                    <a:gd name="T14" fmla="*/ 0 w 65"/>
                    <a:gd name="T15" fmla="*/ 17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0" y="17"/>
                      </a:moveTo>
                      <a:lnTo>
                        <a:pt x="15" y="22"/>
                      </a:lnTo>
                      <a:lnTo>
                        <a:pt x="50" y="8"/>
                      </a:lnTo>
                      <a:lnTo>
                        <a:pt x="65" y="13"/>
                      </a:lnTo>
                      <a:lnTo>
                        <a:pt x="57" y="0"/>
                      </a:lnTo>
                      <a:lnTo>
                        <a:pt x="16" y="0"/>
                      </a:lnTo>
                      <a:lnTo>
                        <a:pt x="33" y="4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11" name="Freeform 532"/>
                <p:cNvSpPr>
                  <a:spLocks/>
                </p:cNvSpPr>
                <p:nvPr/>
              </p:nvSpPr>
              <p:spPr bwMode="auto">
                <a:xfrm>
                  <a:off x="4206" y="3211"/>
                  <a:ext cx="65" cy="22"/>
                </a:xfrm>
                <a:custGeom>
                  <a:avLst/>
                  <a:gdLst>
                    <a:gd name="T0" fmla="*/ 0 w 65"/>
                    <a:gd name="T1" fmla="*/ 17 h 22"/>
                    <a:gd name="T2" fmla="*/ 15 w 65"/>
                    <a:gd name="T3" fmla="*/ 22 h 22"/>
                    <a:gd name="T4" fmla="*/ 50 w 65"/>
                    <a:gd name="T5" fmla="*/ 8 h 22"/>
                    <a:gd name="T6" fmla="*/ 65 w 65"/>
                    <a:gd name="T7" fmla="*/ 13 h 22"/>
                    <a:gd name="T8" fmla="*/ 57 w 65"/>
                    <a:gd name="T9" fmla="*/ 0 h 22"/>
                    <a:gd name="T10" fmla="*/ 16 w 65"/>
                    <a:gd name="T11" fmla="*/ 0 h 22"/>
                    <a:gd name="T12" fmla="*/ 33 w 65"/>
                    <a:gd name="T13" fmla="*/ 4 h 22"/>
                    <a:gd name="T14" fmla="*/ 0 w 65"/>
                    <a:gd name="T15" fmla="*/ 17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0" y="17"/>
                      </a:moveTo>
                      <a:lnTo>
                        <a:pt x="15" y="22"/>
                      </a:lnTo>
                      <a:lnTo>
                        <a:pt x="50" y="8"/>
                      </a:lnTo>
                      <a:lnTo>
                        <a:pt x="65" y="13"/>
                      </a:lnTo>
                      <a:lnTo>
                        <a:pt x="57" y="0"/>
                      </a:lnTo>
                      <a:lnTo>
                        <a:pt x="16" y="0"/>
                      </a:lnTo>
                      <a:lnTo>
                        <a:pt x="33" y="4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12" name="Freeform 533"/>
                <p:cNvSpPr>
                  <a:spLocks/>
                </p:cNvSpPr>
                <p:nvPr/>
              </p:nvSpPr>
              <p:spPr bwMode="auto">
                <a:xfrm>
                  <a:off x="4136" y="3237"/>
                  <a:ext cx="64" cy="23"/>
                </a:xfrm>
                <a:custGeom>
                  <a:avLst/>
                  <a:gdLst>
                    <a:gd name="T0" fmla="*/ 64 w 64"/>
                    <a:gd name="T1" fmla="*/ 5 h 23"/>
                    <a:gd name="T2" fmla="*/ 50 w 64"/>
                    <a:gd name="T3" fmla="*/ 0 h 23"/>
                    <a:gd name="T4" fmla="*/ 16 w 64"/>
                    <a:gd name="T5" fmla="*/ 14 h 23"/>
                    <a:gd name="T6" fmla="*/ 0 w 64"/>
                    <a:gd name="T7" fmla="*/ 10 h 23"/>
                    <a:gd name="T8" fmla="*/ 8 w 64"/>
                    <a:gd name="T9" fmla="*/ 23 h 23"/>
                    <a:gd name="T10" fmla="*/ 50 w 64"/>
                    <a:gd name="T11" fmla="*/ 23 h 23"/>
                    <a:gd name="T12" fmla="*/ 32 w 64"/>
                    <a:gd name="T13" fmla="*/ 18 h 23"/>
                    <a:gd name="T14" fmla="*/ 64 w 64"/>
                    <a:gd name="T15" fmla="*/ 5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"/>
                    <a:gd name="T25" fmla="*/ 0 h 23"/>
                    <a:gd name="T26" fmla="*/ 64 w 64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" h="23">
                      <a:moveTo>
                        <a:pt x="64" y="5"/>
                      </a:moveTo>
                      <a:lnTo>
                        <a:pt x="50" y="0"/>
                      </a:lnTo>
                      <a:lnTo>
                        <a:pt x="16" y="14"/>
                      </a:lnTo>
                      <a:lnTo>
                        <a:pt x="0" y="10"/>
                      </a:lnTo>
                      <a:lnTo>
                        <a:pt x="8" y="23"/>
                      </a:lnTo>
                      <a:lnTo>
                        <a:pt x="50" y="23"/>
                      </a:lnTo>
                      <a:lnTo>
                        <a:pt x="32" y="18"/>
                      </a:lnTo>
                      <a:lnTo>
                        <a:pt x="6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13" name="Freeform 534"/>
                <p:cNvSpPr>
                  <a:spLocks/>
                </p:cNvSpPr>
                <p:nvPr/>
              </p:nvSpPr>
              <p:spPr bwMode="auto">
                <a:xfrm>
                  <a:off x="4136" y="3237"/>
                  <a:ext cx="64" cy="23"/>
                </a:xfrm>
                <a:custGeom>
                  <a:avLst/>
                  <a:gdLst>
                    <a:gd name="T0" fmla="*/ 64 w 64"/>
                    <a:gd name="T1" fmla="*/ 5 h 23"/>
                    <a:gd name="T2" fmla="*/ 50 w 64"/>
                    <a:gd name="T3" fmla="*/ 0 h 23"/>
                    <a:gd name="T4" fmla="*/ 16 w 64"/>
                    <a:gd name="T5" fmla="*/ 14 h 23"/>
                    <a:gd name="T6" fmla="*/ 0 w 64"/>
                    <a:gd name="T7" fmla="*/ 10 h 23"/>
                    <a:gd name="T8" fmla="*/ 8 w 64"/>
                    <a:gd name="T9" fmla="*/ 23 h 23"/>
                    <a:gd name="T10" fmla="*/ 50 w 64"/>
                    <a:gd name="T11" fmla="*/ 23 h 23"/>
                    <a:gd name="T12" fmla="*/ 32 w 64"/>
                    <a:gd name="T13" fmla="*/ 18 h 23"/>
                    <a:gd name="T14" fmla="*/ 64 w 64"/>
                    <a:gd name="T15" fmla="*/ 5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"/>
                    <a:gd name="T25" fmla="*/ 0 h 23"/>
                    <a:gd name="T26" fmla="*/ 64 w 64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" h="23">
                      <a:moveTo>
                        <a:pt x="64" y="5"/>
                      </a:moveTo>
                      <a:lnTo>
                        <a:pt x="50" y="0"/>
                      </a:lnTo>
                      <a:lnTo>
                        <a:pt x="16" y="14"/>
                      </a:lnTo>
                      <a:lnTo>
                        <a:pt x="0" y="10"/>
                      </a:lnTo>
                      <a:lnTo>
                        <a:pt x="8" y="23"/>
                      </a:lnTo>
                      <a:lnTo>
                        <a:pt x="50" y="23"/>
                      </a:lnTo>
                      <a:lnTo>
                        <a:pt x="32" y="18"/>
                      </a:lnTo>
                      <a:lnTo>
                        <a:pt x="6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14" name="Freeform 535"/>
                <p:cNvSpPr>
                  <a:spLocks/>
                </p:cNvSpPr>
                <p:nvPr/>
              </p:nvSpPr>
              <p:spPr bwMode="auto">
                <a:xfrm>
                  <a:off x="4139" y="3210"/>
                  <a:ext cx="65" cy="22"/>
                </a:xfrm>
                <a:custGeom>
                  <a:avLst/>
                  <a:gdLst>
                    <a:gd name="T0" fmla="*/ 0 w 65"/>
                    <a:gd name="T1" fmla="*/ 5 h 22"/>
                    <a:gd name="T2" fmla="*/ 15 w 65"/>
                    <a:gd name="T3" fmla="*/ 0 h 22"/>
                    <a:gd name="T4" fmla="*/ 49 w 65"/>
                    <a:gd name="T5" fmla="*/ 14 h 22"/>
                    <a:gd name="T6" fmla="*/ 65 w 65"/>
                    <a:gd name="T7" fmla="*/ 10 h 22"/>
                    <a:gd name="T8" fmla="*/ 57 w 65"/>
                    <a:gd name="T9" fmla="*/ 22 h 22"/>
                    <a:gd name="T10" fmla="*/ 16 w 65"/>
                    <a:gd name="T11" fmla="*/ 22 h 22"/>
                    <a:gd name="T12" fmla="*/ 33 w 65"/>
                    <a:gd name="T13" fmla="*/ 18 h 22"/>
                    <a:gd name="T14" fmla="*/ 0 w 65"/>
                    <a:gd name="T15" fmla="*/ 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0" y="5"/>
                      </a:moveTo>
                      <a:lnTo>
                        <a:pt x="15" y="0"/>
                      </a:lnTo>
                      <a:lnTo>
                        <a:pt x="49" y="14"/>
                      </a:lnTo>
                      <a:lnTo>
                        <a:pt x="65" y="10"/>
                      </a:lnTo>
                      <a:lnTo>
                        <a:pt x="57" y="22"/>
                      </a:lnTo>
                      <a:lnTo>
                        <a:pt x="16" y="22"/>
                      </a:lnTo>
                      <a:lnTo>
                        <a:pt x="33" y="1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15" name="Freeform 536"/>
                <p:cNvSpPr>
                  <a:spLocks/>
                </p:cNvSpPr>
                <p:nvPr/>
              </p:nvSpPr>
              <p:spPr bwMode="auto">
                <a:xfrm>
                  <a:off x="4139" y="3210"/>
                  <a:ext cx="65" cy="22"/>
                </a:xfrm>
                <a:custGeom>
                  <a:avLst/>
                  <a:gdLst>
                    <a:gd name="T0" fmla="*/ 0 w 65"/>
                    <a:gd name="T1" fmla="*/ 5 h 22"/>
                    <a:gd name="T2" fmla="*/ 15 w 65"/>
                    <a:gd name="T3" fmla="*/ 0 h 22"/>
                    <a:gd name="T4" fmla="*/ 49 w 65"/>
                    <a:gd name="T5" fmla="*/ 14 h 22"/>
                    <a:gd name="T6" fmla="*/ 65 w 65"/>
                    <a:gd name="T7" fmla="*/ 10 h 22"/>
                    <a:gd name="T8" fmla="*/ 57 w 65"/>
                    <a:gd name="T9" fmla="*/ 22 h 22"/>
                    <a:gd name="T10" fmla="*/ 16 w 65"/>
                    <a:gd name="T11" fmla="*/ 22 h 22"/>
                    <a:gd name="T12" fmla="*/ 33 w 65"/>
                    <a:gd name="T13" fmla="*/ 18 h 22"/>
                    <a:gd name="T14" fmla="*/ 0 w 65"/>
                    <a:gd name="T15" fmla="*/ 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0" y="5"/>
                      </a:moveTo>
                      <a:lnTo>
                        <a:pt x="15" y="0"/>
                      </a:lnTo>
                      <a:lnTo>
                        <a:pt x="49" y="14"/>
                      </a:lnTo>
                      <a:lnTo>
                        <a:pt x="65" y="10"/>
                      </a:lnTo>
                      <a:lnTo>
                        <a:pt x="57" y="22"/>
                      </a:lnTo>
                      <a:lnTo>
                        <a:pt x="16" y="22"/>
                      </a:lnTo>
                      <a:lnTo>
                        <a:pt x="33" y="1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16" name="Freeform 537"/>
                <p:cNvSpPr>
                  <a:spLocks/>
                </p:cNvSpPr>
                <p:nvPr/>
              </p:nvSpPr>
              <p:spPr bwMode="auto">
                <a:xfrm>
                  <a:off x="4204" y="3239"/>
                  <a:ext cx="65" cy="22"/>
                </a:xfrm>
                <a:custGeom>
                  <a:avLst/>
                  <a:gdLst>
                    <a:gd name="T0" fmla="*/ 65 w 65"/>
                    <a:gd name="T1" fmla="*/ 17 h 22"/>
                    <a:gd name="T2" fmla="*/ 51 w 65"/>
                    <a:gd name="T3" fmla="*/ 22 h 22"/>
                    <a:gd name="T4" fmla="*/ 17 w 65"/>
                    <a:gd name="T5" fmla="*/ 8 h 22"/>
                    <a:gd name="T6" fmla="*/ 0 w 65"/>
                    <a:gd name="T7" fmla="*/ 12 h 22"/>
                    <a:gd name="T8" fmla="*/ 8 w 65"/>
                    <a:gd name="T9" fmla="*/ 0 h 22"/>
                    <a:gd name="T10" fmla="*/ 51 w 65"/>
                    <a:gd name="T11" fmla="*/ 0 h 22"/>
                    <a:gd name="T12" fmla="*/ 33 w 65"/>
                    <a:gd name="T13" fmla="*/ 4 h 22"/>
                    <a:gd name="T14" fmla="*/ 65 w 65"/>
                    <a:gd name="T15" fmla="*/ 17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65" y="17"/>
                      </a:moveTo>
                      <a:lnTo>
                        <a:pt x="51" y="22"/>
                      </a:lnTo>
                      <a:lnTo>
                        <a:pt x="17" y="8"/>
                      </a:lnTo>
                      <a:lnTo>
                        <a:pt x="0" y="12"/>
                      </a:lnTo>
                      <a:lnTo>
                        <a:pt x="8" y="0"/>
                      </a:lnTo>
                      <a:lnTo>
                        <a:pt x="51" y="0"/>
                      </a:lnTo>
                      <a:lnTo>
                        <a:pt x="33" y="4"/>
                      </a:lnTo>
                      <a:lnTo>
                        <a:pt x="6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17" name="Freeform 538"/>
                <p:cNvSpPr>
                  <a:spLocks/>
                </p:cNvSpPr>
                <p:nvPr/>
              </p:nvSpPr>
              <p:spPr bwMode="auto">
                <a:xfrm>
                  <a:off x="4204" y="3239"/>
                  <a:ext cx="65" cy="22"/>
                </a:xfrm>
                <a:custGeom>
                  <a:avLst/>
                  <a:gdLst>
                    <a:gd name="T0" fmla="*/ 65 w 65"/>
                    <a:gd name="T1" fmla="*/ 17 h 22"/>
                    <a:gd name="T2" fmla="*/ 51 w 65"/>
                    <a:gd name="T3" fmla="*/ 22 h 22"/>
                    <a:gd name="T4" fmla="*/ 17 w 65"/>
                    <a:gd name="T5" fmla="*/ 8 h 22"/>
                    <a:gd name="T6" fmla="*/ 0 w 65"/>
                    <a:gd name="T7" fmla="*/ 12 h 22"/>
                    <a:gd name="T8" fmla="*/ 8 w 65"/>
                    <a:gd name="T9" fmla="*/ 0 h 22"/>
                    <a:gd name="T10" fmla="*/ 51 w 65"/>
                    <a:gd name="T11" fmla="*/ 0 h 22"/>
                    <a:gd name="T12" fmla="*/ 33 w 65"/>
                    <a:gd name="T13" fmla="*/ 4 h 22"/>
                    <a:gd name="T14" fmla="*/ 65 w 65"/>
                    <a:gd name="T15" fmla="*/ 17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65" y="17"/>
                      </a:moveTo>
                      <a:lnTo>
                        <a:pt x="51" y="22"/>
                      </a:lnTo>
                      <a:lnTo>
                        <a:pt x="17" y="8"/>
                      </a:lnTo>
                      <a:lnTo>
                        <a:pt x="0" y="12"/>
                      </a:lnTo>
                      <a:lnTo>
                        <a:pt x="8" y="0"/>
                      </a:lnTo>
                      <a:lnTo>
                        <a:pt x="51" y="0"/>
                      </a:lnTo>
                      <a:lnTo>
                        <a:pt x="33" y="4"/>
                      </a:lnTo>
                      <a:lnTo>
                        <a:pt x="6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18" name="Freeform 539"/>
                <p:cNvSpPr>
                  <a:spLocks/>
                </p:cNvSpPr>
                <p:nvPr/>
              </p:nvSpPr>
              <p:spPr bwMode="auto">
                <a:xfrm>
                  <a:off x="4208" y="3213"/>
                  <a:ext cx="65" cy="21"/>
                </a:xfrm>
                <a:custGeom>
                  <a:avLst/>
                  <a:gdLst>
                    <a:gd name="T0" fmla="*/ 0 w 65"/>
                    <a:gd name="T1" fmla="*/ 17 h 21"/>
                    <a:gd name="T2" fmla="*/ 14 w 65"/>
                    <a:gd name="T3" fmla="*/ 21 h 21"/>
                    <a:gd name="T4" fmla="*/ 49 w 65"/>
                    <a:gd name="T5" fmla="*/ 7 h 21"/>
                    <a:gd name="T6" fmla="*/ 65 w 65"/>
                    <a:gd name="T7" fmla="*/ 12 h 21"/>
                    <a:gd name="T8" fmla="*/ 56 w 65"/>
                    <a:gd name="T9" fmla="*/ 0 h 21"/>
                    <a:gd name="T10" fmla="*/ 15 w 65"/>
                    <a:gd name="T11" fmla="*/ 0 h 21"/>
                    <a:gd name="T12" fmla="*/ 32 w 65"/>
                    <a:gd name="T13" fmla="*/ 3 h 21"/>
                    <a:gd name="T14" fmla="*/ 0 w 65"/>
                    <a:gd name="T15" fmla="*/ 17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1"/>
                    <a:gd name="T26" fmla="*/ 65 w 65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1">
                      <a:moveTo>
                        <a:pt x="0" y="17"/>
                      </a:moveTo>
                      <a:lnTo>
                        <a:pt x="14" y="21"/>
                      </a:lnTo>
                      <a:lnTo>
                        <a:pt x="49" y="7"/>
                      </a:lnTo>
                      <a:lnTo>
                        <a:pt x="65" y="12"/>
                      </a:lnTo>
                      <a:lnTo>
                        <a:pt x="56" y="0"/>
                      </a:lnTo>
                      <a:lnTo>
                        <a:pt x="15" y="0"/>
                      </a:lnTo>
                      <a:lnTo>
                        <a:pt x="32" y="3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19" name="Freeform 540"/>
                <p:cNvSpPr>
                  <a:spLocks/>
                </p:cNvSpPr>
                <p:nvPr/>
              </p:nvSpPr>
              <p:spPr bwMode="auto">
                <a:xfrm>
                  <a:off x="4208" y="3213"/>
                  <a:ext cx="65" cy="21"/>
                </a:xfrm>
                <a:custGeom>
                  <a:avLst/>
                  <a:gdLst>
                    <a:gd name="T0" fmla="*/ 0 w 65"/>
                    <a:gd name="T1" fmla="*/ 17 h 21"/>
                    <a:gd name="T2" fmla="*/ 14 w 65"/>
                    <a:gd name="T3" fmla="*/ 21 h 21"/>
                    <a:gd name="T4" fmla="*/ 49 w 65"/>
                    <a:gd name="T5" fmla="*/ 7 h 21"/>
                    <a:gd name="T6" fmla="*/ 65 w 65"/>
                    <a:gd name="T7" fmla="*/ 12 h 21"/>
                    <a:gd name="T8" fmla="*/ 56 w 65"/>
                    <a:gd name="T9" fmla="*/ 0 h 21"/>
                    <a:gd name="T10" fmla="*/ 15 w 65"/>
                    <a:gd name="T11" fmla="*/ 0 h 21"/>
                    <a:gd name="T12" fmla="*/ 32 w 65"/>
                    <a:gd name="T13" fmla="*/ 3 h 21"/>
                    <a:gd name="T14" fmla="*/ 0 w 65"/>
                    <a:gd name="T15" fmla="*/ 17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1"/>
                    <a:gd name="T26" fmla="*/ 65 w 65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1">
                      <a:moveTo>
                        <a:pt x="0" y="17"/>
                      </a:moveTo>
                      <a:lnTo>
                        <a:pt x="14" y="21"/>
                      </a:lnTo>
                      <a:lnTo>
                        <a:pt x="49" y="7"/>
                      </a:lnTo>
                      <a:lnTo>
                        <a:pt x="65" y="12"/>
                      </a:lnTo>
                      <a:lnTo>
                        <a:pt x="56" y="0"/>
                      </a:lnTo>
                      <a:lnTo>
                        <a:pt x="15" y="0"/>
                      </a:lnTo>
                      <a:lnTo>
                        <a:pt x="32" y="3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20" name="Freeform 541"/>
                <p:cNvSpPr>
                  <a:spLocks/>
                </p:cNvSpPr>
                <p:nvPr/>
              </p:nvSpPr>
              <p:spPr bwMode="auto">
                <a:xfrm>
                  <a:off x="4137" y="3238"/>
                  <a:ext cx="65" cy="23"/>
                </a:xfrm>
                <a:custGeom>
                  <a:avLst/>
                  <a:gdLst>
                    <a:gd name="T0" fmla="*/ 65 w 65"/>
                    <a:gd name="T1" fmla="*/ 5 h 23"/>
                    <a:gd name="T2" fmla="*/ 50 w 65"/>
                    <a:gd name="T3" fmla="*/ 0 h 23"/>
                    <a:gd name="T4" fmla="*/ 17 w 65"/>
                    <a:gd name="T5" fmla="*/ 15 h 23"/>
                    <a:gd name="T6" fmla="*/ 0 w 65"/>
                    <a:gd name="T7" fmla="*/ 10 h 23"/>
                    <a:gd name="T8" fmla="*/ 8 w 65"/>
                    <a:gd name="T9" fmla="*/ 23 h 23"/>
                    <a:gd name="T10" fmla="*/ 50 w 65"/>
                    <a:gd name="T11" fmla="*/ 23 h 23"/>
                    <a:gd name="T12" fmla="*/ 32 w 65"/>
                    <a:gd name="T13" fmla="*/ 18 h 23"/>
                    <a:gd name="T14" fmla="*/ 65 w 65"/>
                    <a:gd name="T15" fmla="*/ 5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3"/>
                    <a:gd name="T26" fmla="*/ 65 w 65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3">
                      <a:moveTo>
                        <a:pt x="65" y="5"/>
                      </a:moveTo>
                      <a:lnTo>
                        <a:pt x="50" y="0"/>
                      </a:lnTo>
                      <a:lnTo>
                        <a:pt x="17" y="15"/>
                      </a:lnTo>
                      <a:lnTo>
                        <a:pt x="0" y="10"/>
                      </a:lnTo>
                      <a:lnTo>
                        <a:pt x="8" y="23"/>
                      </a:lnTo>
                      <a:lnTo>
                        <a:pt x="50" y="23"/>
                      </a:lnTo>
                      <a:lnTo>
                        <a:pt x="32" y="18"/>
                      </a:lnTo>
                      <a:lnTo>
                        <a:pt x="65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21" name="Freeform 542"/>
                <p:cNvSpPr>
                  <a:spLocks/>
                </p:cNvSpPr>
                <p:nvPr/>
              </p:nvSpPr>
              <p:spPr bwMode="auto">
                <a:xfrm>
                  <a:off x="4137" y="3238"/>
                  <a:ext cx="65" cy="23"/>
                </a:xfrm>
                <a:custGeom>
                  <a:avLst/>
                  <a:gdLst>
                    <a:gd name="T0" fmla="*/ 65 w 65"/>
                    <a:gd name="T1" fmla="*/ 5 h 23"/>
                    <a:gd name="T2" fmla="*/ 50 w 65"/>
                    <a:gd name="T3" fmla="*/ 0 h 23"/>
                    <a:gd name="T4" fmla="*/ 17 w 65"/>
                    <a:gd name="T5" fmla="*/ 15 h 23"/>
                    <a:gd name="T6" fmla="*/ 0 w 65"/>
                    <a:gd name="T7" fmla="*/ 10 h 23"/>
                    <a:gd name="T8" fmla="*/ 8 w 65"/>
                    <a:gd name="T9" fmla="*/ 23 h 23"/>
                    <a:gd name="T10" fmla="*/ 50 w 65"/>
                    <a:gd name="T11" fmla="*/ 23 h 23"/>
                    <a:gd name="T12" fmla="*/ 32 w 65"/>
                    <a:gd name="T13" fmla="*/ 18 h 23"/>
                    <a:gd name="T14" fmla="*/ 65 w 65"/>
                    <a:gd name="T15" fmla="*/ 5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3"/>
                    <a:gd name="T26" fmla="*/ 65 w 65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3">
                      <a:moveTo>
                        <a:pt x="65" y="5"/>
                      </a:moveTo>
                      <a:lnTo>
                        <a:pt x="50" y="0"/>
                      </a:lnTo>
                      <a:lnTo>
                        <a:pt x="17" y="15"/>
                      </a:lnTo>
                      <a:lnTo>
                        <a:pt x="0" y="10"/>
                      </a:lnTo>
                      <a:lnTo>
                        <a:pt x="8" y="23"/>
                      </a:lnTo>
                      <a:lnTo>
                        <a:pt x="50" y="23"/>
                      </a:lnTo>
                      <a:lnTo>
                        <a:pt x="32" y="18"/>
                      </a:lnTo>
                      <a:lnTo>
                        <a:pt x="65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22" name="Freeform 543"/>
                <p:cNvSpPr>
                  <a:spLocks/>
                </p:cNvSpPr>
                <p:nvPr/>
              </p:nvSpPr>
              <p:spPr bwMode="auto">
                <a:xfrm>
                  <a:off x="4140" y="3211"/>
                  <a:ext cx="65" cy="22"/>
                </a:xfrm>
                <a:custGeom>
                  <a:avLst/>
                  <a:gdLst>
                    <a:gd name="T0" fmla="*/ 0 w 65"/>
                    <a:gd name="T1" fmla="*/ 5 h 22"/>
                    <a:gd name="T2" fmla="*/ 15 w 65"/>
                    <a:gd name="T3" fmla="*/ 0 h 22"/>
                    <a:gd name="T4" fmla="*/ 50 w 65"/>
                    <a:gd name="T5" fmla="*/ 14 h 22"/>
                    <a:gd name="T6" fmla="*/ 65 w 65"/>
                    <a:gd name="T7" fmla="*/ 10 h 22"/>
                    <a:gd name="T8" fmla="*/ 57 w 65"/>
                    <a:gd name="T9" fmla="*/ 22 h 22"/>
                    <a:gd name="T10" fmla="*/ 16 w 65"/>
                    <a:gd name="T11" fmla="*/ 22 h 22"/>
                    <a:gd name="T12" fmla="*/ 33 w 65"/>
                    <a:gd name="T13" fmla="*/ 19 h 22"/>
                    <a:gd name="T14" fmla="*/ 0 w 65"/>
                    <a:gd name="T15" fmla="*/ 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0" y="5"/>
                      </a:moveTo>
                      <a:lnTo>
                        <a:pt x="15" y="0"/>
                      </a:lnTo>
                      <a:lnTo>
                        <a:pt x="50" y="14"/>
                      </a:lnTo>
                      <a:lnTo>
                        <a:pt x="65" y="10"/>
                      </a:lnTo>
                      <a:lnTo>
                        <a:pt x="57" y="22"/>
                      </a:lnTo>
                      <a:lnTo>
                        <a:pt x="16" y="22"/>
                      </a:lnTo>
                      <a:lnTo>
                        <a:pt x="33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23" name="Freeform 544"/>
                <p:cNvSpPr>
                  <a:spLocks/>
                </p:cNvSpPr>
                <p:nvPr/>
              </p:nvSpPr>
              <p:spPr bwMode="auto">
                <a:xfrm>
                  <a:off x="4140" y="3211"/>
                  <a:ext cx="65" cy="22"/>
                </a:xfrm>
                <a:custGeom>
                  <a:avLst/>
                  <a:gdLst>
                    <a:gd name="T0" fmla="*/ 0 w 65"/>
                    <a:gd name="T1" fmla="*/ 5 h 22"/>
                    <a:gd name="T2" fmla="*/ 15 w 65"/>
                    <a:gd name="T3" fmla="*/ 0 h 22"/>
                    <a:gd name="T4" fmla="*/ 50 w 65"/>
                    <a:gd name="T5" fmla="*/ 14 h 22"/>
                    <a:gd name="T6" fmla="*/ 65 w 65"/>
                    <a:gd name="T7" fmla="*/ 10 h 22"/>
                    <a:gd name="T8" fmla="*/ 57 w 65"/>
                    <a:gd name="T9" fmla="*/ 22 h 22"/>
                    <a:gd name="T10" fmla="*/ 16 w 65"/>
                    <a:gd name="T11" fmla="*/ 22 h 22"/>
                    <a:gd name="T12" fmla="*/ 33 w 65"/>
                    <a:gd name="T13" fmla="*/ 19 h 22"/>
                    <a:gd name="T14" fmla="*/ 0 w 65"/>
                    <a:gd name="T15" fmla="*/ 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2"/>
                    <a:gd name="T26" fmla="*/ 65 w 6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2">
                      <a:moveTo>
                        <a:pt x="0" y="5"/>
                      </a:moveTo>
                      <a:lnTo>
                        <a:pt x="15" y="0"/>
                      </a:lnTo>
                      <a:lnTo>
                        <a:pt x="50" y="14"/>
                      </a:lnTo>
                      <a:lnTo>
                        <a:pt x="65" y="10"/>
                      </a:lnTo>
                      <a:lnTo>
                        <a:pt x="57" y="22"/>
                      </a:lnTo>
                      <a:lnTo>
                        <a:pt x="16" y="22"/>
                      </a:lnTo>
                      <a:lnTo>
                        <a:pt x="33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24" name="Freeform 545"/>
                <p:cNvSpPr>
                  <a:spLocks/>
                </p:cNvSpPr>
                <p:nvPr/>
              </p:nvSpPr>
              <p:spPr bwMode="auto">
                <a:xfrm>
                  <a:off x="4205" y="3241"/>
                  <a:ext cx="65" cy="21"/>
                </a:xfrm>
                <a:custGeom>
                  <a:avLst/>
                  <a:gdLst>
                    <a:gd name="T0" fmla="*/ 65 w 65"/>
                    <a:gd name="T1" fmla="*/ 17 h 21"/>
                    <a:gd name="T2" fmla="*/ 51 w 65"/>
                    <a:gd name="T3" fmla="*/ 21 h 21"/>
                    <a:gd name="T4" fmla="*/ 17 w 65"/>
                    <a:gd name="T5" fmla="*/ 7 h 21"/>
                    <a:gd name="T6" fmla="*/ 0 w 65"/>
                    <a:gd name="T7" fmla="*/ 12 h 21"/>
                    <a:gd name="T8" fmla="*/ 9 w 65"/>
                    <a:gd name="T9" fmla="*/ 0 h 21"/>
                    <a:gd name="T10" fmla="*/ 51 w 65"/>
                    <a:gd name="T11" fmla="*/ 0 h 21"/>
                    <a:gd name="T12" fmla="*/ 33 w 65"/>
                    <a:gd name="T13" fmla="*/ 3 h 21"/>
                    <a:gd name="T14" fmla="*/ 65 w 65"/>
                    <a:gd name="T15" fmla="*/ 17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1"/>
                    <a:gd name="T26" fmla="*/ 65 w 65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1">
                      <a:moveTo>
                        <a:pt x="65" y="17"/>
                      </a:moveTo>
                      <a:lnTo>
                        <a:pt x="51" y="21"/>
                      </a:lnTo>
                      <a:lnTo>
                        <a:pt x="17" y="7"/>
                      </a:lnTo>
                      <a:lnTo>
                        <a:pt x="0" y="12"/>
                      </a:lnTo>
                      <a:lnTo>
                        <a:pt x="9" y="0"/>
                      </a:lnTo>
                      <a:lnTo>
                        <a:pt x="51" y="0"/>
                      </a:lnTo>
                      <a:lnTo>
                        <a:pt x="33" y="3"/>
                      </a:lnTo>
                      <a:lnTo>
                        <a:pt x="65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25" name="Freeform 546"/>
                <p:cNvSpPr>
                  <a:spLocks/>
                </p:cNvSpPr>
                <p:nvPr/>
              </p:nvSpPr>
              <p:spPr bwMode="auto">
                <a:xfrm>
                  <a:off x="4205" y="3241"/>
                  <a:ext cx="65" cy="21"/>
                </a:xfrm>
                <a:custGeom>
                  <a:avLst/>
                  <a:gdLst>
                    <a:gd name="T0" fmla="*/ 65 w 65"/>
                    <a:gd name="T1" fmla="*/ 17 h 21"/>
                    <a:gd name="T2" fmla="*/ 51 w 65"/>
                    <a:gd name="T3" fmla="*/ 21 h 21"/>
                    <a:gd name="T4" fmla="*/ 17 w 65"/>
                    <a:gd name="T5" fmla="*/ 7 h 21"/>
                    <a:gd name="T6" fmla="*/ 0 w 65"/>
                    <a:gd name="T7" fmla="*/ 12 h 21"/>
                    <a:gd name="T8" fmla="*/ 9 w 65"/>
                    <a:gd name="T9" fmla="*/ 0 h 21"/>
                    <a:gd name="T10" fmla="*/ 51 w 65"/>
                    <a:gd name="T11" fmla="*/ 0 h 21"/>
                    <a:gd name="T12" fmla="*/ 33 w 65"/>
                    <a:gd name="T13" fmla="*/ 3 h 21"/>
                    <a:gd name="T14" fmla="*/ 65 w 65"/>
                    <a:gd name="T15" fmla="*/ 17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21"/>
                    <a:gd name="T26" fmla="*/ 65 w 65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21">
                      <a:moveTo>
                        <a:pt x="65" y="17"/>
                      </a:moveTo>
                      <a:lnTo>
                        <a:pt x="51" y="21"/>
                      </a:lnTo>
                      <a:lnTo>
                        <a:pt x="17" y="7"/>
                      </a:lnTo>
                      <a:lnTo>
                        <a:pt x="0" y="12"/>
                      </a:lnTo>
                      <a:lnTo>
                        <a:pt x="9" y="0"/>
                      </a:lnTo>
                      <a:lnTo>
                        <a:pt x="51" y="0"/>
                      </a:lnTo>
                      <a:lnTo>
                        <a:pt x="33" y="3"/>
                      </a:lnTo>
                      <a:lnTo>
                        <a:pt x="65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26" name="Line 547"/>
                <p:cNvSpPr>
                  <a:spLocks noChangeShapeType="1"/>
                </p:cNvSpPr>
                <p:nvPr/>
              </p:nvSpPr>
              <p:spPr bwMode="auto">
                <a:xfrm>
                  <a:off x="4105" y="3236"/>
                  <a:ext cx="1" cy="48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027" name="Line 548"/>
                <p:cNvSpPr>
                  <a:spLocks noChangeShapeType="1"/>
                </p:cNvSpPr>
                <p:nvPr/>
              </p:nvSpPr>
              <p:spPr bwMode="auto">
                <a:xfrm>
                  <a:off x="4303" y="3236"/>
                  <a:ext cx="1" cy="48"/>
                </a:xfrm>
                <a:prstGeom prst="line">
                  <a:avLst/>
                </a:prstGeom>
                <a:noFill/>
                <a:ln w="3175">
                  <a:solidFill>
                    <a:srgbClr val="AAE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_tradnl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Arial" charset="0"/>
                    <a:ea typeface="ＭＳ Ｐゴシック" charset="-128"/>
                  </a:endParaRPr>
                </a:p>
              </p:txBody>
            </p:sp>
          </p:grpSp>
        </p:grpSp>
      </p:grpSp>
      <p:sp>
        <p:nvSpPr>
          <p:cNvPr id="2192" name="AutoShape 550"/>
          <p:cNvSpPr>
            <a:spLocks noChangeArrowheads="1"/>
          </p:cNvSpPr>
          <p:nvPr/>
        </p:nvSpPr>
        <p:spPr bwMode="auto">
          <a:xfrm>
            <a:off x="2743002" y="5782568"/>
            <a:ext cx="3384550" cy="649287"/>
          </a:xfrm>
          <a:prstGeom prst="wedgeRectCallout">
            <a:avLst>
              <a:gd name="adj1" fmla="val -7537"/>
              <a:gd name="adj2" fmla="val -2133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VNX tool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00279F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http://</a:t>
            </a:r>
            <a:r>
              <a:rPr kumimoji="0" lang="en-US" sz="1600" b="1" u="none" strike="noStrike" kern="0" cap="none" spc="0" normalizeH="0" baseline="0" noProof="0" dirty="0" err="1">
                <a:ln>
                  <a:noFill/>
                </a:ln>
                <a:solidFill>
                  <a:srgbClr val="00279F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www.dit.upm.es</a:t>
            </a:r>
            <a:r>
              <a:rPr kumimoji="0" lang="en-US" sz="1600" b="1" u="none" strike="noStrike" kern="0" cap="none" spc="0" normalizeH="0" baseline="0" noProof="0" dirty="0">
                <a:ln>
                  <a:noFill/>
                </a:ln>
                <a:solidFill>
                  <a:srgbClr val="00279F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/</a:t>
            </a:r>
            <a:r>
              <a:rPr kumimoji="0" lang="en-US" sz="1600" b="1" u="none" strike="noStrike" kern="0" cap="none" spc="0" normalizeH="0" baseline="0" noProof="0" dirty="0" err="1">
                <a:ln>
                  <a:noFill/>
                </a:ln>
                <a:solidFill>
                  <a:srgbClr val="00279F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vnx</a:t>
            </a:r>
            <a:endParaRPr kumimoji="0" lang="en-US" sz="1400" b="1" u="none" strike="noStrike" kern="0" cap="none" spc="0" normalizeH="0" baseline="0" noProof="0" dirty="0">
              <a:ln>
                <a:noFill/>
              </a:ln>
              <a:solidFill>
                <a:srgbClr val="00279F">
                  <a:lumMod val="60000"/>
                  <a:lumOff val="40000"/>
                </a:srgbClr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22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7560840" cy="6524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VNX: Virtual Networks over </a:t>
            </a:r>
            <a:r>
              <a:rPr lang="en-GB" dirty="0" err="1" smtClean="0"/>
              <a:t>LinuX</a:t>
            </a:r>
            <a:endParaRPr lang="en-GB" dirty="0"/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VNX is a general purpose open-source virtualization tool designed to help building virtual network testbeds automatically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Characteristics:</a:t>
            </a:r>
          </a:p>
          <a:p>
            <a:pPr lvl="1"/>
            <a:r>
              <a:rPr lang="en-GB" sz="1800" dirty="0" smtClean="0"/>
              <a:t>Uses </a:t>
            </a:r>
            <a:r>
              <a:rPr lang="en-GB" sz="1800" dirty="0" err="1" smtClean="0"/>
              <a:t>libvirt</a:t>
            </a:r>
            <a:r>
              <a:rPr lang="en-GB" sz="1800" dirty="0"/>
              <a:t> (</a:t>
            </a:r>
            <a:r>
              <a:rPr lang="en-GB" sz="1800" dirty="0" smtClean="0"/>
              <a:t>Linux virtualization </a:t>
            </a:r>
            <a:r>
              <a:rPr lang="en-GB" sz="1800" dirty="0"/>
              <a:t>library)</a:t>
            </a:r>
            <a:endParaRPr lang="en-GB" sz="1800" dirty="0" smtClean="0"/>
          </a:p>
          <a:p>
            <a:pPr lvl="1"/>
            <a:r>
              <a:rPr lang="en-GB" sz="1800" dirty="0" err="1" smtClean="0"/>
              <a:t>Autoconfiguration</a:t>
            </a:r>
            <a:r>
              <a:rPr lang="en-GB" sz="1800" dirty="0" smtClean="0"/>
              <a:t> for Linux, FreeBSD, </a:t>
            </a:r>
            <a:r>
              <a:rPr lang="en-GB" sz="1800" dirty="0" err="1" smtClean="0"/>
              <a:t>OpenBSD</a:t>
            </a:r>
            <a:r>
              <a:rPr lang="en-GB" sz="1800" dirty="0" smtClean="0"/>
              <a:t> and Windows</a:t>
            </a:r>
          </a:p>
          <a:p>
            <a:pPr lvl="1"/>
            <a:r>
              <a:rPr lang="en-GB" sz="1800" dirty="0" smtClean="0"/>
              <a:t>Support for </a:t>
            </a:r>
            <a:r>
              <a:rPr lang="en-GB" sz="1800" dirty="0" err="1" smtClean="0"/>
              <a:t>Dynamips</a:t>
            </a:r>
            <a:r>
              <a:rPr lang="en-GB" sz="1800" dirty="0" smtClean="0"/>
              <a:t> (CISCO) and Olive (Juniper) </a:t>
            </a:r>
          </a:p>
          <a:p>
            <a:pPr lvl="1"/>
            <a:r>
              <a:rPr lang="en-GB" sz="1800" dirty="0" smtClean="0"/>
              <a:t>LXC containers support</a:t>
            </a:r>
          </a:p>
          <a:p>
            <a:pPr lvl="1"/>
            <a:r>
              <a:rPr lang="en-GB" sz="1800" dirty="0" smtClean="0"/>
              <a:t>Open </a:t>
            </a:r>
            <a:r>
              <a:rPr lang="en-GB" sz="1800" dirty="0" err="1" smtClean="0"/>
              <a:t>vSwitch</a:t>
            </a:r>
            <a:r>
              <a:rPr lang="en-GB" sz="1800" dirty="0" smtClean="0"/>
              <a:t> support</a:t>
            </a:r>
            <a:endParaRPr lang="en-GB" sz="2200" dirty="0" smtClean="0">
              <a:effectLst>
                <a:outerShdw blurRad="38100" dist="38100" dir="2700000" algn="tl">
                  <a:srgbClr val="DDDDDD"/>
                </a:outerShdw>
              </a:effectLst>
              <a:latin typeface="Trebuchet MS" charset="0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GB" sz="28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 charset="0"/>
            </a:endParaRPr>
          </a:p>
        </p:txBody>
      </p:sp>
      <p:pic>
        <p:nvPicPr>
          <p:cNvPr id="6" name="Imagen 5" descr="vnx-logo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98" y="3409255"/>
            <a:ext cx="1075096" cy="1296144"/>
          </a:xfrm>
          <a:prstGeom prst="rect">
            <a:avLst/>
          </a:prstGeom>
        </p:spPr>
      </p:pic>
      <p:sp>
        <p:nvSpPr>
          <p:cNvPr id="7" name="4 Rectángulo"/>
          <p:cNvSpPr>
            <a:spLocks noChangeArrowheads="1"/>
          </p:cNvSpPr>
          <p:nvPr/>
        </p:nvSpPr>
        <p:spPr bwMode="auto">
          <a:xfrm>
            <a:off x="6201226" y="4633391"/>
            <a:ext cx="22788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1" dirty="0" smtClean="0">
                <a:solidFill>
                  <a:srgbClr val="0066CC"/>
                </a:solidFill>
              </a:rPr>
              <a:t>http://</a:t>
            </a:r>
            <a:r>
              <a:rPr lang="en-GB" sz="1400" b="1" dirty="0" err="1" smtClean="0">
                <a:solidFill>
                  <a:srgbClr val="0066CC"/>
                </a:solidFill>
              </a:rPr>
              <a:t>www.dit.upm.es</a:t>
            </a:r>
            <a:r>
              <a:rPr lang="en-GB" sz="1400" b="1" dirty="0" smtClean="0">
                <a:solidFill>
                  <a:srgbClr val="0066CC"/>
                </a:solidFill>
              </a:rPr>
              <a:t>/</a:t>
            </a:r>
            <a:r>
              <a:rPr lang="en-GB" sz="1400" b="1" dirty="0" err="1" smtClean="0">
                <a:solidFill>
                  <a:srgbClr val="0066CC"/>
                </a:solidFill>
              </a:rPr>
              <a:t>vnx</a:t>
            </a:r>
            <a:endParaRPr lang="en-GB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372922"/>
            <a:ext cx="5220072" cy="1576358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8127032" y="6409134"/>
            <a:ext cx="549424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7FAFACC-96DF-4F49-BA46-33D2C48E4EB4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4" name="Rectángulo redondeado 3"/>
          <p:cNvSpPr/>
          <p:nvPr/>
        </p:nvSpPr>
        <p:spPr bwMode="auto">
          <a:xfrm>
            <a:off x="2220451" y="4421789"/>
            <a:ext cx="1026763" cy="360040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Specification</a:t>
            </a: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Rectángulo redondeado 10"/>
          <p:cNvSpPr/>
          <p:nvPr/>
        </p:nvSpPr>
        <p:spPr bwMode="auto">
          <a:xfrm>
            <a:off x="1024957" y="4421789"/>
            <a:ext cx="1026763" cy="360040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Design</a:t>
            </a: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2" name="Rectángulo redondeado 11"/>
          <p:cNvSpPr/>
          <p:nvPr/>
        </p:nvSpPr>
        <p:spPr bwMode="auto">
          <a:xfrm>
            <a:off x="3415945" y="4421789"/>
            <a:ext cx="1026763" cy="360040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Creation</a:t>
            </a: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3" name="Rectángulo redondeado 12"/>
          <p:cNvSpPr/>
          <p:nvPr/>
        </p:nvSpPr>
        <p:spPr bwMode="auto">
          <a:xfrm>
            <a:off x="4611438" y="4421789"/>
            <a:ext cx="1026763" cy="360040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Tahoma" charset="0"/>
                <a:cs typeface="Tahoma" charset="0"/>
              </a:rPr>
              <a:t>Interaction</a:t>
            </a:r>
            <a:endParaRPr kumimoji="0" lang="es-ES_trad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13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SoloWAN Demo VM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Ubuntu VM including SoloWAN virtual scenarios</a:t>
            </a:r>
            <a:endParaRPr lang="en-GB" sz="2000" dirty="0"/>
          </a:p>
        </p:txBody>
      </p:sp>
      <p:pic>
        <p:nvPicPr>
          <p:cNvPr id="4" name="Marcador de contenido 4"/>
          <p:cNvPicPr>
            <a:picLocks noChangeAspect="1"/>
          </p:cNvPicPr>
          <p:nvPr/>
        </p:nvPicPr>
        <p:blipFill>
          <a:blip r:embed="rId2"/>
          <a:srcRect t="-1914" b="-1914"/>
          <a:stretch>
            <a:fillRect/>
          </a:stretch>
        </p:blipFill>
        <p:spPr bwMode="auto">
          <a:xfrm>
            <a:off x="899592" y="1974855"/>
            <a:ext cx="7548362" cy="415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2555776" y="6034422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Trebuchet MS" charset="0"/>
                <a:ea typeface="Trebuchet MS" charset="0"/>
                <a:cs typeface="Trebuchet MS" charset="0"/>
              </a:rPr>
              <a:t>Available at: https://</a:t>
            </a:r>
            <a:r>
              <a:rPr lang="en-GB" sz="1600" dirty="0" err="1" smtClean="0">
                <a:latin typeface="Trebuchet MS" charset="0"/>
                <a:ea typeface="Trebuchet MS" charset="0"/>
                <a:cs typeface="Trebuchet MS" charset="0"/>
              </a:rPr>
              <a:t>goo.gl</a:t>
            </a:r>
            <a:r>
              <a:rPr lang="en-GB" sz="1600" dirty="0" smtClean="0">
                <a:latin typeface="Trebuchet MS" charset="0"/>
                <a:ea typeface="Trebuchet MS" charset="0"/>
                <a:cs typeface="Trebuchet MS" charset="0"/>
              </a:rPr>
              <a:t>/YE6QXW</a:t>
            </a:r>
            <a:endParaRPr lang="en-GB" sz="1600" dirty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30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VNX Example scenario:     </a:t>
            </a:r>
            <a:r>
              <a:rPr lang="en-GB" sz="2800" dirty="0" smtClean="0"/>
              <a:t>Collaborative </a:t>
            </a:r>
            <a:r>
              <a:rPr lang="en-GB" sz="2800" dirty="0"/>
              <a:t>OSPF/BGP </a:t>
            </a:r>
            <a:r>
              <a:rPr lang="en-GB" sz="2800" dirty="0" smtClean="0"/>
              <a:t>Practice</a:t>
            </a:r>
            <a:endParaRPr lang="es-ES_tradnl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403559"/>
            <a:ext cx="4178300" cy="2908300"/>
          </a:xfrm>
          <a:prstGeom prst="rect">
            <a:avLst/>
          </a:prstGeom>
        </p:spPr>
      </p:pic>
      <p:grpSp>
        <p:nvGrpSpPr>
          <p:cNvPr id="12" name="Agrupar 11"/>
          <p:cNvGrpSpPr/>
          <p:nvPr/>
        </p:nvGrpSpPr>
        <p:grpSpPr>
          <a:xfrm>
            <a:off x="3131840" y="1412776"/>
            <a:ext cx="5688632" cy="3752051"/>
            <a:chOff x="3131840" y="1412776"/>
            <a:chExt cx="5688632" cy="3752051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7904" y="1412776"/>
              <a:ext cx="5112568" cy="3752051"/>
            </a:xfrm>
            <a:prstGeom prst="rect">
              <a:avLst/>
            </a:prstGeom>
          </p:spPr>
        </p:pic>
        <p:sp>
          <p:nvSpPr>
            <p:cNvPr id="11" name="Flecha izquierda 10"/>
            <p:cNvSpPr/>
            <p:nvPr/>
          </p:nvSpPr>
          <p:spPr bwMode="auto">
            <a:xfrm rot="10800000">
              <a:off x="3131840" y="4581128"/>
              <a:ext cx="1043595" cy="360040"/>
            </a:xfrm>
            <a:prstGeom prst="leftArrow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395536" y="1700808"/>
            <a:ext cx="2849099" cy="1569660"/>
          </a:xfrm>
          <a:prstGeom prst="rect">
            <a:avLst/>
          </a:prstGeom>
          <a:solidFill>
            <a:schemeClr val="bg2">
              <a:lumMod val="10000"/>
              <a:lumOff val="90000"/>
              <a:alpha val="93000"/>
            </a:schemeClr>
          </a:solidFill>
          <a:effectLst>
            <a:outerShdw blurRad="3302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s-ES_tradnl"/>
            </a:defPPr>
          </a:lstStyle>
          <a:p>
            <a:r>
              <a:rPr lang="es-ES" sz="1200" dirty="0" err="1" smtClean="0"/>
              <a:t>Requirements</a:t>
            </a:r>
            <a:r>
              <a:rPr lang="es-ES" sz="1200" dirty="0" smtClean="0"/>
              <a:t> </a:t>
            </a:r>
            <a:r>
              <a:rPr lang="es-ES" sz="1200" dirty="0" err="1" smtClean="0"/>
              <a:t>for</a:t>
            </a:r>
            <a:r>
              <a:rPr lang="es-ES" sz="1200" dirty="0" smtClean="0"/>
              <a:t> ~400 </a:t>
            </a:r>
            <a:r>
              <a:rPr lang="es-ES" sz="1200" dirty="0" err="1" smtClean="0"/>
              <a:t>students</a:t>
            </a:r>
            <a:r>
              <a:rPr lang="es-ES" sz="1200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s-ES" sz="1200" dirty="0" err="1" smtClean="0"/>
              <a:t>Backbone</a:t>
            </a:r>
            <a:r>
              <a:rPr lang="es-ES" sz="1200" dirty="0" smtClean="0"/>
              <a:t>: 15 </a:t>
            </a:r>
            <a:r>
              <a:rPr lang="es-ES" sz="1200" dirty="0" err="1" smtClean="0"/>
              <a:t>dynamips</a:t>
            </a:r>
            <a:r>
              <a:rPr lang="es-ES" sz="1200" dirty="0" smtClean="0"/>
              <a:t> </a:t>
            </a:r>
            <a:r>
              <a:rPr lang="es-ES" sz="1200" dirty="0" err="1" smtClean="0"/>
              <a:t>routers</a:t>
            </a:r>
            <a:r>
              <a:rPr lang="es-ES" sz="1200" dirty="0" smtClean="0"/>
              <a:t>, 5 servidores</a:t>
            </a:r>
            <a:endParaRPr lang="es-ES" sz="1200" dirty="0"/>
          </a:p>
          <a:p>
            <a:pPr marL="285750" indent="-285750">
              <a:buFont typeface="Arial"/>
              <a:buChar char="•"/>
            </a:pPr>
            <a:r>
              <a:rPr lang="es-ES" sz="1200" dirty="0" err="1" smtClean="0"/>
              <a:t>Cient</a:t>
            </a:r>
            <a:r>
              <a:rPr lang="es-ES" sz="1200" dirty="0" smtClean="0"/>
              <a:t> </a:t>
            </a:r>
            <a:r>
              <a:rPr lang="es-ES" sz="1200" dirty="0" err="1" smtClean="0"/>
              <a:t>networks</a:t>
            </a:r>
            <a:r>
              <a:rPr lang="es-ES" sz="1200" dirty="0" smtClean="0"/>
              <a:t> : 400 x 5 routers Linux </a:t>
            </a:r>
            <a:r>
              <a:rPr lang="es-ES" sz="1200" dirty="0" err="1" smtClean="0"/>
              <a:t>with</a:t>
            </a:r>
            <a:r>
              <a:rPr lang="es-ES" sz="1200" dirty="0" smtClean="0"/>
              <a:t> </a:t>
            </a:r>
            <a:r>
              <a:rPr lang="es-ES" sz="1200" dirty="0" err="1" smtClean="0"/>
              <a:t>quagga</a:t>
            </a:r>
            <a:r>
              <a:rPr lang="es-ES" sz="1200" dirty="0" smtClean="0"/>
              <a:t> </a:t>
            </a:r>
            <a:r>
              <a:rPr lang="es-ES" sz="1200" dirty="0" err="1" smtClean="0"/>
              <a:t>routers</a:t>
            </a:r>
            <a:r>
              <a:rPr lang="es-ES" sz="1200" dirty="0" smtClean="0"/>
              <a:t>, 4 </a:t>
            </a:r>
            <a:r>
              <a:rPr lang="es-ES" sz="1200" dirty="0" err="1" smtClean="0"/>
              <a:t>PCs</a:t>
            </a:r>
            <a:endParaRPr lang="es-ES" sz="1200" dirty="0"/>
          </a:p>
          <a:p>
            <a:pPr marL="285750" indent="-285750">
              <a:buFont typeface="Arial"/>
              <a:buChar char="•"/>
            </a:pPr>
            <a:r>
              <a:rPr lang="es-ES" sz="1200" dirty="0" err="1" smtClean="0"/>
              <a:t>Switches</a:t>
            </a:r>
            <a:r>
              <a:rPr lang="es-ES" sz="12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s-ES" sz="1200" dirty="0" err="1" smtClean="0"/>
              <a:t>Configuration</a:t>
            </a:r>
            <a:r>
              <a:rPr lang="es-ES" sz="1200" dirty="0" smtClean="0"/>
              <a:t> </a:t>
            </a:r>
            <a:r>
              <a:rPr lang="es-ES" sz="1200" dirty="0" err="1" smtClean="0"/>
              <a:t>management</a:t>
            </a:r>
            <a:r>
              <a:rPr lang="es-ES" sz="1200" dirty="0" smtClean="0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s-ES" sz="1200" dirty="0" smtClean="0"/>
              <a:t>400 </a:t>
            </a:r>
            <a:r>
              <a:rPr lang="es-ES" sz="1200" dirty="0" err="1" smtClean="0"/>
              <a:t>different</a:t>
            </a:r>
            <a:r>
              <a:rPr lang="es-ES" sz="1200" dirty="0" smtClean="0"/>
              <a:t> </a:t>
            </a:r>
            <a:r>
              <a:rPr lang="es-ES" sz="1200" dirty="0" err="1" smtClean="0"/>
              <a:t>configurations</a:t>
            </a:r>
            <a:r>
              <a:rPr lang="es-ES" sz="1200" dirty="0" smtClean="0"/>
              <a:t>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129116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912768" cy="652463"/>
          </a:xfrm>
        </p:spPr>
        <p:txBody>
          <a:bodyPr/>
          <a:lstStyle/>
          <a:p>
            <a:r>
              <a:rPr lang="en-GB" dirty="0" smtClean="0"/>
              <a:t>WAN Optimization Techniques</a:t>
            </a:r>
            <a:endParaRPr lang="en-GB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Objective: improve WAN links performance </a:t>
            </a:r>
          </a:p>
          <a:p>
            <a:pPr lvl="1"/>
            <a:r>
              <a:rPr lang="en-GB" sz="2000" dirty="0" smtClean="0"/>
              <a:t>WAN link characteristics: lower bandwidth, higher delays, higher cost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Techniques:</a:t>
            </a:r>
          </a:p>
          <a:p>
            <a:pPr lvl="1"/>
            <a:r>
              <a:rPr lang="en-GB" sz="1800" dirty="0" smtClean="0"/>
              <a:t>Compression, </a:t>
            </a:r>
            <a:r>
              <a:rPr lang="en-GB" sz="1800" u="sng" dirty="0" smtClean="0"/>
              <a:t>Deduplication (or dictionary based compression)</a:t>
            </a:r>
            <a:r>
              <a:rPr lang="en-GB" sz="1800" dirty="0" smtClean="0"/>
              <a:t>, TCP optimization, Application caches, etc.</a:t>
            </a:r>
          </a:p>
        </p:txBody>
      </p:sp>
      <p:sp>
        <p:nvSpPr>
          <p:cNvPr id="4" name="Rectángulo 3"/>
          <p:cNvSpPr/>
          <p:nvPr/>
        </p:nvSpPr>
        <p:spPr bwMode="auto">
          <a:xfrm>
            <a:off x="899832" y="4437112"/>
            <a:ext cx="936104" cy="216024"/>
          </a:xfrm>
          <a:prstGeom prst="rect">
            <a:avLst/>
          </a:prstGeom>
          <a:solidFill>
            <a:srgbClr val="FF0000"/>
          </a:solidFill>
          <a:ln w="3175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 bwMode="auto">
          <a:xfrm>
            <a:off x="2772040" y="3789040"/>
            <a:ext cx="36004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</p:cxnSp>
      <p:grpSp>
        <p:nvGrpSpPr>
          <p:cNvPr id="6" name="Agrupar 5"/>
          <p:cNvGrpSpPr/>
          <p:nvPr/>
        </p:nvGrpSpPr>
        <p:grpSpPr>
          <a:xfrm>
            <a:off x="3636136" y="3429000"/>
            <a:ext cx="2088232" cy="680681"/>
            <a:chOff x="6656040" y="2528836"/>
            <a:chExt cx="864096" cy="504057"/>
          </a:xfrm>
        </p:grpSpPr>
        <p:sp>
          <p:nvSpPr>
            <p:cNvPr id="9" name="Freeform 4577"/>
            <p:cNvSpPr>
              <a:spLocks noChangeArrowheads="1"/>
            </p:cNvSpPr>
            <p:nvPr/>
          </p:nvSpPr>
          <p:spPr bwMode="auto">
            <a:xfrm flipH="1">
              <a:off x="6656040" y="2528836"/>
              <a:ext cx="864096" cy="504057"/>
            </a:xfrm>
            <a:custGeom>
              <a:avLst/>
              <a:gdLst>
                <a:gd name="T0" fmla="*/ 1781 w 3202"/>
                <a:gd name="T1" fmla="*/ 1958 h 1985"/>
                <a:gd name="T2" fmla="*/ 1973 w 3202"/>
                <a:gd name="T3" fmla="*/ 1984 h 1985"/>
                <a:gd name="T4" fmla="*/ 2183 w 3202"/>
                <a:gd name="T5" fmla="*/ 1947 h 1985"/>
                <a:gd name="T6" fmla="*/ 2318 w 3202"/>
                <a:gd name="T7" fmla="*/ 1888 h 1985"/>
                <a:gd name="T8" fmla="*/ 2411 w 3202"/>
                <a:gd name="T9" fmla="*/ 1810 h 1985"/>
                <a:gd name="T10" fmla="*/ 2505 w 3202"/>
                <a:gd name="T11" fmla="*/ 1776 h 1985"/>
                <a:gd name="T12" fmla="*/ 2727 w 3202"/>
                <a:gd name="T13" fmla="*/ 1746 h 1985"/>
                <a:gd name="T14" fmla="*/ 2924 w 3202"/>
                <a:gd name="T15" fmla="*/ 1653 h 1985"/>
                <a:gd name="T16" fmla="*/ 3015 w 3202"/>
                <a:gd name="T17" fmla="*/ 1541 h 1985"/>
                <a:gd name="T18" fmla="*/ 3018 w 3202"/>
                <a:gd name="T19" fmla="*/ 1477 h 1985"/>
                <a:gd name="T20" fmla="*/ 2995 w 3202"/>
                <a:gd name="T21" fmla="*/ 1426 h 1985"/>
                <a:gd name="T22" fmla="*/ 3150 w 3202"/>
                <a:gd name="T23" fmla="*/ 1280 h 1985"/>
                <a:gd name="T24" fmla="*/ 3201 w 3202"/>
                <a:gd name="T25" fmla="*/ 1130 h 1985"/>
                <a:gd name="T26" fmla="*/ 3144 w 3202"/>
                <a:gd name="T27" fmla="*/ 990 h 1985"/>
                <a:gd name="T28" fmla="*/ 2980 w 3202"/>
                <a:gd name="T29" fmla="*/ 886 h 1985"/>
                <a:gd name="T30" fmla="*/ 3083 w 3202"/>
                <a:gd name="T31" fmla="*/ 787 h 1985"/>
                <a:gd name="T32" fmla="*/ 3132 w 3202"/>
                <a:gd name="T33" fmla="*/ 663 h 1985"/>
                <a:gd name="T34" fmla="*/ 3103 w 3202"/>
                <a:gd name="T35" fmla="*/ 552 h 1985"/>
                <a:gd name="T36" fmla="*/ 2997 w 3202"/>
                <a:gd name="T37" fmla="*/ 461 h 1985"/>
                <a:gd name="T38" fmla="*/ 2768 w 3202"/>
                <a:gd name="T39" fmla="*/ 398 h 1985"/>
                <a:gd name="T40" fmla="*/ 2529 w 3202"/>
                <a:gd name="T41" fmla="*/ 399 h 1985"/>
                <a:gd name="T42" fmla="*/ 2546 w 3202"/>
                <a:gd name="T43" fmla="*/ 279 h 1985"/>
                <a:gd name="T44" fmla="*/ 2492 w 3202"/>
                <a:gd name="T45" fmla="*/ 195 h 1985"/>
                <a:gd name="T46" fmla="*/ 2403 w 3202"/>
                <a:gd name="T47" fmla="*/ 139 h 1985"/>
                <a:gd name="T48" fmla="*/ 2214 w 3202"/>
                <a:gd name="T49" fmla="*/ 97 h 1985"/>
                <a:gd name="T50" fmla="*/ 2065 w 3202"/>
                <a:gd name="T51" fmla="*/ 98 h 1985"/>
                <a:gd name="T52" fmla="*/ 1908 w 3202"/>
                <a:gd name="T53" fmla="*/ 124 h 1985"/>
                <a:gd name="T54" fmla="*/ 1826 w 3202"/>
                <a:gd name="T55" fmla="*/ 86 h 1985"/>
                <a:gd name="T56" fmla="*/ 1625 w 3202"/>
                <a:gd name="T57" fmla="*/ 13 h 1985"/>
                <a:gd name="T58" fmla="*/ 1447 w 3202"/>
                <a:gd name="T59" fmla="*/ 0 h 1985"/>
                <a:gd name="T60" fmla="*/ 1283 w 3202"/>
                <a:gd name="T61" fmla="*/ 13 h 1985"/>
                <a:gd name="T62" fmla="*/ 1094 w 3202"/>
                <a:gd name="T63" fmla="*/ 58 h 1985"/>
                <a:gd name="T64" fmla="*/ 844 w 3202"/>
                <a:gd name="T65" fmla="*/ 182 h 1985"/>
                <a:gd name="T66" fmla="*/ 712 w 3202"/>
                <a:gd name="T67" fmla="*/ 220 h 1985"/>
                <a:gd name="T68" fmla="*/ 537 w 3202"/>
                <a:gd name="T69" fmla="*/ 267 h 1985"/>
                <a:gd name="T70" fmla="*/ 353 w 3202"/>
                <a:gd name="T71" fmla="*/ 371 h 1985"/>
                <a:gd name="T72" fmla="*/ 259 w 3202"/>
                <a:gd name="T73" fmla="*/ 499 h 1985"/>
                <a:gd name="T74" fmla="*/ 153 w 3202"/>
                <a:gd name="T75" fmla="*/ 591 h 1985"/>
                <a:gd name="T76" fmla="*/ 24 w 3202"/>
                <a:gd name="T77" fmla="*/ 708 h 1985"/>
                <a:gd name="T78" fmla="*/ 6 w 3202"/>
                <a:gd name="T79" fmla="*/ 833 h 1985"/>
                <a:gd name="T80" fmla="*/ 51 w 3202"/>
                <a:gd name="T81" fmla="*/ 897 h 1985"/>
                <a:gd name="T82" fmla="*/ 138 w 3202"/>
                <a:gd name="T83" fmla="*/ 945 h 1985"/>
                <a:gd name="T84" fmla="*/ 258 w 3202"/>
                <a:gd name="T85" fmla="*/ 973 h 1985"/>
                <a:gd name="T86" fmla="*/ 203 w 3202"/>
                <a:gd name="T87" fmla="*/ 1034 h 1985"/>
                <a:gd name="T88" fmla="*/ 177 w 3202"/>
                <a:gd name="T89" fmla="*/ 1109 h 1985"/>
                <a:gd name="T90" fmla="*/ 199 w 3202"/>
                <a:gd name="T91" fmla="*/ 1181 h 1985"/>
                <a:gd name="T92" fmla="*/ 286 w 3202"/>
                <a:gd name="T93" fmla="*/ 1246 h 1985"/>
                <a:gd name="T94" fmla="*/ 420 w 3202"/>
                <a:gd name="T95" fmla="*/ 1276 h 1985"/>
                <a:gd name="T96" fmla="*/ 486 w 3202"/>
                <a:gd name="T97" fmla="*/ 1303 h 1985"/>
                <a:gd name="T98" fmla="*/ 448 w 3202"/>
                <a:gd name="T99" fmla="*/ 1381 h 1985"/>
                <a:gd name="T100" fmla="*/ 452 w 3202"/>
                <a:gd name="T101" fmla="*/ 1457 h 1985"/>
                <a:gd name="T102" fmla="*/ 515 w 3202"/>
                <a:gd name="T103" fmla="*/ 1538 h 1985"/>
                <a:gd name="T104" fmla="*/ 648 w 3202"/>
                <a:gd name="T105" fmla="*/ 1597 h 1985"/>
                <a:gd name="T106" fmla="*/ 829 w 3202"/>
                <a:gd name="T107" fmla="*/ 1616 h 1985"/>
                <a:gd name="T108" fmla="*/ 813 w 3202"/>
                <a:gd name="T109" fmla="*/ 1727 h 1985"/>
                <a:gd name="T110" fmla="*/ 866 w 3202"/>
                <a:gd name="T111" fmla="*/ 1832 h 1985"/>
                <a:gd name="T112" fmla="*/ 964 w 3202"/>
                <a:gd name="T113" fmla="*/ 1903 h 1985"/>
                <a:gd name="T114" fmla="*/ 1101 w 3202"/>
                <a:gd name="T115" fmla="*/ 1945 h 1985"/>
                <a:gd name="T116" fmla="*/ 1262 w 3202"/>
                <a:gd name="T117" fmla="*/ 1962 h 1985"/>
                <a:gd name="T118" fmla="*/ 1442 w 3202"/>
                <a:gd name="T119" fmla="*/ 1951 h 1985"/>
                <a:gd name="T120" fmla="*/ 1638 w 3202"/>
                <a:gd name="T121" fmla="*/ 1907 h 19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02"/>
                <a:gd name="T184" fmla="*/ 0 h 1985"/>
                <a:gd name="T185" fmla="*/ 3202 w 3202"/>
                <a:gd name="T186" fmla="*/ 1985 h 19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02" h="1985">
                  <a:moveTo>
                    <a:pt x="1677" y="1892"/>
                  </a:moveTo>
                  <a:lnTo>
                    <a:pt x="1692" y="1909"/>
                  </a:lnTo>
                  <a:lnTo>
                    <a:pt x="1710" y="1925"/>
                  </a:lnTo>
                  <a:lnTo>
                    <a:pt x="1732" y="1936"/>
                  </a:lnTo>
                  <a:lnTo>
                    <a:pt x="1755" y="1948"/>
                  </a:lnTo>
                  <a:lnTo>
                    <a:pt x="1781" y="1958"/>
                  </a:lnTo>
                  <a:lnTo>
                    <a:pt x="1809" y="1967"/>
                  </a:lnTo>
                  <a:lnTo>
                    <a:pt x="1839" y="1974"/>
                  </a:lnTo>
                  <a:lnTo>
                    <a:pt x="1870" y="1980"/>
                  </a:lnTo>
                  <a:lnTo>
                    <a:pt x="1903" y="1983"/>
                  </a:lnTo>
                  <a:lnTo>
                    <a:pt x="1938" y="1984"/>
                  </a:lnTo>
                  <a:lnTo>
                    <a:pt x="1973" y="1984"/>
                  </a:lnTo>
                  <a:lnTo>
                    <a:pt x="2010" y="1982"/>
                  </a:lnTo>
                  <a:lnTo>
                    <a:pt x="2046" y="1978"/>
                  </a:lnTo>
                  <a:lnTo>
                    <a:pt x="2083" y="1973"/>
                  </a:lnTo>
                  <a:lnTo>
                    <a:pt x="2120" y="1966"/>
                  </a:lnTo>
                  <a:lnTo>
                    <a:pt x="2158" y="1955"/>
                  </a:lnTo>
                  <a:lnTo>
                    <a:pt x="2183" y="1947"/>
                  </a:lnTo>
                  <a:lnTo>
                    <a:pt x="2208" y="1939"/>
                  </a:lnTo>
                  <a:lnTo>
                    <a:pt x="2231" y="1930"/>
                  </a:lnTo>
                  <a:lnTo>
                    <a:pt x="2254" y="1922"/>
                  </a:lnTo>
                  <a:lnTo>
                    <a:pt x="2277" y="1910"/>
                  </a:lnTo>
                  <a:lnTo>
                    <a:pt x="2298" y="1899"/>
                  </a:lnTo>
                  <a:lnTo>
                    <a:pt x="2318" y="1888"/>
                  </a:lnTo>
                  <a:lnTo>
                    <a:pt x="2336" y="1877"/>
                  </a:lnTo>
                  <a:lnTo>
                    <a:pt x="2354" y="1864"/>
                  </a:lnTo>
                  <a:lnTo>
                    <a:pt x="2370" y="1850"/>
                  </a:lnTo>
                  <a:lnTo>
                    <a:pt x="2385" y="1837"/>
                  </a:lnTo>
                  <a:lnTo>
                    <a:pt x="2399" y="1824"/>
                  </a:lnTo>
                  <a:lnTo>
                    <a:pt x="2411" y="1810"/>
                  </a:lnTo>
                  <a:lnTo>
                    <a:pt x="2422" y="1796"/>
                  </a:lnTo>
                  <a:lnTo>
                    <a:pt x="2432" y="1782"/>
                  </a:lnTo>
                  <a:lnTo>
                    <a:pt x="2439" y="1767"/>
                  </a:lnTo>
                  <a:lnTo>
                    <a:pt x="2435" y="1769"/>
                  </a:lnTo>
                  <a:lnTo>
                    <a:pt x="2470" y="1773"/>
                  </a:lnTo>
                  <a:lnTo>
                    <a:pt x="2505" y="1776"/>
                  </a:lnTo>
                  <a:lnTo>
                    <a:pt x="2542" y="1776"/>
                  </a:lnTo>
                  <a:lnTo>
                    <a:pt x="2579" y="1773"/>
                  </a:lnTo>
                  <a:lnTo>
                    <a:pt x="2616" y="1769"/>
                  </a:lnTo>
                  <a:lnTo>
                    <a:pt x="2653" y="1764"/>
                  </a:lnTo>
                  <a:lnTo>
                    <a:pt x="2691" y="1757"/>
                  </a:lnTo>
                  <a:lnTo>
                    <a:pt x="2727" y="1746"/>
                  </a:lnTo>
                  <a:lnTo>
                    <a:pt x="2766" y="1735"/>
                  </a:lnTo>
                  <a:lnTo>
                    <a:pt x="2802" y="1720"/>
                  </a:lnTo>
                  <a:lnTo>
                    <a:pt x="2837" y="1705"/>
                  </a:lnTo>
                  <a:lnTo>
                    <a:pt x="2869" y="1690"/>
                  </a:lnTo>
                  <a:lnTo>
                    <a:pt x="2898" y="1672"/>
                  </a:lnTo>
                  <a:lnTo>
                    <a:pt x="2924" y="1653"/>
                  </a:lnTo>
                  <a:lnTo>
                    <a:pt x="2948" y="1634"/>
                  </a:lnTo>
                  <a:lnTo>
                    <a:pt x="2969" y="1613"/>
                  </a:lnTo>
                  <a:lnTo>
                    <a:pt x="2986" y="1593"/>
                  </a:lnTo>
                  <a:lnTo>
                    <a:pt x="3000" y="1572"/>
                  </a:lnTo>
                  <a:lnTo>
                    <a:pt x="3011" y="1551"/>
                  </a:lnTo>
                  <a:lnTo>
                    <a:pt x="3015" y="1541"/>
                  </a:lnTo>
                  <a:lnTo>
                    <a:pt x="3017" y="1530"/>
                  </a:lnTo>
                  <a:lnTo>
                    <a:pt x="3020" y="1519"/>
                  </a:lnTo>
                  <a:lnTo>
                    <a:pt x="3021" y="1508"/>
                  </a:lnTo>
                  <a:lnTo>
                    <a:pt x="3021" y="1498"/>
                  </a:lnTo>
                  <a:lnTo>
                    <a:pt x="3020" y="1487"/>
                  </a:lnTo>
                  <a:lnTo>
                    <a:pt x="3018" y="1477"/>
                  </a:lnTo>
                  <a:lnTo>
                    <a:pt x="3015" y="1467"/>
                  </a:lnTo>
                  <a:lnTo>
                    <a:pt x="3012" y="1457"/>
                  </a:lnTo>
                  <a:lnTo>
                    <a:pt x="3007" y="1447"/>
                  </a:lnTo>
                  <a:lnTo>
                    <a:pt x="2999" y="1436"/>
                  </a:lnTo>
                  <a:lnTo>
                    <a:pt x="2991" y="1425"/>
                  </a:lnTo>
                  <a:lnTo>
                    <a:pt x="2995" y="1426"/>
                  </a:lnTo>
                  <a:lnTo>
                    <a:pt x="3028" y="1402"/>
                  </a:lnTo>
                  <a:lnTo>
                    <a:pt x="3057" y="1379"/>
                  </a:lnTo>
                  <a:lnTo>
                    <a:pt x="3084" y="1355"/>
                  </a:lnTo>
                  <a:lnTo>
                    <a:pt x="3108" y="1331"/>
                  </a:lnTo>
                  <a:lnTo>
                    <a:pt x="3130" y="1305"/>
                  </a:lnTo>
                  <a:lnTo>
                    <a:pt x="3150" y="1280"/>
                  </a:lnTo>
                  <a:lnTo>
                    <a:pt x="3165" y="1255"/>
                  </a:lnTo>
                  <a:lnTo>
                    <a:pt x="3179" y="1230"/>
                  </a:lnTo>
                  <a:lnTo>
                    <a:pt x="3189" y="1205"/>
                  </a:lnTo>
                  <a:lnTo>
                    <a:pt x="3195" y="1179"/>
                  </a:lnTo>
                  <a:lnTo>
                    <a:pt x="3200" y="1153"/>
                  </a:lnTo>
                  <a:lnTo>
                    <a:pt x="3201" y="1130"/>
                  </a:lnTo>
                  <a:lnTo>
                    <a:pt x="3199" y="1105"/>
                  </a:lnTo>
                  <a:lnTo>
                    <a:pt x="3195" y="1080"/>
                  </a:lnTo>
                  <a:lnTo>
                    <a:pt x="3187" y="1057"/>
                  </a:lnTo>
                  <a:lnTo>
                    <a:pt x="3176" y="1034"/>
                  </a:lnTo>
                  <a:lnTo>
                    <a:pt x="3161" y="1012"/>
                  </a:lnTo>
                  <a:lnTo>
                    <a:pt x="3144" y="990"/>
                  </a:lnTo>
                  <a:lnTo>
                    <a:pt x="3123" y="969"/>
                  </a:lnTo>
                  <a:lnTo>
                    <a:pt x="3100" y="949"/>
                  </a:lnTo>
                  <a:lnTo>
                    <a:pt x="3074" y="931"/>
                  </a:lnTo>
                  <a:lnTo>
                    <a:pt x="3046" y="915"/>
                  </a:lnTo>
                  <a:lnTo>
                    <a:pt x="3014" y="901"/>
                  </a:lnTo>
                  <a:lnTo>
                    <a:pt x="2980" y="886"/>
                  </a:lnTo>
                  <a:lnTo>
                    <a:pt x="2981" y="886"/>
                  </a:lnTo>
                  <a:lnTo>
                    <a:pt x="3005" y="867"/>
                  </a:lnTo>
                  <a:lnTo>
                    <a:pt x="3028" y="848"/>
                  </a:lnTo>
                  <a:lnTo>
                    <a:pt x="3048" y="827"/>
                  </a:lnTo>
                  <a:lnTo>
                    <a:pt x="3067" y="807"/>
                  </a:lnTo>
                  <a:lnTo>
                    <a:pt x="3083" y="787"/>
                  </a:lnTo>
                  <a:lnTo>
                    <a:pt x="3096" y="767"/>
                  </a:lnTo>
                  <a:lnTo>
                    <a:pt x="3108" y="745"/>
                  </a:lnTo>
                  <a:lnTo>
                    <a:pt x="3117" y="725"/>
                  </a:lnTo>
                  <a:lnTo>
                    <a:pt x="3125" y="703"/>
                  </a:lnTo>
                  <a:lnTo>
                    <a:pt x="3129" y="684"/>
                  </a:lnTo>
                  <a:lnTo>
                    <a:pt x="3132" y="663"/>
                  </a:lnTo>
                  <a:lnTo>
                    <a:pt x="3133" y="643"/>
                  </a:lnTo>
                  <a:lnTo>
                    <a:pt x="3130" y="622"/>
                  </a:lnTo>
                  <a:lnTo>
                    <a:pt x="3127" y="602"/>
                  </a:lnTo>
                  <a:lnTo>
                    <a:pt x="3119" y="583"/>
                  </a:lnTo>
                  <a:lnTo>
                    <a:pt x="3110" y="565"/>
                  </a:lnTo>
                  <a:lnTo>
                    <a:pt x="3103" y="552"/>
                  </a:lnTo>
                  <a:lnTo>
                    <a:pt x="3095" y="541"/>
                  </a:lnTo>
                  <a:lnTo>
                    <a:pt x="3086" y="529"/>
                  </a:lnTo>
                  <a:lnTo>
                    <a:pt x="3075" y="518"/>
                  </a:lnTo>
                  <a:lnTo>
                    <a:pt x="3053" y="498"/>
                  </a:lnTo>
                  <a:lnTo>
                    <a:pt x="3026" y="479"/>
                  </a:lnTo>
                  <a:lnTo>
                    <a:pt x="2997" y="461"/>
                  </a:lnTo>
                  <a:lnTo>
                    <a:pt x="2966" y="446"/>
                  </a:lnTo>
                  <a:lnTo>
                    <a:pt x="2931" y="433"/>
                  </a:lnTo>
                  <a:lnTo>
                    <a:pt x="2893" y="421"/>
                  </a:lnTo>
                  <a:lnTo>
                    <a:pt x="2854" y="411"/>
                  </a:lnTo>
                  <a:lnTo>
                    <a:pt x="2812" y="403"/>
                  </a:lnTo>
                  <a:lnTo>
                    <a:pt x="2768" y="398"/>
                  </a:lnTo>
                  <a:lnTo>
                    <a:pt x="2723" y="394"/>
                  </a:lnTo>
                  <a:lnTo>
                    <a:pt x="2676" y="392"/>
                  </a:lnTo>
                  <a:lnTo>
                    <a:pt x="2626" y="392"/>
                  </a:lnTo>
                  <a:lnTo>
                    <a:pt x="2576" y="395"/>
                  </a:lnTo>
                  <a:lnTo>
                    <a:pt x="2525" y="400"/>
                  </a:lnTo>
                  <a:lnTo>
                    <a:pt x="2529" y="399"/>
                  </a:lnTo>
                  <a:lnTo>
                    <a:pt x="2538" y="379"/>
                  </a:lnTo>
                  <a:lnTo>
                    <a:pt x="2546" y="358"/>
                  </a:lnTo>
                  <a:lnTo>
                    <a:pt x="2549" y="338"/>
                  </a:lnTo>
                  <a:lnTo>
                    <a:pt x="2551" y="318"/>
                  </a:lnTo>
                  <a:lnTo>
                    <a:pt x="2550" y="299"/>
                  </a:lnTo>
                  <a:lnTo>
                    <a:pt x="2546" y="279"/>
                  </a:lnTo>
                  <a:lnTo>
                    <a:pt x="2541" y="260"/>
                  </a:lnTo>
                  <a:lnTo>
                    <a:pt x="2531" y="242"/>
                  </a:lnTo>
                  <a:lnTo>
                    <a:pt x="2523" y="230"/>
                  </a:lnTo>
                  <a:lnTo>
                    <a:pt x="2515" y="218"/>
                  </a:lnTo>
                  <a:lnTo>
                    <a:pt x="2504" y="206"/>
                  </a:lnTo>
                  <a:lnTo>
                    <a:pt x="2492" y="195"/>
                  </a:lnTo>
                  <a:lnTo>
                    <a:pt x="2481" y="184"/>
                  </a:lnTo>
                  <a:lnTo>
                    <a:pt x="2467" y="174"/>
                  </a:lnTo>
                  <a:lnTo>
                    <a:pt x="2453" y="164"/>
                  </a:lnTo>
                  <a:lnTo>
                    <a:pt x="2437" y="155"/>
                  </a:lnTo>
                  <a:lnTo>
                    <a:pt x="2421" y="147"/>
                  </a:lnTo>
                  <a:lnTo>
                    <a:pt x="2403" y="139"/>
                  </a:lnTo>
                  <a:lnTo>
                    <a:pt x="2366" y="125"/>
                  </a:lnTo>
                  <a:lnTo>
                    <a:pt x="2326" y="114"/>
                  </a:lnTo>
                  <a:lnTo>
                    <a:pt x="2283" y="106"/>
                  </a:lnTo>
                  <a:lnTo>
                    <a:pt x="2260" y="102"/>
                  </a:lnTo>
                  <a:lnTo>
                    <a:pt x="2238" y="99"/>
                  </a:lnTo>
                  <a:lnTo>
                    <a:pt x="2214" y="97"/>
                  </a:lnTo>
                  <a:lnTo>
                    <a:pt x="2190" y="96"/>
                  </a:lnTo>
                  <a:lnTo>
                    <a:pt x="2166" y="95"/>
                  </a:lnTo>
                  <a:lnTo>
                    <a:pt x="2141" y="95"/>
                  </a:lnTo>
                  <a:lnTo>
                    <a:pt x="2116" y="96"/>
                  </a:lnTo>
                  <a:lnTo>
                    <a:pt x="2091" y="96"/>
                  </a:lnTo>
                  <a:lnTo>
                    <a:pt x="2065" y="98"/>
                  </a:lnTo>
                  <a:lnTo>
                    <a:pt x="2039" y="100"/>
                  </a:lnTo>
                  <a:lnTo>
                    <a:pt x="2013" y="104"/>
                  </a:lnTo>
                  <a:lnTo>
                    <a:pt x="1987" y="108"/>
                  </a:lnTo>
                  <a:lnTo>
                    <a:pt x="1960" y="113"/>
                  </a:lnTo>
                  <a:lnTo>
                    <a:pt x="1934" y="119"/>
                  </a:lnTo>
                  <a:lnTo>
                    <a:pt x="1908" y="124"/>
                  </a:lnTo>
                  <a:lnTo>
                    <a:pt x="1881" y="131"/>
                  </a:lnTo>
                  <a:lnTo>
                    <a:pt x="1880" y="132"/>
                  </a:lnTo>
                  <a:lnTo>
                    <a:pt x="1869" y="119"/>
                  </a:lnTo>
                  <a:lnTo>
                    <a:pt x="1855" y="108"/>
                  </a:lnTo>
                  <a:lnTo>
                    <a:pt x="1840" y="96"/>
                  </a:lnTo>
                  <a:lnTo>
                    <a:pt x="1826" y="86"/>
                  </a:lnTo>
                  <a:lnTo>
                    <a:pt x="1809" y="76"/>
                  </a:lnTo>
                  <a:lnTo>
                    <a:pt x="1792" y="66"/>
                  </a:lnTo>
                  <a:lnTo>
                    <a:pt x="1755" y="49"/>
                  </a:lnTo>
                  <a:lnTo>
                    <a:pt x="1715" y="34"/>
                  </a:lnTo>
                  <a:lnTo>
                    <a:pt x="1671" y="22"/>
                  </a:lnTo>
                  <a:lnTo>
                    <a:pt x="1625" y="13"/>
                  </a:lnTo>
                  <a:lnTo>
                    <a:pt x="1577" y="6"/>
                  </a:lnTo>
                  <a:lnTo>
                    <a:pt x="1552" y="3"/>
                  </a:lnTo>
                  <a:lnTo>
                    <a:pt x="1527" y="1"/>
                  </a:lnTo>
                  <a:lnTo>
                    <a:pt x="1500" y="0"/>
                  </a:lnTo>
                  <a:lnTo>
                    <a:pt x="1475" y="0"/>
                  </a:lnTo>
                  <a:lnTo>
                    <a:pt x="1447" y="0"/>
                  </a:lnTo>
                  <a:lnTo>
                    <a:pt x="1421" y="0"/>
                  </a:lnTo>
                  <a:lnTo>
                    <a:pt x="1394" y="1"/>
                  </a:lnTo>
                  <a:lnTo>
                    <a:pt x="1366" y="3"/>
                  </a:lnTo>
                  <a:lnTo>
                    <a:pt x="1338" y="6"/>
                  </a:lnTo>
                  <a:lnTo>
                    <a:pt x="1311" y="8"/>
                  </a:lnTo>
                  <a:lnTo>
                    <a:pt x="1283" y="13"/>
                  </a:lnTo>
                  <a:lnTo>
                    <a:pt x="1254" y="17"/>
                  </a:lnTo>
                  <a:lnTo>
                    <a:pt x="1227" y="22"/>
                  </a:lnTo>
                  <a:lnTo>
                    <a:pt x="1199" y="29"/>
                  </a:lnTo>
                  <a:lnTo>
                    <a:pt x="1171" y="36"/>
                  </a:lnTo>
                  <a:lnTo>
                    <a:pt x="1142" y="43"/>
                  </a:lnTo>
                  <a:lnTo>
                    <a:pt x="1094" y="58"/>
                  </a:lnTo>
                  <a:lnTo>
                    <a:pt x="1047" y="75"/>
                  </a:lnTo>
                  <a:lnTo>
                    <a:pt x="1002" y="93"/>
                  </a:lnTo>
                  <a:lnTo>
                    <a:pt x="959" y="114"/>
                  </a:lnTo>
                  <a:lnTo>
                    <a:pt x="918" y="135"/>
                  </a:lnTo>
                  <a:lnTo>
                    <a:pt x="880" y="158"/>
                  </a:lnTo>
                  <a:lnTo>
                    <a:pt x="844" y="182"/>
                  </a:lnTo>
                  <a:lnTo>
                    <a:pt x="812" y="208"/>
                  </a:lnTo>
                  <a:lnTo>
                    <a:pt x="812" y="209"/>
                  </a:lnTo>
                  <a:lnTo>
                    <a:pt x="787" y="211"/>
                  </a:lnTo>
                  <a:lnTo>
                    <a:pt x="763" y="214"/>
                  </a:lnTo>
                  <a:lnTo>
                    <a:pt x="737" y="216"/>
                  </a:lnTo>
                  <a:lnTo>
                    <a:pt x="712" y="220"/>
                  </a:lnTo>
                  <a:lnTo>
                    <a:pt x="688" y="225"/>
                  </a:lnTo>
                  <a:lnTo>
                    <a:pt x="663" y="230"/>
                  </a:lnTo>
                  <a:lnTo>
                    <a:pt x="639" y="235"/>
                  </a:lnTo>
                  <a:lnTo>
                    <a:pt x="614" y="241"/>
                  </a:lnTo>
                  <a:lnTo>
                    <a:pt x="575" y="254"/>
                  </a:lnTo>
                  <a:lnTo>
                    <a:pt x="537" y="267"/>
                  </a:lnTo>
                  <a:lnTo>
                    <a:pt x="501" y="282"/>
                  </a:lnTo>
                  <a:lnTo>
                    <a:pt x="467" y="298"/>
                  </a:lnTo>
                  <a:lnTo>
                    <a:pt x="436" y="315"/>
                  </a:lnTo>
                  <a:lnTo>
                    <a:pt x="406" y="333"/>
                  </a:lnTo>
                  <a:lnTo>
                    <a:pt x="378" y="351"/>
                  </a:lnTo>
                  <a:lnTo>
                    <a:pt x="353" y="371"/>
                  </a:lnTo>
                  <a:lnTo>
                    <a:pt x="331" y="392"/>
                  </a:lnTo>
                  <a:lnTo>
                    <a:pt x="311" y="413"/>
                  </a:lnTo>
                  <a:lnTo>
                    <a:pt x="294" y="434"/>
                  </a:lnTo>
                  <a:lnTo>
                    <a:pt x="279" y="456"/>
                  </a:lnTo>
                  <a:lnTo>
                    <a:pt x="268" y="477"/>
                  </a:lnTo>
                  <a:lnTo>
                    <a:pt x="259" y="499"/>
                  </a:lnTo>
                  <a:lnTo>
                    <a:pt x="255" y="522"/>
                  </a:lnTo>
                  <a:lnTo>
                    <a:pt x="253" y="544"/>
                  </a:lnTo>
                  <a:lnTo>
                    <a:pt x="252" y="543"/>
                  </a:lnTo>
                  <a:lnTo>
                    <a:pt x="217" y="558"/>
                  </a:lnTo>
                  <a:lnTo>
                    <a:pt x="184" y="573"/>
                  </a:lnTo>
                  <a:lnTo>
                    <a:pt x="153" y="591"/>
                  </a:lnTo>
                  <a:lnTo>
                    <a:pt x="125" y="609"/>
                  </a:lnTo>
                  <a:lnTo>
                    <a:pt x="99" y="628"/>
                  </a:lnTo>
                  <a:lnTo>
                    <a:pt x="76" y="647"/>
                  </a:lnTo>
                  <a:lnTo>
                    <a:pt x="57" y="667"/>
                  </a:lnTo>
                  <a:lnTo>
                    <a:pt x="39" y="687"/>
                  </a:lnTo>
                  <a:lnTo>
                    <a:pt x="24" y="708"/>
                  </a:lnTo>
                  <a:lnTo>
                    <a:pt x="14" y="729"/>
                  </a:lnTo>
                  <a:lnTo>
                    <a:pt x="6" y="751"/>
                  </a:lnTo>
                  <a:lnTo>
                    <a:pt x="1" y="771"/>
                  </a:lnTo>
                  <a:lnTo>
                    <a:pt x="0" y="793"/>
                  </a:lnTo>
                  <a:lnTo>
                    <a:pt x="1" y="812"/>
                  </a:lnTo>
                  <a:lnTo>
                    <a:pt x="6" y="833"/>
                  </a:lnTo>
                  <a:lnTo>
                    <a:pt x="11" y="843"/>
                  </a:lnTo>
                  <a:lnTo>
                    <a:pt x="16" y="852"/>
                  </a:lnTo>
                  <a:lnTo>
                    <a:pt x="23" y="864"/>
                  </a:lnTo>
                  <a:lnTo>
                    <a:pt x="31" y="875"/>
                  </a:lnTo>
                  <a:lnTo>
                    <a:pt x="41" y="886"/>
                  </a:lnTo>
                  <a:lnTo>
                    <a:pt x="51" y="897"/>
                  </a:lnTo>
                  <a:lnTo>
                    <a:pt x="63" y="906"/>
                  </a:lnTo>
                  <a:lnTo>
                    <a:pt x="76" y="915"/>
                  </a:lnTo>
                  <a:lnTo>
                    <a:pt x="90" y="922"/>
                  </a:lnTo>
                  <a:lnTo>
                    <a:pt x="105" y="931"/>
                  </a:lnTo>
                  <a:lnTo>
                    <a:pt x="121" y="938"/>
                  </a:lnTo>
                  <a:lnTo>
                    <a:pt x="138" y="945"/>
                  </a:lnTo>
                  <a:lnTo>
                    <a:pt x="157" y="952"/>
                  </a:lnTo>
                  <a:lnTo>
                    <a:pt x="175" y="957"/>
                  </a:lnTo>
                  <a:lnTo>
                    <a:pt x="195" y="962"/>
                  </a:lnTo>
                  <a:lnTo>
                    <a:pt x="216" y="967"/>
                  </a:lnTo>
                  <a:lnTo>
                    <a:pt x="237" y="971"/>
                  </a:lnTo>
                  <a:lnTo>
                    <a:pt x="258" y="973"/>
                  </a:lnTo>
                  <a:lnTo>
                    <a:pt x="258" y="972"/>
                  </a:lnTo>
                  <a:lnTo>
                    <a:pt x="245" y="985"/>
                  </a:lnTo>
                  <a:lnTo>
                    <a:pt x="233" y="997"/>
                  </a:lnTo>
                  <a:lnTo>
                    <a:pt x="221" y="1009"/>
                  </a:lnTo>
                  <a:lnTo>
                    <a:pt x="211" y="1022"/>
                  </a:lnTo>
                  <a:lnTo>
                    <a:pt x="203" y="1034"/>
                  </a:lnTo>
                  <a:lnTo>
                    <a:pt x="195" y="1045"/>
                  </a:lnTo>
                  <a:lnTo>
                    <a:pt x="190" y="1059"/>
                  </a:lnTo>
                  <a:lnTo>
                    <a:pt x="184" y="1071"/>
                  </a:lnTo>
                  <a:lnTo>
                    <a:pt x="180" y="1084"/>
                  </a:lnTo>
                  <a:lnTo>
                    <a:pt x="177" y="1097"/>
                  </a:lnTo>
                  <a:lnTo>
                    <a:pt x="177" y="1109"/>
                  </a:lnTo>
                  <a:lnTo>
                    <a:pt x="177" y="1121"/>
                  </a:lnTo>
                  <a:lnTo>
                    <a:pt x="178" y="1134"/>
                  </a:lnTo>
                  <a:lnTo>
                    <a:pt x="181" y="1145"/>
                  </a:lnTo>
                  <a:lnTo>
                    <a:pt x="186" y="1156"/>
                  </a:lnTo>
                  <a:lnTo>
                    <a:pt x="191" y="1168"/>
                  </a:lnTo>
                  <a:lnTo>
                    <a:pt x="199" y="1181"/>
                  </a:lnTo>
                  <a:lnTo>
                    <a:pt x="210" y="1194"/>
                  </a:lnTo>
                  <a:lnTo>
                    <a:pt x="222" y="1206"/>
                  </a:lnTo>
                  <a:lnTo>
                    <a:pt x="235" y="1217"/>
                  </a:lnTo>
                  <a:lnTo>
                    <a:pt x="250" y="1228"/>
                  </a:lnTo>
                  <a:lnTo>
                    <a:pt x="268" y="1237"/>
                  </a:lnTo>
                  <a:lnTo>
                    <a:pt x="286" y="1246"/>
                  </a:lnTo>
                  <a:lnTo>
                    <a:pt x="305" y="1253"/>
                  </a:lnTo>
                  <a:lnTo>
                    <a:pt x="326" y="1259"/>
                  </a:lnTo>
                  <a:lnTo>
                    <a:pt x="347" y="1265"/>
                  </a:lnTo>
                  <a:lnTo>
                    <a:pt x="371" y="1270"/>
                  </a:lnTo>
                  <a:lnTo>
                    <a:pt x="395" y="1274"/>
                  </a:lnTo>
                  <a:lnTo>
                    <a:pt x="420" y="1276"/>
                  </a:lnTo>
                  <a:lnTo>
                    <a:pt x="446" y="1279"/>
                  </a:lnTo>
                  <a:lnTo>
                    <a:pt x="473" y="1279"/>
                  </a:lnTo>
                  <a:lnTo>
                    <a:pt x="501" y="1279"/>
                  </a:lnTo>
                  <a:lnTo>
                    <a:pt x="506" y="1276"/>
                  </a:lnTo>
                  <a:lnTo>
                    <a:pt x="496" y="1290"/>
                  </a:lnTo>
                  <a:lnTo>
                    <a:pt x="486" y="1303"/>
                  </a:lnTo>
                  <a:lnTo>
                    <a:pt x="477" y="1316"/>
                  </a:lnTo>
                  <a:lnTo>
                    <a:pt x="469" y="1329"/>
                  </a:lnTo>
                  <a:lnTo>
                    <a:pt x="462" y="1342"/>
                  </a:lnTo>
                  <a:lnTo>
                    <a:pt x="456" y="1355"/>
                  </a:lnTo>
                  <a:lnTo>
                    <a:pt x="451" y="1368"/>
                  </a:lnTo>
                  <a:lnTo>
                    <a:pt x="448" y="1381"/>
                  </a:lnTo>
                  <a:lnTo>
                    <a:pt x="446" y="1394"/>
                  </a:lnTo>
                  <a:lnTo>
                    <a:pt x="445" y="1407"/>
                  </a:lnTo>
                  <a:lnTo>
                    <a:pt x="445" y="1419"/>
                  </a:lnTo>
                  <a:lnTo>
                    <a:pt x="446" y="1432"/>
                  </a:lnTo>
                  <a:lnTo>
                    <a:pt x="448" y="1445"/>
                  </a:lnTo>
                  <a:lnTo>
                    <a:pt x="452" y="1457"/>
                  </a:lnTo>
                  <a:lnTo>
                    <a:pt x="457" y="1469"/>
                  </a:lnTo>
                  <a:lnTo>
                    <a:pt x="462" y="1479"/>
                  </a:lnTo>
                  <a:lnTo>
                    <a:pt x="472" y="1496"/>
                  </a:lnTo>
                  <a:lnTo>
                    <a:pt x="485" y="1511"/>
                  </a:lnTo>
                  <a:lnTo>
                    <a:pt x="498" y="1525"/>
                  </a:lnTo>
                  <a:lnTo>
                    <a:pt x="515" y="1538"/>
                  </a:lnTo>
                  <a:lnTo>
                    <a:pt x="533" y="1550"/>
                  </a:lnTo>
                  <a:lnTo>
                    <a:pt x="553" y="1562"/>
                  </a:lnTo>
                  <a:lnTo>
                    <a:pt x="574" y="1572"/>
                  </a:lnTo>
                  <a:lnTo>
                    <a:pt x="597" y="1583"/>
                  </a:lnTo>
                  <a:lnTo>
                    <a:pt x="622" y="1590"/>
                  </a:lnTo>
                  <a:lnTo>
                    <a:pt x="648" y="1597"/>
                  </a:lnTo>
                  <a:lnTo>
                    <a:pt x="675" y="1603"/>
                  </a:lnTo>
                  <a:lnTo>
                    <a:pt x="704" y="1608"/>
                  </a:lnTo>
                  <a:lnTo>
                    <a:pt x="733" y="1612"/>
                  </a:lnTo>
                  <a:lnTo>
                    <a:pt x="764" y="1615"/>
                  </a:lnTo>
                  <a:lnTo>
                    <a:pt x="796" y="1616"/>
                  </a:lnTo>
                  <a:lnTo>
                    <a:pt x="829" y="1616"/>
                  </a:lnTo>
                  <a:lnTo>
                    <a:pt x="833" y="1616"/>
                  </a:lnTo>
                  <a:lnTo>
                    <a:pt x="823" y="1639"/>
                  </a:lnTo>
                  <a:lnTo>
                    <a:pt x="817" y="1661"/>
                  </a:lnTo>
                  <a:lnTo>
                    <a:pt x="813" y="1684"/>
                  </a:lnTo>
                  <a:lnTo>
                    <a:pt x="812" y="1705"/>
                  </a:lnTo>
                  <a:lnTo>
                    <a:pt x="813" y="1727"/>
                  </a:lnTo>
                  <a:lnTo>
                    <a:pt x="818" y="1749"/>
                  </a:lnTo>
                  <a:lnTo>
                    <a:pt x="824" y="1769"/>
                  </a:lnTo>
                  <a:lnTo>
                    <a:pt x="834" y="1790"/>
                  </a:lnTo>
                  <a:lnTo>
                    <a:pt x="843" y="1805"/>
                  </a:lnTo>
                  <a:lnTo>
                    <a:pt x="854" y="1819"/>
                  </a:lnTo>
                  <a:lnTo>
                    <a:pt x="866" y="1832"/>
                  </a:lnTo>
                  <a:lnTo>
                    <a:pt x="880" y="1846"/>
                  </a:lnTo>
                  <a:lnTo>
                    <a:pt x="894" y="1858"/>
                  </a:lnTo>
                  <a:lnTo>
                    <a:pt x="910" y="1870"/>
                  </a:lnTo>
                  <a:lnTo>
                    <a:pt x="927" y="1881"/>
                  </a:lnTo>
                  <a:lnTo>
                    <a:pt x="945" y="1892"/>
                  </a:lnTo>
                  <a:lnTo>
                    <a:pt x="964" y="1903"/>
                  </a:lnTo>
                  <a:lnTo>
                    <a:pt x="985" y="1911"/>
                  </a:lnTo>
                  <a:lnTo>
                    <a:pt x="1006" y="1920"/>
                  </a:lnTo>
                  <a:lnTo>
                    <a:pt x="1029" y="1927"/>
                  </a:lnTo>
                  <a:lnTo>
                    <a:pt x="1052" y="1933"/>
                  </a:lnTo>
                  <a:lnTo>
                    <a:pt x="1076" y="1939"/>
                  </a:lnTo>
                  <a:lnTo>
                    <a:pt x="1101" y="1945"/>
                  </a:lnTo>
                  <a:lnTo>
                    <a:pt x="1124" y="1951"/>
                  </a:lnTo>
                  <a:lnTo>
                    <a:pt x="1152" y="1954"/>
                  </a:lnTo>
                  <a:lnTo>
                    <a:pt x="1179" y="1958"/>
                  </a:lnTo>
                  <a:lnTo>
                    <a:pt x="1206" y="1960"/>
                  </a:lnTo>
                  <a:lnTo>
                    <a:pt x="1234" y="1962"/>
                  </a:lnTo>
                  <a:lnTo>
                    <a:pt x="1262" y="1962"/>
                  </a:lnTo>
                  <a:lnTo>
                    <a:pt x="1291" y="1962"/>
                  </a:lnTo>
                  <a:lnTo>
                    <a:pt x="1321" y="1962"/>
                  </a:lnTo>
                  <a:lnTo>
                    <a:pt x="1351" y="1960"/>
                  </a:lnTo>
                  <a:lnTo>
                    <a:pt x="1381" y="1958"/>
                  </a:lnTo>
                  <a:lnTo>
                    <a:pt x="1412" y="1954"/>
                  </a:lnTo>
                  <a:lnTo>
                    <a:pt x="1442" y="1951"/>
                  </a:lnTo>
                  <a:lnTo>
                    <a:pt x="1473" y="1946"/>
                  </a:lnTo>
                  <a:lnTo>
                    <a:pt x="1504" y="1939"/>
                  </a:lnTo>
                  <a:lnTo>
                    <a:pt x="1535" y="1933"/>
                  </a:lnTo>
                  <a:lnTo>
                    <a:pt x="1566" y="1927"/>
                  </a:lnTo>
                  <a:lnTo>
                    <a:pt x="1597" y="1918"/>
                  </a:lnTo>
                  <a:lnTo>
                    <a:pt x="1638" y="1907"/>
                  </a:lnTo>
                  <a:lnTo>
                    <a:pt x="1677" y="1893"/>
                  </a:lnTo>
                  <a:lnTo>
                    <a:pt x="1677" y="1892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schemeClr val="bg1">
                  <a:lumMod val="50000"/>
                  <a:alpha val="43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926021" y="2638035"/>
              <a:ext cx="300748" cy="296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WAN</a:t>
              </a:r>
              <a:endParaRPr lang="en-GB" dirty="0"/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6228424" y="2708920"/>
            <a:ext cx="2520040" cy="1630249"/>
            <a:chOff x="6156176" y="1556792"/>
            <a:chExt cx="2520040" cy="1630249"/>
          </a:xfrm>
        </p:grpSpPr>
        <p:sp>
          <p:nvSpPr>
            <p:cNvPr id="12" name="Elipse 11"/>
            <p:cNvSpPr/>
            <p:nvPr/>
          </p:nvSpPr>
          <p:spPr bwMode="auto">
            <a:xfrm>
              <a:off x="6300192" y="2107041"/>
              <a:ext cx="2376024" cy="1080000"/>
            </a:xfrm>
            <a:prstGeom prst="ellipse">
              <a:avLst/>
            </a:prstGeom>
            <a:solidFill>
              <a:srgbClr val="E8F6E5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latin typeface="Britannic Bold" pitchFamily="34" charset="0"/>
              </a:endParaRPr>
            </a:p>
          </p:txBody>
        </p:sp>
        <p:pic>
          <p:nvPicPr>
            <p:cNvPr id="13" name="Picture 60" descr="Server - applic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16216" y="2307041"/>
              <a:ext cx="357936" cy="631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ilindro 13"/>
            <p:cNvSpPr/>
            <p:nvPr/>
          </p:nvSpPr>
          <p:spPr>
            <a:xfrm>
              <a:off x="7951559" y="2366442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Cilindro 14"/>
            <p:cNvSpPr/>
            <p:nvPr/>
          </p:nvSpPr>
          <p:spPr>
            <a:xfrm>
              <a:off x="8044159" y="2437179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Cilindro 15"/>
            <p:cNvSpPr/>
            <p:nvPr/>
          </p:nvSpPr>
          <p:spPr>
            <a:xfrm>
              <a:off x="8142130" y="2506232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Cilindro 16"/>
            <p:cNvSpPr/>
            <p:nvPr/>
          </p:nvSpPr>
          <p:spPr>
            <a:xfrm>
              <a:off x="7951559" y="2558603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Cilindro 17"/>
            <p:cNvSpPr/>
            <p:nvPr/>
          </p:nvSpPr>
          <p:spPr>
            <a:xfrm>
              <a:off x="8036216" y="2627041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6156176" y="2546090"/>
              <a:ext cx="380743" cy="204804"/>
              <a:chOff x="638" y="926"/>
              <a:chExt cx="213" cy="99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638" y="926"/>
                <a:ext cx="213" cy="99"/>
              </a:xfrm>
              <a:custGeom>
                <a:avLst/>
                <a:gdLst>
                  <a:gd name="T0" fmla="*/ 0 w 516"/>
                  <a:gd name="T1" fmla="*/ 0 h 245"/>
                  <a:gd name="T2" fmla="*/ 0 w 516"/>
                  <a:gd name="T3" fmla="*/ 0 h 245"/>
                  <a:gd name="T4" fmla="*/ 0 w 516"/>
                  <a:gd name="T5" fmla="*/ 0 h 245"/>
                  <a:gd name="T6" fmla="*/ 0 w 516"/>
                  <a:gd name="T7" fmla="*/ 0 h 245"/>
                  <a:gd name="T8" fmla="*/ 0 w 516"/>
                  <a:gd name="T9" fmla="*/ 0 h 245"/>
                  <a:gd name="T10" fmla="*/ 0 w 516"/>
                  <a:gd name="T11" fmla="*/ 0 h 245"/>
                  <a:gd name="T12" fmla="*/ 0 w 516"/>
                  <a:gd name="T13" fmla="*/ 0 h 245"/>
                  <a:gd name="T14" fmla="*/ 0 w 516"/>
                  <a:gd name="T15" fmla="*/ 0 h 245"/>
                  <a:gd name="T16" fmla="*/ 0 w 516"/>
                  <a:gd name="T17" fmla="*/ 0 h 245"/>
                  <a:gd name="T18" fmla="*/ 0 w 516"/>
                  <a:gd name="T19" fmla="*/ 0 h 245"/>
                  <a:gd name="T20" fmla="*/ 0 w 516"/>
                  <a:gd name="T21" fmla="*/ 0 h 245"/>
                  <a:gd name="T22" fmla="*/ 0 w 516"/>
                  <a:gd name="T23" fmla="*/ 0 h 245"/>
                  <a:gd name="T24" fmla="*/ 0 w 516"/>
                  <a:gd name="T25" fmla="*/ 0 h 245"/>
                  <a:gd name="T26" fmla="*/ 0 w 516"/>
                  <a:gd name="T27" fmla="*/ 0 h 245"/>
                  <a:gd name="T28" fmla="*/ 0 w 516"/>
                  <a:gd name="T29" fmla="*/ 0 h 245"/>
                  <a:gd name="T30" fmla="*/ 0 w 516"/>
                  <a:gd name="T31" fmla="*/ 0 h 245"/>
                  <a:gd name="T32" fmla="*/ 0 w 516"/>
                  <a:gd name="T33" fmla="*/ 0 h 245"/>
                  <a:gd name="T34" fmla="*/ 0 w 516"/>
                  <a:gd name="T35" fmla="*/ 0 h 245"/>
                  <a:gd name="T36" fmla="*/ 0 w 516"/>
                  <a:gd name="T37" fmla="*/ 0 h 245"/>
                  <a:gd name="T38" fmla="*/ 0 w 516"/>
                  <a:gd name="T39" fmla="*/ 0 h 245"/>
                  <a:gd name="T40" fmla="*/ 0 w 516"/>
                  <a:gd name="T41" fmla="*/ 0 h 245"/>
                  <a:gd name="T42" fmla="*/ 0 w 516"/>
                  <a:gd name="T43" fmla="*/ 0 h 245"/>
                  <a:gd name="T44" fmla="*/ 0 w 516"/>
                  <a:gd name="T45" fmla="*/ 0 h 245"/>
                  <a:gd name="T46" fmla="*/ 0 w 516"/>
                  <a:gd name="T47" fmla="*/ 0 h 245"/>
                  <a:gd name="T48" fmla="*/ 0 w 516"/>
                  <a:gd name="T49" fmla="*/ 0 h 245"/>
                  <a:gd name="T50" fmla="*/ 0 w 516"/>
                  <a:gd name="T51" fmla="*/ 0 h 245"/>
                  <a:gd name="T52" fmla="*/ 0 w 516"/>
                  <a:gd name="T53" fmla="*/ 0 h 245"/>
                  <a:gd name="T54" fmla="*/ 0 w 516"/>
                  <a:gd name="T55" fmla="*/ 0 h 245"/>
                  <a:gd name="T56" fmla="*/ 0 w 516"/>
                  <a:gd name="T57" fmla="*/ 0 h 245"/>
                  <a:gd name="T58" fmla="*/ 0 w 516"/>
                  <a:gd name="T59" fmla="*/ 0 h 245"/>
                  <a:gd name="T60" fmla="*/ 0 w 516"/>
                  <a:gd name="T61" fmla="*/ 0 h 245"/>
                  <a:gd name="T62" fmla="*/ 0 w 516"/>
                  <a:gd name="T63" fmla="*/ 0 h 245"/>
                  <a:gd name="T64" fmla="*/ 0 w 516"/>
                  <a:gd name="T65" fmla="*/ 0 h 245"/>
                  <a:gd name="T66" fmla="*/ 0 w 516"/>
                  <a:gd name="T67" fmla="*/ 0 h 245"/>
                  <a:gd name="T68" fmla="*/ 0 w 516"/>
                  <a:gd name="T69" fmla="*/ 0 h 245"/>
                  <a:gd name="T70" fmla="*/ 0 w 516"/>
                  <a:gd name="T71" fmla="*/ 0 h 245"/>
                  <a:gd name="T72" fmla="*/ 0 w 516"/>
                  <a:gd name="T73" fmla="*/ 0 h 245"/>
                  <a:gd name="T74" fmla="*/ 0 w 516"/>
                  <a:gd name="T75" fmla="*/ 0 h 245"/>
                  <a:gd name="T76" fmla="*/ 0 w 516"/>
                  <a:gd name="T77" fmla="*/ 0 h 245"/>
                  <a:gd name="T78" fmla="*/ 0 w 516"/>
                  <a:gd name="T79" fmla="*/ 0 h 245"/>
                  <a:gd name="T80" fmla="*/ 0 w 516"/>
                  <a:gd name="T81" fmla="*/ 0 h 245"/>
                  <a:gd name="T82" fmla="*/ 0 w 516"/>
                  <a:gd name="T83" fmla="*/ 0 h 245"/>
                  <a:gd name="T84" fmla="*/ 0 w 516"/>
                  <a:gd name="T85" fmla="*/ 0 h 245"/>
                  <a:gd name="T86" fmla="*/ 0 w 516"/>
                  <a:gd name="T87" fmla="*/ 0 h 245"/>
                  <a:gd name="T88" fmla="*/ 0 w 516"/>
                  <a:gd name="T89" fmla="*/ 0 h 245"/>
                  <a:gd name="T90" fmla="*/ 0 w 516"/>
                  <a:gd name="T91" fmla="*/ 0 h 245"/>
                  <a:gd name="T92" fmla="*/ 0 w 516"/>
                  <a:gd name="T93" fmla="*/ 0 h 245"/>
                  <a:gd name="T94" fmla="*/ 0 w 516"/>
                  <a:gd name="T95" fmla="*/ 0 h 245"/>
                  <a:gd name="T96" fmla="*/ 0 w 516"/>
                  <a:gd name="T97" fmla="*/ 0 h 245"/>
                  <a:gd name="T98" fmla="*/ 0 w 516"/>
                  <a:gd name="T99" fmla="*/ 0 h 245"/>
                  <a:gd name="T100" fmla="*/ 0 w 516"/>
                  <a:gd name="T101" fmla="*/ 0 h 245"/>
                  <a:gd name="T102" fmla="*/ 0 w 516"/>
                  <a:gd name="T103" fmla="*/ 0 h 245"/>
                  <a:gd name="T104" fmla="*/ 0 w 516"/>
                  <a:gd name="T105" fmla="*/ 0 h 24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6"/>
                  <a:gd name="T160" fmla="*/ 0 h 245"/>
                  <a:gd name="T161" fmla="*/ 516 w 516"/>
                  <a:gd name="T162" fmla="*/ 245 h 24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6" h="245">
                    <a:moveTo>
                      <a:pt x="515" y="71"/>
                    </a:moveTo>
                    <a:lnTo>
                      <a:pt x="513" y="64"/>
                    </a:lnTo>
                    <a:lnTo>
                      <a:pt x="509" y="56"/>
                    </a:lnTo>
                    <a:lnTo>
                      <a:pt x="503" y="46"/>
                    </a:lnTo>
                    <a:lnTo>
                      <a:pt x="492" y="39"/>
                    </a:lnTo>
                    <a:lnTo>
                      <a:pt x="480" y="33"/>
                    </a:lnTo>
                    <a:lnTo>
                      <a:pt x="465" y="25"/>
                    </a:lnTo>
                    <a:lnTo>
                      <a:pt x="446" y="20"/>
                    </a:lnTo>
                    <a:lnTo>
                      <a:pt x="425" y="14"/>
                    </a:lnTo>
                    <a:lnTo>
                      <a:pt x="383" y="6"/>
                    </a:lnTo>
                    <a:lnTo>
                      <a:pt x="335" y="2"/>
                    </a:lnTo>
                    <a:lnTo>
                      <a:pt x="287" y="0"/>
                    </a:lnTo>
                    <a:lnTo>
                      <a:pt x="237" y="2"/>
                    </a:lnTo>
                    <a:lnTo>
                      <a:pt x="189" y="8"/>
                    </a:lnTo>
                    <a:lnTo>
                      <a:pt x="143" y="14"/>
                    </a:lnTo>
                    <a:lnTo>
                      <a:pt x="99" y="25"/>
                    </a:lnTo>
                    <a:lnTo>
                      <a:pt x="63" y="37"/>
                    </a:lnTo>
                    <a:lnTo>
                      <a:pt x="48" y="44"/>
                    </a:lnTo>
                    <a:lnTo>
                      <a:pt x="34" y="50"/>
                    </a:lnTo>
                    <a:lnTo>
                      <a:pt x="23" y="58"/>
                    </a:lnTo>
                    <a:lnTo>
                      <a:pt x="13" y="66"/>
                    </a:lnTo>
                    <a:lnTo>
                      <a:pt x="8" y="71"/>
                    </a:lnTo>
                    <a:lnTo>
                      <a:pt x="4" y="79"/>
                    </a:lnTo>
                    <a:lnTo>
                      <a:pt x="0" y="87"/>
                    </a:lnTo>
                    <a:lnTo>
                      <a:pt x="0" y="94"/>
                    </a:lnTo>
                    <a:lnTo>
                      <a:pt x="0" y="173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11" y="198"/>
                    </a:lnTo>
                    <a:lnTo>
                      <a:pt x="21" y="205"/>
                    </a:lnTo>
                    <a:lnTo>
                      <a:pt x="34" y="213"/>
                    </a:lnTo>
                    <a:lnTo>
                      <a:pt x="50" y="221"/>
                    </a:lnTo>
                    <a:lnTo>
                      <a:pt x="67" y="226"/>
                    </a:lnTo>
                    <a:lnTo>
                      <a:pt x="90" y="232"/>
                    </a:lnTo>
                    <a:lnTo>
                      <a:pt x="132" y="240"/>
                    </a:lnTo>
                    <a:lnTo>
                      <a:pt x="178" y="244"/>
                    </a:lnTo>
                    <a:lnTo>
                      <a:pt x="228" y="244"/>
                    </a:lnTo>
                    <a:lnTo>
                      <a:pt x="276" y="244"/>
                    </a:lnTo>
                    <a:lnTo>
                      <a:pt x="325" y="238"/>
                    </a:lnTo>
                    <a:lnTo>
                      <a:pt x="371" y="230"/>
                    </a:lnTo>
                    <a:lnTo>
                      <a:pt x="392" y="226"/>
                    </a:lnTo>
                    <a:lnTo>
                      <a:pt x="413" y="221"/>
                    </a:lnTo>
                    <a:lnTo>
                      <a:pt x="434" y="215"/>
                    </a:lnTo>
                    <a:lnTo>
                      <a:pt x="452" y="209"/>
                    </a:lnTo>
                    <a:lnTo>
                      <a:pt x="467" y="201"/>
                    </a:lnTo>
                    <a:lnTo>
                      <a:pt x="480" y="196"/>
                    </a:lnTo>
                    <a:lnTo>
                      <a:pt x="492" y="188"/>
                    </a:lnTo>
                    <a:lnTo>
                      <a:pt x="499" y="180"/>
                    </a:lnTo>
                    <a:lnTo>
                      <a:pt x="507" y="175"/>
                    </a:lnTo>
                    <a:lnTo>
                      <a:pt x="511" y="167"/>
                    </a:lnTo>
                    <a:lnTo>
                      <a:pt x="513" y="159"/>
                    </a:lnTo>
                    <a:lnTo>
                      <a:pt x="515" y="154"/>
                    </a:lnTo>
                    <a:lnTo>
                      <a:pt x="515" y="71"/>
                    </a:lnTo>
                  </a:path>
                </a:pathLst>
              </a:custGeom>
              <a:gradFill rotWithShape="0">
                <a:gsLst>
                  <a:gs pos="0">
                    <a:srgbClr val="CB967C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38" y="929"/>
                <a:ext cx="213" cy="65"/>
              </a:xfrm>
              <a:custGeom>
                <a:avLst/>
                <a:gdLst>
                  <a:gd name="T0" fmla="*/ 0 w 516"/>
                  <a:gd name="T1" fmla="*/ 0 h 160"/>
                  <a:gd name="T2" fmla="*/ 0 w 516"/>
                  <a:gd name="T3" fmla="*/ 0 h 160"/>
                  <a:gd name="T4" fmla="*/ 0 w 516"/>
                  <a:gd name="T5" fmla="*/ 0 h 160"/>
                  <a:gd name="T6" fmla="*/ 0 w 516"/>
                  <a:gd name="T7" fmla="*/ 0 h 160"/>
                  <a:gd name="T8" fmla="*/ 0 w 516"/>
                  <a:gd name="T9" fmla="*/ 0 h 160"/>
                  <a:gd name="T10" fmla="*/ 0 w 516"/>
                  <a:gd name="T11" fmla="*/ 0 h 160"/>
                  <a:gd name="T12" fmla="*/ 0 w 516"/>
                  <a:gd name="T13" fmla="*/ 0 h 160"/>
                  <a:gd name="T14" fmla="*/ 0 w 516"/>
                  <a:gd name="T15" fmla="*/ 0 h 160"/>
                  <a:gd name="T16" fmla="*/ 0 w 516"/>
                  <a:gd name="T17" fmla="*/ 0 h 160"/>
                  <a:gd name="T18" fmla="*/ 0 w 516"/>
                  <a:gd name="T19" fmla="*/ 0 h 160"/>
                  <a:gd name="T20" fmla="*/ 0 w 516"/>
                  <a:gd name="T21" fmla="*/ 0 h 160"/>
                  <a:gd name="T22" fmla="*/ 0 w 516"/>
                  <a:gd name="T23" fmla="*/ 0 h 160"/>
                  <a:gd name="T24" fmla="*/ 0 w 516"/>
                  <a:gd name="T25" fmla="*/ 0 h 160"/>
                  <a:gd name="T26" fmla="*/ 0 w 516"/>
                  <a:gd name="T27" fmla="*/ 0 h 160"/>
                  <a:gd name="T28" fmla="*/ 0 w 516"/>
                  <a:gd name="T29" fmla="*/ 0 h 160"/>
                  <a:gd name="T30" fmla="*/ 0 w 516"/>
                  <a:gd name="T31" fmla="*/ 0 h 160"/>
                  <a:gd name="T32" fmla="*/ 0 w 516"/>
                  <a:gd name="T33" fmla="*/ 0 h 160"/>
                  <a:gd name="T34" fmla="*/ 0 w 516"/>
                  <a:gd name="T35" fmla="*/ 0 h 160"/>
                  <a:gd name="T36" fmla="*/ 0 w 516"/>
                  <a:gd name="T37" fmla="*/ 0 h 160"/>
                  <a:gd name="T38" fmla="*/ 0 w 516"/>
                  <a:gd name="T39" fmla="*/ 0 h 160"/>
                  <a:gd name="T40" fmla="*/ 0 w 516"/>
                  <a:gd name="T41" fmla="*/ 0 h 160"/>
                  <a:gd name="T42" fmla="*/ 0 w 516"/>
                  <a:gd name="T43" fmla="*/ 0 h 160"/>
                  <a:gd name="T44" fmla="*/ 0 w 516"/>
                  <a:gd name="T45" fmla="*/ 0 h 160"/>
                  <a:gd name="T46" fmla="*/ 0 w 516"/>
                  <a:gd name="T47" fmla="*/ 0 h 160"/>
                  <a:gd name="T48" fmla="*/ 0 w 516"/>
                  <a:gd name="T49" fmla="*/ 0 h 160"/>
                  <a:gd name="T50" fmla="*/ 0 w 516"/>
                  <a:gd name="T51" fmla="*/ 0 h 160"/>
                  <a:gd name="T52" fmla="*/ 0 w 516"/>
                  <a:gd name="T53" fmla="*/ 0 h 160"/>
                  <a:gd name="T54" fmla="*/ 0 w 516"/>
                  <a:gd name="T55" fmla="*/ 0 h 160"/>
                  <a:gd name="T56" fmla="*/ 0 w 516"/>
                  <a:gd name="T57" fmla="*/ 0 h 160"/>
                  <a:gd name="T58" fmla="*/ 0 w 516"/>
                  <a:gd name="T59" fmla="*/ 0 h 160"/>
                  <a:gd name="T60" fmla="*/ 0 w 516"/>
                  <a:gd name="T61" fmla="*/ 0 h 160"/>
                  <a:gd name="T62" fmla="*/ 0 w 516"/>
                  <a:gd name="T63" fmla="*/ 0 h 160"/>
                  <a:gd name="T64" fmla="*/ 0 w 516"/>
                  <a:gd name="T65" fmla="*/ 0 h 160"/>
                  <a:gd name="T66" fmla="*/ 0 w 516"/>
                  <a:gd name="T67" fmla="*/ 0 h 160"/>
                  <a:gd name="T68" fmla="*/ 0 w 516"/>
                  <a:gd name="T69" fmla="*/ 0 h 160"/>
                  <a:gd name="T70" fmla="*/ 0 w 516"/>
                  <a:gd name="T71" fmla="*/ 0 h 160"/>
                  <a:gd name="T72" fmla="*/ 0 w 516"/>
                  <a:gd name="T73" fmla="*/ 0 h 160"/>
                  <a:gd name="T74" fmla="*/ 0 w 516"/>
                  <a:gd name="T75" fmla="*/ 0 h 160"/>
                  <a:gd name="T76" fmla="*/ 0 w 516"/>
                  <a:gd name="T77" fmla="*/ 0 h 160"/>
                  <a:gd name="T78" fmla="*/ 0 w 516"/>
                  <a:gd name="T79" fmla="*/ 0 h 160"/>
                  <a:gd name="T80" fmla="*/ 0 w 516"/>
                  <a:gd name="T81" fmla="*/ 0 h 160"/>
                  <a:gd name="T82" fmla="*/ 0 w 516"/>
                  <a:gd name="T83" fmla="*/ 0 h 160"/>
                  <a:gd name="T84" fmla="*/ 0 w 516"/>
                  <a:gd name="T85" fmla="*/ 0 h 160"/>
                  <a:gd name="T86" fmla="*/ 0 w 516"/>
                  <a:gd name="T87" fmla="*/ 0 h 160"/>
                  <a:gd name="T88" fmla="*/ 0 w 516"/>
                  <a:gd name="T89" fmla="*/ 0 h 160"/>
                  <a:gd name="T90" fmla="*/ 0 w 516"/>
                  <a:gd name="T91" fmla="*/ 0 h 160"/>
                  <a:gd name="T92" fmla="*/ 0 w 516"/>
                  <a:gd name="T93" fmla="*/ 0 h 160"/>
                  <a:gd name="T94" fmla="*/ 0 w 516"/>
                  <a:gd name="T95" fmla="*/ 0 h 160"/>
                  <a:gd name="T96" fmla="*/ 0 w 516"/>
                  <a:gd name="T97" fmla="*/ 0 h 160"/>
                  <a:gd name="T98" fmla="*/ 0 w 516"/>
                  <a:gd name="T99" fmla="*/ 0 h 160"/>
                  <a:gd name="T100" fmla="*/ 0 w 516"/>
                  <a:gd name="T101" fmla="*/ 0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16"/>
                  <a:gd name="T154" fmla="*/ 0 h 160"/>
                  <a:gd name="T155" fmla="*/ 516 w 516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16" h="160">
                    <a:moveTo>
                      <a:pt x="452" y="123"/>
                    </a:moveTo>
                    <a:lnTo>
                      <a:pt x="469" y="117"/>
                    </a:lnTo>
                    <a:lnTo>
                      <a:pt x="482" y="110"/>
                    </a:lnTo>
                    <a:lnTo>
                      <a:pt x="494" y="102"/>
                    </a:lnTo>
                    <a:lnTo>
                      <a:pt x="501" y="94"/>
                    </a:lnTo>
                    <a:lnTo>
                      <a:pt x="509" y="87"/>
                    </a:lnTo>
                    <a:lnTo>
                      <a:pt x="513" y="79"/>
                    </a:lnTo>
                    <a:lnTo>
                      <a:pt x="515" y="71"/>
                    </a:lnTo>
                    <a:lnTo>
                      <a:pt x="513" y="64"/>
                    </a:lnTo>
                    <a:lnTo>
                      <a:pt x="511" y="56"/>
                    </a:lnTo>
                    <a:lnTo>
                      <a:pt x="505" y="50"/>
                    </a:lnTo>
                    <a:lnTo>
                      <a:pt x="498" y="43"/>
                    </a:lnTo>
                    <a:lnTo>
                      <a:pt x="488" y="37"/>
                    </a:lnTo>
                    <a:lnTo>
                      <a:pt x="475" y="29"/>
                    </a:lnTo>
                    <a:lnTo>
                      <a:pt x="461" y="23"/>
                    </a:lnTo>
                    <a:lnTo>
                      <a:pt x="444" y="20"/>
                    </a:lnTo>
                    <a:lnTo>
                      <a:pt x="425" y="14"/>
                    </a:lnTo>
                    <a:lnTo>
                      <a:pt x="383" y="6"/>
                    </a:lnTo>
                    <a:lnTo>
                      <a:pt x="335" y="2"/>
                    </a:lnTo>
                    <a:lnTo>
                      <a:pt x="287" y="0"/>
                    </a:lnTo>
                    <a:lnTo>
                      <a:pt x="237" y="2"/>
                    </a:lnTo>
                    <a:lnTo>
                      <a:pt x="189" y="8"/>
                    </a:lnTo>
                    <a:lnTo>
                      <a:pt x="143" y="14"/>
                    </a:lnTo>
                    <a:lnTo>
                      <a:pt x="99" y="25"/>
                    </a:lnTo>
                    <a:lnTo>
                      <a:pt x="63" y="37"/>
                    </a:lnTo>
                    <a:lnTo>
                      <a:pt x="46" y="44"/>
                    </a:lnTo>
                    <a:lnTo>
                      <a:pt x="32" y="52"/>
                    </a:lnTo>
                    <a:lnTo>
                      <a:pt x="21" y="58"/>
                    </a:lnTo>
                    <a:lnTo>
                      <a:pt x="11" y="66"/>
                    </a:lnTo>
                    <a:lnTo>
                      <a:pt x="6" y="73"/>
                    </a:lnTo>
                    <a:lnTo>
                      <a:pt x="2" y="81"/>
                    </a:lnTo>
                    <a:lnTo>
                      <a:pt x="0" y="89"/>
                    </a:lnTo>
                    <a:lnTo>
                      <a:pt x="0" y="96"/>
                    </a:lnTo>
                    <a:lnTo>
                      <a:pt x="4" y="104"/>
                    </a:lnTo>
                    <a:lnTo>
                      <a:pt x="9" y="111"/>
                    </a:lnTo>
                    <a:lnTo>
                      <a:pt x="17" y="117"/>
                    </a:lnTo>
                    <a:lnTo>
                      <a:pt x="27" y="125"/>
                    </a:lnTo>
                    <a:lnTo>
                      <a:pt x="38" y="131"/>
                    </a:lnTo>
                    <a:lnTo>
                      <a:pt x="54" y="136"/>
                    </a:lnTo>
                    <a:lnTo>
                      <a:pt x="71" y="142"/>
                    </a:lnTo>
                    <a:lnTo>
                      <a:pt x="90" y="146"/>
                    </a:lnTo>
                    <a:lnTo>
                      <a:pt x="132" y="154"/>
                    </a:lnTo>
                    <a:lnTo>
                      <a:pt x="178" y="159"/>
                    </a:lnTo>
                    <a:lnTo>
                      <a:pt x="228" y="159"/>
                    </a:lnTo>
                    <a:lnTo>
                      <a:pt x="276" y="157"/>
                    </a:lnTo>
                    <a:lnTo>
                      <a:pt x="325" y="154"/>
                    </a:lnTo>
                    <a:lnTo>
                      <a:pt x="371" y="146"/>
                    </a:lnTo>
                    <a:lnTo>
                      <a:pt x="392" y="142"/>
                    </a:lnTo>
                    <a:lnTo>
                      <a:pt x="413" y="136"/>
                    </a:lnTo>
                    <a:lnTo>
                      <a:pt x="434" y="131"/>
                    </a:lnTo>
                    <a:lnTo>
                      <a:pt x="452" y="123"/>
                    </a:lnTo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1" y="938"/>
                <a:ext cx="53" cy="20"/>
              </a:xfrm>
              <a:custGeom>
                <a:avLst/>
                <a:gdLst>
                  <a:gd name="T0" fmla="*/ 0 w 129"/>
                  <a:gd name="T1" fmla="*/ 0 h 49"/>
                  <a:gd name="T2" fmla="*/ 0 w 129"/>
                  <a:gd name="T3" fmla="*/ 0 h 49"/>
                  <a:gd name="T4" fmla="*/ 0 w 129"/>
                  <a:gd name="T5" fmla="*/ 0 h 49"/>
                  <a:gd name="T6" fmla="*/ 0 w 129"/>
                  <a:gd name="T7" fmla="*/ 0 h 49"/>
                  <a:gd name="T8" fmla="*/ 0 w 129"/>
                  <a:gd name="T9" fmla="*/ 0 h 49"/>
                  <a:gd name="T10" fmla="*/ 0 w 129"/>
                  <a:gd name="T11" fmla="*/ 0 h 49"/>
                  <a:gd name="T12" fmla="*/ 0 w 129"/>
                  <a:gd name="T13" fmla="*/ 0 h 49"/>
                  <a:gd name="T14" fmla="*/ 0 w 129"/>
                  <a:gd name="T15" fmla="*/ 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49"/>
                  <a:gd name="T26" fmla="*/ 129 w 129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49">
                    <a:moveTo>
                      <a:pt x="128" y="0"/>
                    </a:moveTo>
                    <a:lnTo>
                      <a:pt x="44" y="10"/>
                    </a:lnTo>
                    <a:lnTo>
                      <a:pt x="65" y="14"/>
                    </a:lnTo>
                    <a:lnTo>
                      <a:pt x="0" y="41"/>
                    </a:lnTo>
                    <a:lnTo>
                      <a:pt x="36" y="48"/>
                    </a:lnTo>
                    <a:lnTo>
                      <a:pt x="99" y="21"/>
                    </a:lnTo>
                    <a:lnTo>
                      <a:pt x="120" y="27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754" y="963"/>
                <a:ext cx="60" cy="14"/>
              </a:xfrm>
              <a:custGeom>
                <a:avLst/>
                <a:gdLst>
                  <a:gd name="T0" fmla="*/ 0 w 145"/>
                  <a:gd name="T1" fmla="*/ 0 h 37"/>
                  <a:gd name="T2" fmla="*/ 0 w 145"/>
                  <a:gd name="T3" fmla="*/ 0 h 37"/>
                  <a:gd name="T4" fmla="*/ 0 w 145"/>
                  <a:gd name="T5" fmla="*/ 0 h 37"/>
                  <a:gd name="T6" fmla="*/ 0 w 145"/>
                  <a:gd name="T7" fmla="*/ 0 h 37"/>
                  <a:gd name="T8" fmla="*/ 0 w 145"/>
                  <a:gd name="T9" fmla="*/ 0 h 37"/>
                  <a:gd name="T10" fmla="*/ 0 w 145"/>
                  <a:gd name="T11" fmla="*/ 0 h 37"/>
                  <a:gd name="T12" fmla="*/ 0 w 145"/>
                  <a:gd name="T13" fmla="*/ 0 h 37"/>
                  <a:gd name="T14" fmla="*/ 0 w 145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5"/>
                  <a:gd name="T25" fmla="*/ 0 h 37"/>
                  <a:gd name="T26" fmla="*/ 145 w 145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5" h="37">
                    <a:moveTo>
                      <a:pt x="144" y="34"/>
                    </a:moveTo>
                    <a:lnTo>
                      <a:pt x="125" y="9"/>
                    </a:lnTo>
                    <a:lnTo>
                      <a:pt x="106" y="17"/>
                    </a:lnTo>
                    <a:lnTo>
                      <a:pt x="31" y="0"/>
                    </a:lnTo>
                    <a:lnTo>
                      <a:pt x="0" y="13"/>
                    </a:lnTo>
                    <a:lnTo>
                      <a:pt x="75" y="28"/>
                    </a:lnTo>
                    <a:lnTo>
                      <a:pt x="58" y="36"/>
                    </a:lnTo>
                    <a:lnTo>
                      <a:pt x="144" y="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685" y="965"/>
                <a:ext cx="53" cy="20"/>
              </a:xfrm>
              <a:custGeom>
                <a:avLst/>
                <a:gdLst>
                  <a:gd name="T0" fmla="*/ 0 w 129"/>
                  <a:gd name="T1" fmla="*/ 0 h 49"/>
                  <a:gd name="T2" fmla="*/ 0 w 129"/>
                  <a:gd name="T3" fmla="*/ 0 h 49"/>
                  <a:gd name="T4" fmla="*/ 0 w 129"/>
                  <a:gd name="T5" fmla="*/ 0 h 49"/>
                  <a:gd name="T6" fmla="*/ 0 w 129"/>
                  <a:gd name="T7" fmla="*/ 0 h 49"/>
                  <a:gd name="T8" fmla="*/ 0 w 129"/>
                  <a:gd name="T9" fmla="*/ 0 h 49"/>
                  <a:gd name="T10" fmla="*/ 0 w 129"/>
                  <a:gd name="T11" fmla="*/ 0 h 49"/>
                  <a:gd name="T12" fmla="*/ 0 w 129"/>
                  <a:gd name="T13" fmla="*/ 0 h 49"/>
                  <a:gd name="T14" fmla="*/ 0 w 129"/>
                  <a:gd name="T15" fmla="*/ 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49"/>
                  <a:gd name="T26" fmla="*/ 129 w 129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49">
                    <a:moveTo>
                      <a:pt x="0" y="48"/>
                    </a:moveTo>
                    <a:lnTo>
                      <a:pt x="84" y="39"/>
                    </a:lnTo>
                    <a:lnTo>
                      <a:pt x="63" y="33"/>
                    </a:lnTo>
                    <a:lnTo>
                      <a:pt x="128" y="8"/>
                    </a:lnTo>
                    <a:lnTo>
                      <a:pt x="92" y="0"/>
                    </a:lnTo>
                    <a:lnTo>
                      <a:pt x="27" y="25"/>
                    </a:lnTo>
                    <a:lnTo>
                      <a:pt x="6" y="21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675" y="946"/>
                <a:ext cx="60" cy="15"/>
              </a:xfrm>
              <a:custGeom>
                <a:avLst/>
                <a:gdLst>
                  <a:gd name="T0" fmla="*/ 0 w 144"/>
                  <a:gd name="T1" fmla="*/ 0 h 37"/>
                  <a:gd name="T2" fmla="*/ 0 w 144"/>
                  <a:gd name="T3" fmla="*/ 0 h 37"/>
                  <a:gd name="T4" fmla="*/ 0 w 144"/>
                  <a:gd name="T5" fmla="*/ 0 h 37"/>
                  <a:gd name="T6" fmla="*/ 0 w 144"/>
                  <a:gd name="T7" fmla="*/ 0 h 37"/>
                  <a:gd name="T8" fmla="*/ 0 w 144"/>
                  <a:gd name="T9" fmla="*/ 0 h 37"/>
                  <a:gd name="T10" fmla="*/ 0 w 144"/>
                  <a:gd name="T11" fmla="*/ 0 h 37"/>
                  <a:gd name="T12" fmla="*/ 0 w 144"/>
                  <a:gd name="T13" fmla="*/ 0 h 37"/>
                  <a:gd name="T14" fmla="*/ 0 w 144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7"/>
                  <a:gd name="T26" fmla="*/ 144 w 144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7">
                    <a:moveTo>
                      <a:pt x="0" y="2"/>
                    </a:moveTo>
                    <a:lnTo>
                      <a:pt x="19" y="26"/>
                    </a:lnTo>
                    <a:lnTo>
                      <a:pt x="36" y="21"/>
                    </a:lnTo>
                    <a:lnTo>
                      <a:pt x="111" y="36"/>
                    </a:lnTo>
                    <a:lnTo>
                      <a:pt x="143" y="25"/>
                    </a:lnTo>
                    <a:lnTo>
                      <a:pt x="67" y="7"/>
                    </a:lnTo>
                    <a:lnTo>
                      <a:pt x="86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CuadroTexto 19"/>
            <p:cNvSpPr txBox="1"/>
            <p:nvPr/>
          </p:nvSpPr>
          <p:spPr>
            <a:xfrm>
              <a:off x="7110040" y="1556792"/>
              <a:ext cx="838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 </a:t>
              </a:r>
              <a:b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lang="en-GB" sz="1400" b="1" kern="0" dirty="0" smtClean="0">
                  <a:solidFill>
                    <a:sysClr val="windowText" lastClr="000000"/>
                  </a:solidFill>
                </a:rPr>
                <a:t>C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enter A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467784" y="2708920"/>
            <a:ext cx="2520280" cy="1640438"/>
            <a:chOff x="395536" y="1556792"/>
            <a:chExt cx="2520280" cy="1640438"/>
          </a:xfrm>
        </p:grpSpPr>
        <p:sp>
          <p:nvSpPr>
            <p:cNvPr id="28" name="Elipse 27"/>
            <p:cNvSpPr/>
            <p:nvPr/>
          </p:nvSpPr>
          <p:spPr bwMode="auto">
            <a:xfrm flipH="1">
              <a:off x="395536" y="2096852"/>
              <a:ext cx="2376264" cy="1100378"/>
            </a:xfrm>
            <a:prstGeom prst="ellipse">
              <a:avLst/>
            </a:prstGeom>
            <a:solidFill>
              <a:srgbClr val="E8F6E5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grpSp>
          <p:nvGrpSpPr>
            <p:cNvPr id="29" name="Agrupar 28"/>
            <p:cNvGrpSpPr/>
            <p:nvPr/>
          </p:nvGrpSpPr>
          <p:grpSpPr>
            <a:xfrm>
              <a:off x="726049" y="2300626"/>
              <a:ext cx="851374" cy="643441"/>
              <a:chOff x="5227979" y="2132856"/>
              <a:chExt cx="1504261" cy="1136871"/>
            </a:xfrm>
          </p:grpSpPr>
          <p:pic>
            <p:nvPicPr>
              <p:cNvPr id="38" name="Picture 60" descr="Server - applicatio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7883" y="2132856"/>
                <a:ext cx="644357" cy="1136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Cilindro 38"/>
              <p:cNvSpPr/>
              <p:nvPr/>
            </p:nvSpPr>
            <p:spPr>
              <a:xfrm flipH="1">
                <a:off x="5571045" y="2239790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Cilindro 39"/>
              <p:cNvSpPr/>
              <p:nvPr/>
            </p:nvSpPr>
            <p:spPr>
              <a:xfrm flipH="1">
                <a:off x="5404346" y="2367131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Cilindro 40"/>
              <p:cNvSpPr/>
              <p:nvPr/>
            </p:nvSpPr>
            <p:spPr>
              <a:xfrm flipH="1">
                <a:off x="5227979" y="2491440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Cilindro 41"/>
              <p:cNvSpPr/>
              <p:nvPr/>
            </p:nvSpPr>
            <p:spPr>
              <a:xfrm flipH="1">
                <a:off x="5571045" y="2585718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Cilindro 42"/>
              <p:cNvSpPr/>
              <p:nvPr/>
            </p:nvSpPr>
            <p:spPr>
              <a:xfrm flipH="1">
                <a:off x="5418645" y="2708920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19"/>
            <p:cNvGrpSpPr>
              <a:grpSpLocks/>
            </p:cNvGrpSpPr>
            <p:nvPr/>
          </p:nvGrpSpPr>
          <p:grpSpPr bwMode="auto">
            <a:xfrm>
              <a:off x="2527889" y="2545151"/>
              <a:ext cx="387927" cy="208668"/>
              <a:chOff x="638" y="929"/>
              <a:chExt cx="213" cy="99"/>
            </a:xfrm>
          </p:grpSpPr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638" y="929"/>
                <a:ext cx="213" cy="99"/>
              </a:xfrm>
              <a:custGeom>
                <a:avLst/>
                <a:gdLst>
                  <a:gd name="T0" fmla="*/ 0 w 516"/>
                  <a:gd name="T1" fmla="*/ 0 h 245"/>
                  <a:gd name="T2" fmla="*/ 0 w 516"/>
                  <a:gd name="T3" fmla="*/ 0 h 245"/>
                  <a:gd name="T4" fmla="*/ 0 w 516"/>
                  <a:gd name="T5" fmla="*/ 0 h 245"/>
                  <a:gd name="T6" fmla="*/ 0 w 516"/>
                  <a:gd name="T7" fmla="*/ 0 h 245"/>
                  <a:gd name="T8" fmla="*/ 0 w 516"/>
                  <a:gd name="T9" fmla="*/ 0 h 245"/>
                  <a:gd name="T10" fmla="*/ 0 w 516"/>
                  <a:gd name="T11" fmla="*/ 0 h 245"/>
                  <a:gd name="T12" fmla="*/ 0 w 516"/>
                  <a:gd name="T13" fmla="*/ 0 h 245"/>
                  <a:gd name="T14" fmla="*/ 0 w 516"/>
                  <a:gd name="T15" fmla="*/ 0 h 245"/>
                  <a:gd name="T16" fmla="*/ 0 w 516"/>
                  <a:gd name="T17" fmla="*/ 0 h 245"/>
                  <a:gd name="T18" fmla="*/ 0 w 516"/>
                  <a:gd name="T19" fmla="*/ 0 h 245"/>
                  <a:gd name="T20" fmla="*/ 0 w 516"/>
                  <a:gd name="T21" fmla="*/ 0 h 245"/>
                  <a:gd name="T22" fmla="*/ 0 w 516"/>
                  <a:gd name="T23" fmla="*/ 0 h 245"/>
                  <a:gd name="T24" fmla="*/ 0 w 516"/>
                  <a:gd name="T25" fmla="*/ 0 h 245"/>
                  <a:gd name="T26" fmla="*/ 0 w 516"/>
                  <a:gd name="T27" fmla="*/ 0 h 245"/>
                  <a:gd name="T28" fmla="*/ 0 w 516"/>
                  <a:gd name="T29" fmla="*/ 0 h 245"/>
                  <a:gd name="T30" fmla="*/ 0 w 516"/>
                  <a:gd name="T31" fmla="*/ 0 h 245"/>
                  <a:gd name="T32" fmla="*/ 0 w 516"/>
                  <a:gd name="T33" fmla="*/ 0 h 245"/>
                  <a:gd name="T34" fmla="*/ 0 w 516"/>
                  <a:gd name="T35" fmla="*/ 0 h 245"/>
                  <a:gd name="T36" fmla="*/ 0 w 516"/>
                  <a:gd name="T37" fmla="*/ 0 h 245"/>
                  <a:gd name="T38" fmla="*/ 0 w 516"/>
                  <a:gd name="T39" fmla="*/ 0 h 245"/>
                  <a:gd name="T40" fmla="*/ 0 w 516"/>
                  <a:gd name="T41" fmla="*/ 0 h 245"/>
                  <a:gd name="T42" fmla="*/ 0 w 516"/>
                  <a:gd name="T43" fmla="*/ 0 h 245"/>
                  <a:gd name="T44" fmla="*/ 0 w 516"/>
                  <a:gd name="T45" fmla="*/ 0 h 245"/>
                  <a:gd name="T46" fmla="*/ 0 w 516"/>
                  <a:gd name="T47" fmla="*/ 0 h 245"/>
                  <a:gd name="T48" fmla="*/ 0 w 516"/>
                  <a:gd name="T49" fmla="*/ 0 h 245"/>
                  <a:gd name="T50" fmla="*/ 0 w 516"/>
                  <a:gd name="T51" fmla="*/ 0 h 245"/>
                  <a:gd name="T52" fmla="*/ 0 w 516"/>
                  <a:gd name="T53" fmla="*/ 0 h 245"/>
                  <a:gd name="T54" fmla="*/ 0 w 516"/>
                  <a:gd name="T55" fmla="*/ 0 h 245"/>
                  <a:gd name="T56" fmla="*/ 0 w 516"/>
                  <a:gd name="T57" fmla="*/ 0 h 245"/>
                  <a:gd name="T58" fmla="*/ 0 w 516"/>
                  <a:gd name="T59" fmla="*/ 0 h 245"/>
                  <a:gd name="T60" fmla="*/ 0 w 516"/>
                  <a:gd name="T61" fmla="*/ 0 h 245"/>
                  <a:gd name="T62" fmla="*/ 0 w 516"/>
                  <a:gd name="T63" fmla="*/ 0 h 245"/>
                  <a:gd name="T64" fmla="*/ 0 w 516"/>
                  <a:gd name="T65" fmla="*/ 0 h 245"/>
                  <a:gd name="T66" fmla="*/ 0 w 516"/>
                  <a:gd name="T67" fmla="*/ 0 h 245"/>
                  <a:gd name="T68" fmla="*/ 0 w 516"/>
                  <a:gd name="T69" fmla="*/ 0 h 245"/>
                  <a:gd name="T70" fmla="*/ 0 w 516"/>
                  <a:gd name="T71" fmla="*/ 0 h 245"/>
                  <a:gd name="T72" fmla="*/ 0 w 516"/>
                  <a:gd name="T73" fmla="*/ 0 h 245"/>
                  <a:gd name="T74" fmla="*/ 0 w 516"/>
                  <a:gd name="T75" fmla="*/ 0 h 245"/>
                  <a:gd name="T76" fmla="*/ 0 w 516"/>
                  <a:gd name="T77" fmla="*/ 0 h 245"/>
                  <a:gd name="T78" fmla="*/ 0 w 516"/>
                  <a:gd name="T79" fmla="*/ 0 h 245"/>
                  <a:gd name="T80" fmla="*/ 0 w 516"/>
                  <a:gd name="T81" fmla="*/ 0 h 245"/>
                  <a:gd name="T82" fmla="*/ 0 w 516"/>
                  <a:gd name="T83" fmla="*/ 0 h 245"/>
                  <a:gd name="T84" fmla="*/ 0 w 516"/>
                  <a:gd name="T85" fmla="*/ 0 h 245"/>
                  <a:gd name="T86" fmla="*/ 0 w 516"/>
                  <a:gd name="T87" fmla="*/ 0 h 245"/>
                  <a:gd name="T88" fmla="*/ 0 w 516"/>
                  <a:gd name="T89" fmla="*/ 0 h 245"/>
                  <a:gd name="T90" fmla="*/ 0 w 516"/>
                  <a:gd name="T91" fmla="*/ 0 h 245"/>
                  <a:gd name="T92" fmla="*/ 0 w 516"/>
                  <a:gd name="T93" fmla="*/ 0 h 245"/>
                  <a:gd name="T94" fmla="*/ 0 w 516"/>
                  <a:gd name="T95" fmla="*/ 0 h 245"/>
                  <a:gd name="T96" fmla="*/ 0 w 516"/>
                  <a:gd name="T97" fmla="*/ 0 h 245"/>
                  <a:gd name="T98" fmla="*/ 0 w 516"/>
                  <a:gd name="T99" fmla="*/ 0 h 245"/>
                  <a:gd name="T100" fmla="*/ 0 w 516"/>
                  <a:gd name="T101" fmla="*/ 0 h 245"/>
                  <a:gd name="T102" fmla="*/ 0 w 516"/>
                  <a:gd name="T103" fmla="*/ 0 h 245"/>
                  <a:gd name="T104" fmla="*/ 0 w 516"/>
                  <a:gd name="T105" fmla="*/ 0 h 24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6"/>
                  <a:gd name="T160" fmla="*/ 0 h 245"/>
                  <a:gd name="T161" fmla="*/ 516 w 516"/>
                  <a:gd name="T162" fmla="*/ 245 h 24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6" h="245">
                    <a:moveTo>
                      <a:pt x="515" y="71"/>
                    </a:moveTo>
                    <a:lnTo>
                      <a:pt x="513" y="64"/>
                    </a:lnTo>
                    <a:lnTo>
                      <a:pt x="509" y="56"/>
                    </a:lnTo>
                    <a:lnTo>
                      <a:pt x="503" y="46"/>
                    </a:lnTo>
                    <a:lnTo>
                      <a:pt x="492" y="39"/>
                    </a:lnTo>
                    <a:lnTo>
                      <a:pt x="480" y="33"/>
                    </a:lnTo>
                    <a:lnTo>
                      <a:pt x="465" y="25"/>
                    </a:lnTo>
                    <a:lnTo>
                      <a:pt x="446" y="20"/>
                    </a:lnTo>
                    <a:lnTo>
                      <a:pt x="425" y="14"/>
                    </a:lnTo>
                    <a:lnTo>
                      <a:pt x="383" y="6"/>
                    </a:lnTo>
                    <a:lnTo>
                      <a:pt x="335" y="2"/>
                    </a:lnTo>
                    <a:lnTo>
                      <a:pt x="287" y="0"/>
                    </a:lnTo>
                    <a:lnTo>
                      <a:pt x="237" y="2"/>
                    </a:lnTo>
                    <a:lnTo>
                      <a:pt x="189" y="8"/>
                    </a:lnTo>
                    <a:lnTo>
                      <a:pt x="143" y="14"/>
                    </a:lnTo>
                    <a:lnTo>
                      <a:pt x="99" y="25"/>
                    </a:lnTo>
                    <a:lnTo>
                      <a:pt x="63" y="37"/>
                    </a:lnTo>
                    <a:lnTo>
                      <a:pt x="48" y="44"/>
                    </a:lnTo>
                    <a:lnTo>
                      <a:pt x="34" y="50"/>
                    </a:lnTo>
                    <a:lnTo>
                      <a:pt x="23" y="58"/>
                    </a:lnTo>
                    <a:lnTo>
                      <a:pt x="13" y="66"/>
                    </a:lnTo>
                    <a:lnTo>
                      <a:pt x="8" y="71"/>
                    </a:lnTo>
                    <a:lnTo>
                      <a:pt x="4" y="79"/>
                    </a:lnTo>
                    <a:lnTo>
                      <a:pt x="0" y="87"/>
                    </a:lnTo>
                    <a:lnTo>
                      <a:pt x="0" y="94"/>
                    </a:lnTo>
                    <a:lnTo>
                      <a:pt x="0" y="173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11" y="198"/>
                    </a:lnTo>
                    <a:lnTo>
                      <a:pt x="21" y="205"/>
                    </a:lnTo>
                    <a:lnTo>
                      <a:pt x="34" y="213"/>
                    </a:lnTo>
                    <a:lnTo>
                      <a:pt x="50" y="221"/>
                    </a:lnTo>
                    <a:lnTo>
                      <a:pt x="67" y="226"/>
                    </a:lnTo>
                    <a:lnTo>
                      <a:pt x="90" y="232"/>
                    </a:lnTo>
                    <a:lnTo>
                      <a:pt x="132" y="240"/>
                    </a:lnTo>
                    <a:lnTo>
                      <a:pt x="178" y="244"/>
                    </a:lnTo>
                    <a:lnTo>
                      <a:pt x="228" y="244"/>
                    </a:lnTo>
                    <a:lnTo>
                      <a:pt x="276" y="244"/>
                    </a:lnTo>
                    <a:lnTo>
                      <a:pt x="325" y="238"/>
                    </a:lnTo>
                    <a:lnTo>
                      <a:pt x="371" y="230"/>
                    </a:lnTo>
                    <a:lnTo>
                      <a:pt x="392" y="226"/>
                    </a:lnTo>
                    <a:lnTo>
                      <a:pt x="413" y="221"/>
                    </a:lnTo>
                    <a:lnTo>
                      <a:pt x="434" y="215"/>
                    </a:lnTo>
                    <a:lnTo>
                      <a:pt x="452" y="209"/>
                    </a:lnTo>
                    <a:lnTo>
                      <a:pt x="467" y="201"/>
                    </a:lnTo>
                    <a:lnTo>
                      <a:pt x="480" y="196"/>
                    </a:lnTo>
                    <a:lnTo>
                      <a:pt x="492" y="188"/>
                    </a:lnTo>
                    <a:lnTo>
                      <a:pt x="499" y="180"/>
                    </a:lnTo>
                    <a:lnTo>
                      <a:pt x="507" y="175"/>
                    </a:lnTo>
                    <a:lnTo>
                      <a:pt x="511" y="167"/>
                    </a:lnTo>
                    <a:lnTo>
                      <a:pt x="513" y="159"/>
                    </a:lnTo>
                    <a:lnTo>
                      <a:pt x="515" y="154"/>
                    </a:lnTo>
                    <a:lnTo>
                      <a:pt x="515" y="71"/>
                    </a:lnTo>
                  </a:path>
                </a:pathLst>
              </a:custGeom>
              <a:gradFill rotWithShape="0">
                <a:gsLst>
                  <a:gs pos="0">
                    <a:srgbClr val="CB967C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638" y="929"/>
                <a:ext cx="213" cy="65"/>
              </a:xfrm>
              <a:custGeom>
                <a:avLst/>
                <a:gdLst>
                  <a:gd name="T0" fmla="*/ 0 w 516"/>
                  <a:gd name="T1" fmla="*/ 0 h 160"/>
                  <a:gd name="T2" fmla="*/ 0 w 516"/>
                  <a:gd name="T3" fmla="*/ 0 h 160"/>
                  <a:gd name="T4" fmla="*/ 0 w 516"/>
                  <a:gd name="T5" fmla="*/ 0 h 160"/>
                  <a:gd name="T6" fmla="*/ 0 w 516"/>
                  <a:gd name="T7" fmla="*/ 0 h 160"/>
                  <a:gd name="T8" fmla="*/ 0 w 516"/>
                  <a:gd name="T9" fmla="*/ 0 h 160"/>
                  <a:gd name="T10" fmla="*/ 0 w 516"/>
                  <a:gd name="T11" fmla="*/ 0 h 160"/>
                  <a:gd name="T12" fmla="*/ 0 w 516"/>
                  <a:gd name="T13" fmla="*/ 0 h 160"/>
                  <a:gd name="T14" fmla="*/ 0 w 516"/>
                  <a:gd name="T15" fmla="*/ 0 h 160"/>
                  <a:gd name="T16" fmla="*/ 0 w 516"/>
                  <a:gd name="T17" fmla="*/ 0 h 160"/>
                  <a:gd name="T18" fmla="*/ 0 w 516"/>
                  <a:gd name="T19" fmla="*/ 0 h 160"/>
                  <a:gd name="T20" fmla="*/ 0 w 516"/>
                  <a:gd name="T21" fmla="*/ 0 h 160"/>
                  <a:gd name="T22" fmla="*/ 0 w 516"/>
                  <a:gd name="T23" fmla="*/ 0 h 160"/>
                  <a:gd name="T24" fmla="*/ 0 w 516"/>
                  <a:gd name="T25" fmla="*/ 0 h 160"/>
                  <a:gd name="T26" fmla="*/ 0 w 516"/>
                  <a:gd name="T27" fmla="*/ 0 h 160"/>
                  <a:gd name="T28" fmla="*/ 0 w 516"/>
                  <a:gd name="T29" fmla="*/ 0 h 160"/>
                  <a:gd name="T30" fmla="*/ 0 w 516"/>
                  <a:gd name="T31" fmla="*/ 0 h 160"/>
                  <a:gd name="T32" fmla="*/ 0 w 516"/>
                  <a:gd name="T33" fmla="*/ 0 h 160"/>
                  <a:gd name="T34" fmla="*/ 0 w 516"/>
                  <a:gd name="T35" fmla="*/ 0 h 160"/>
                  <a:gd name="T36" fmla="*/ 0 w 516"/>
                  <a:gd name="T37" fmla="*/ 0 h 160"/>
                  <a:gd name="T38" fmla="*/ 0 w 516"/>
                  <a:gd name="T39" fmla="*/ 0 h 160"/>
                  <a:gd name="T40" fmla="*/ 0 w 516"/>
                  <a:gd name="T41" fmla="*/ 0 h 160"/>
                  <a:gd name="T42" fmla="*/ 0 w 516"/>
                  <a:gd name="T43" fmla="*/ 0 h 160"/>
                  <a:gd name="T44" fmla="*/ 0 w 516"/>
                  <a:gd name="T45" fmla="*/ 0 h 160"/>
                  <a:gd name="T46" fmla="*/ 0 w 516"/>
                  <a:gd name="T47" fmla="*/ 0 h 160"/>
                  <a:gd name="T48" fmla="*/ 0 w 516"/>
                  <a:gd name="T49" fmla="*/ 0 h 160"/>
                  <a:gd name="T50" fmla="*/ 0 w 516"/>
                  <a:gd name="T51" fmla="*/ 0 h 160"/>
                  <a:gd name="T52" fmla="*/ 0 w 516"/>
                  <a:gd name="T53" fmla="*/ 0 h 160"/>
                  <a:gd name="T54" fmla="*/ 0 w 516"/>
                  <a:gd name="T55" fmla="*/ 0 h 160"/>
                  <a:gd name="T56" fmla="*/ 0 w 516"/>
                  <a:gd name="T57" fmla="*/ 0 h 160"/>
                  <a:gd name="T58" fmla="*/ 0 w 516"/>
                  <a:gd name="T59" fmla="*/ 0 h 160"/>
                  <a:gd name="T60" fmla="*/ 0 w 516"/>
                  <a:gd name="T61" fmla="*/ 0 h 160"/>
                  <a:gd name="T62" fmla="*/ 0 w 516"/>
                  <a:gd name="T63" fmla="*/ 0 h 160"/>
                  <a:gd name="T64" fmla="*/ 0 w 516"/>
                  <a:gd name="T65" fmla="*/ 0 h 160"/>
                  <a:gd name="T66" fmla="*/ 0 w 516"/>
                  <a:gd name="T67" fmla="*/ 0 h 160"/>
                  <a:gd name="T68" fmla="*/ 0 w 516"/>
                  <a:gd name="T69" fmla="*/ 0 h 160"/>
                  <a:gd name="T70" fmla="*/ 0 w 516"/>
                  <a:gd name="T71" fmla="*/ 0 h 160"/>
                  <a:gd name="T72" fmla="*/ 0 w 516"/>
                  <a:gd name="T73" fmla="*/ 0 h 160"/>
                  <a:gd name="T74" fmla="*/ 0 w 516"/>
                  <a:gd name="T75" fmla="*/ 0 h 160"/>
                  <a:gd name="T76" fmla="*/ 0 w 516"/>
                  <a:gd name="T77" fmla="*/ 0 h 160"/>
                  <a:gd name="T78" fmla="*/ 0 w 516"/>
                  <a:gd name="T79" fmla="*/ 0 h 160"/>
                  <a:gd name="T80" fmla="*/ 0 w 516"/>
                  <a:gd name="T81" fmla="*/ 0 h 160"/>
                  <a:gd name="T82" fmla="*/ 0 w 516"/>
                  <a:gd name="T83" fmla="*/ 0 h 160"/>
                  <a:gd name="T84" fmla="*/ 0 w 516"/>
                  <a:gd name="T85" fmla="*/ 0 h 160"/>
                  <a:gd name="T86" fmla="*/ 0 w 516"/>
                  <a:gd name="T87" fmla="*/ 0 h 160"/>
                  <a:gd name="T88" fmla="*/ 0 w 516"/>
                  <a:gd name="T89" fmla="*/ 0 h 160"/>
                  <a:gd name="T90" fmla="*/ 0 w 516"/>
                  <a:gd name="T91" fmla="*/ 0 h 160"/>
                  <a:gd name="T92" fmla="*/ 0 w 516"/>
                  <a:gd name="T93" fmla="*/ 0 h 160"/>
                  <a:gd name="T94" fmla="*/ 0 w 516"/>
                  <a:gd name="T95" fmla="*/ 0 h 160"/>
                  <a:gd name="T96" fmla="*/ 0 w 516"/>
                  <a:gd name="T97" fmla="*/ 0 h 160"/>
                  <a:gd name="T98" fmla="*/ 0 w 516"/>
                  <a:gd name="T99" fmla="*/ 0 h 160"/>
                  <a:gd name="T100" fmla="*/ 0 w 516"/>
                  <a:gd name="T101" fmla="*/ 0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16"/>
                  <a:gd name="T154" fmla="*/ 0 h 160"/>
                  <a:gd name="T155" fmla="*/ 516 w 516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16" h="160">
                    <a:moveTo>
                      <a:pt x="452" y="123"/>
                    </a:moveTo>
                    <a:lnTo>
                      <a:pt x="469" y="117"/>
                    </a:lnTo>
                    <a:lnTo>
                      <a:pt x="482" y="110"/>
                    </a:lnTo>
                    <a:lnTo>
                      <a:pt x="494" y="102"/>
                    </a:lnTo>
                    <a:lnTo>
                      <a:pt x="501" y="94"/>
                    </a:lnTo>
                    <a:lnTo>
                      <a:pt x="509" y="87"/>
                    </a:lnTo>
                    <a:lnTo>
                      <a:pt x="513" y="79"/>
                    </a:lnTo>
                    <a:lnTo>
                      <a:pt x="515" y="71"/>
                    </a:lnTo>
                    <a:lnTo>
                      <a:pt x="513" y="64"/>
                    </a:lnTo>
                    <a:lnTo>
                      <a:pt x="511" y="56"/>
                    </a:lnTo>
                    <a:lnTo>
                      <a:pt x="505" y="50"/>
                    </a:lnTo>
                    <a:lnTo>
                      <a:pt x="498" y="43"/>
                    </a:lnTo>
                    <a:lnTo>
                      <a:pt x="488" y="37"/>
                    </a:lnTo>
                    <a:lnTo>
                      <a:pt x="475" y="29"/>
                    </a:lnTo>
                    <a:lnTo>
                      <a:pt x="461" y="23"/>
                    </a:lnTo>
                    <a:lnTo>
                      <a:pt x="444" y="20"/>
                    </a:lnTo>
                    <a:lnTo>
                      <a:pt x="425" y="14"/>
                    </a:lnTo>
                    <a:lnTo>
                      <a:pt x="383" y="6"/>
                    </a:lnTo>
                    <a:lnTo>
                      <a:pt x="335" y="2"/>
                    </a:lnTo>
                    <a:lnTo>
                      <a:pt x="287" y="0"/>
                    </a:lnTo>
                    <a:lnTo>
                      <a:pt x="237" y="2"/>
                    </a:lnTo>
                    <a:lnTo>
                      <a:pt x="189" y="8"/>
                    </a:lnTo>
                    <a:lnTo>
                      <a:pt x="143" y="14"/>
                    </a:lnTo>
                    <a:lnTo>
                      <a:pt x="99" y="25"/>
                    </a:lnTo>
                    <a:lnTo>
                      <a:pt x="63" y="37"/>
                    </a:lnTo>
                    <a:lnTo>
                      <a:pt x="46" y="44"/>
                    </a:lnTo>
                    <a:lnTo>
                      <a:pt x="32" y="52"/>
                    </a:lnTo>
                    <a:lnTo>
                      <a:pt x="21" y="58"/>
                    </a:lnTo>
                    <a:lnTo>
                      <a:pt x="11" y="66"/>
                    </a:lnTo>
                    <a:lnTo>
                      <a:pt x="6" y="73"/>
                    </a:lnTo>
                    <a:lnTo>
                      <a:pt x="2" y="81"/>
                    </a:lnTo>
                    <a:lnTo>
                      <a:pt x="0" y="89"/>
                    </a:lnTo>
                    <a:lnTo>
                      <a:pt x="0" y="96"/>
                    </a:lnTo>
                    <a:lnTo>
                      <a:pt x="4" y="104"/>
                    </a:lnTo>
                    <a:lnTo>
                      <a:pt x="9" y="111"/>
                    </a:lnTo>
                    <a:lnTo>
                      <a:pt x="17" y="117"/>
                    </a:lnTo>
                    <a:lnTo>
                      <a:pt x="27" y="125"/>
                    </a:lnTo>
                    <a:lnTo>
                      <a:pt x="38" y="131"/>
                    </a:lnTo>
                    <a:lnTo>
                      <a:pt x="54" y="136"/>
                    </a:lnTo>
                    <a:lnTo>
                      <a:pt x="71" y="142"/>
                    </a:lnTo>
                    <a:lnTo>
                      <a:pt x="90" y="146"/>
                    </a:lnTo>
                    <a:lnTo>
                      <a:pt x="132" y="154"/>
                    </a:lnTo>
                    <a:lnTo>
                      <a:pt x="178" y="159"/>
                    </a:lnTo>
                    <a:lnTo>
                      <a:pt x="228" y="159"/>
                    </a:lnTo>
                    <a:lnTo>
                      <a:pt x="276" y="157"/>
                    </a:lnTo>
                    <a:lnTo>
                      <a:pt x="325" y="154"/>
                    </a:lnTo>
                    <a:lnTo>
                      <a:pt x="371" y="146"/>
                    </a:lnTo>
                    <a:lnTo>
                      <a:pt x="392" y="142"/>
                    </a:lnTo>
                    <a:lnTo>
                      <a:pt x="413" y="136"/>
                    </a:lnTo>
                    <a:lnTo>
                      <a:pt x="434" y="131"/>
                    </a:lnTo>
                    <a:lnTo>
                      <a:pt x="452" y="123"/>
                    </a:lnTo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751" y="938"/>
                <a:ext cx="53" cy="20"/>
              </a:xfrm>
              <a:custGeom>
                <a:avLst/>
                <a:gdLst>
                  <a:gd name="T0" fmla="*/ 0 w 129"/>
                  <a:gd name="T1" fmla="*/ 0 h 49"/>
                  <a:gd name="T2" fmla="*/ 0 w 129"/>
                  <a:gd name="T3" fmla="*/ 0 h 49"/>
                  <a:gd name="T4" fmla="*/ 0 w 129"/>
                  <a:gd name="T5" fmla="*/ 0 h 49"/>
                  <a:gd name="T6" fmla="*/ 0 w 129"/>
                  <a:gd name="T7" fmla="*/ 0 h 49"/>
                  <a:gd name="T8" fmla="*/ 0 w 129"/>
                  <a:gd name="T9" fmla="*/ 0 h 49"/>
                  <a:gd name="T10" fmla="*/ 0 w 129"/>
                  <a:gd name="T11" fmla="*/ 0 h 49"/>
                  <a:gd name="T12" fmla="*/ 0 w 129"/>
                  <a:gd name="T13" fmla="*/ 0 h 49"/>
                  <a:gd name="T14" fmla="*/ 0 w 129"/>
                  <a:gd name="T15" fmla="*/ 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49"/>
                  <a:gd name="T26" fmla="*/ 129 w 129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49">
                    <a:moveTo>
                      <a:pt x="128" y="0"/>
                    </a:moveTo>
                    <a:lnTo>
                      <a:pt x="44" y="10"/>
                    </a:lnTo>
                    <a:lnTo>
                      <a:pt x="65" y="14"/>
                    </a:lnTo>
                    <a:lnTo>
                      <a:pt x="0" y="41"/>
                    </a:lnTo>
                    <a:lnTo>
                      <a:pt x="36" y="48"/>
                    </a:lnTo>
                    <a:lnTo>
                      <a:pt x="99" y="21"/>
                    </a:lnTo>
                    <a:lnTo>
                      <a:pt x="120" y="27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754" y="963"/>
                <a:ext cx="60" cy="14"/>
              </a:xfrm>
              <a:custGeom>
                <a:avLst/>
                <a:gdLst>
                  <a:gd name="T0" fmla="*/ 0 w 145"/>
                  <a:gd name="T1" fmla="*/ 0 h 37"/>
                  <a:gd name="T2" fmla="*/ 0 w 145"/>
                  <a:gd name="T3" fmla="*/ 0 h 37"/>
                  <a:gd name="T4" fmla="*/ 0 w 145"/>
                  <a:gd name="T5" fmla="*/ 0 h 37"/>
                  <a:gd name="T6" fmla="*/ 0 w 145"/>
                  <a:gd name="T7" fmla="*/ 0 h 37"/>
                  <a:gd name="T8" fmla="*/ 0 w 145"/>
                  <a:gd name="T9" fmla="*/ 0 h 37"/>
                  <a:gd name="T10" fmla="*/ 0 w 145"/>
                  <a:gd name="T11" fmla="*/ 0 h 37"/>
                  <a:gd name="T12" fmla="*/ 0 w 145"/>
                  <a:gd name="T13" fmla="*/ 0 h 37"/>
                  <a:gd name="T14" fmla="*/ 0 w 145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5"/>
                  <a:gd name="T25" fmla="*/ 0 h 37"/>
                  <a:gd name="T26" fmla="*/ 145 w 145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5" h="37">
                    <a:moveTo>
                      <a:pt x="144" y="34"/>
                    </a:moveTo>
                    <a:lnTo>
                      <a:pt x="125" y="9"/>
                    </a:lnTo>
                    <a:lnTo>
                      <a:pt x="106" y="17"/>
                    </a:lnTo>
                    <a:lnTo>
                      <a:pt x="31" y="0"/>
                    </a:lnTo>
                    <a:lnTo>
                      <a:pt x="0" y="13"/>
                    </a:lnTo>
                    <a:lnTo>
                      <a:pt x="75" y="28"/>
                    </a:lnTo>
                    <a:lnTo>
                      <a:pt x="58" y="36"/>
                    </a:lnTo>
                    <a:lnTo>
                      <a:pt x="144" y="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24"/>
              <p:cNvSpPr>
                <a:spLocks/>
              </p:cNvSpPr>
              <p:nvPr/>
            </p:nvSpPr>
            <p:spPr bwMode="auto">
              <a:xfrm>
                <a:off x="685" y="965"/>
                <a:ext cx="53" cy="20"/>
              </a:xfrm>
              <a:custGeom>
                <a:avLst/>
                <a:gdLst>
                  <a:gd name="T0" fmla="*/ 0 w 129"/>
                  <a:gd name="T1" fmla="*/ 0 h 49"/>
                  <a:gd name="T2" fmla="*/ 0 w 129"/>
                  <a:gd name="T3" fmla="*/ 0 h 49"/>
                  <a:gd name="T4" fmla="*/ 0 w 129"/>
                  <a:gd name="T5" fmla="*/ 0 h 49"/>
                  <a:gd name="T6" fmla="*/ 0 w 129"/>
                  <a:gd name="T7" fmla="*/ 0 h 49"/>
                  <a:gd name="T8" fmla="*/ 0 w 129"/>
                  <a:gd name="T9" fmla="*/ 0 h 49"/>
                  <a:gd name="T10" fmla="*/ 0 w 129"/>
                  <a:gd name="T11" fmla="*/ 0 h 49"/>
                  <a:gd name="T12" fmla="*/ 0 w 129"/>
                  <a:gd name="T13" fmla="*/ 0 h 49"/>
                  <a:gd name="T14" fmla="*/ 0 w 129"/>
                  <a:gd name="T15" fmla="*/ 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49"/>
                  <a:gd name="T26" fmla="*/ 129 w 129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49">
                    <a:moveTo>
                      <a:pt x="0" y="48"/>
                    </a:moveTo>
                    <a:lnTo>
                      <a:pt x="84" y="39"/>
                    </a:lnTo>
                    <a:lnTo>
                      <a:pt x="63" y="33"/>
                    </a:lnTo>
                    <a:lnTo>
                      <a:pt x="128" y="8"/>
                    </a:lnTo>
                    <a:lnTo>
                      <a:pt x="92" y="0"/>
                    </a:lnTo>
                    <a:lnTo>
                      <a:pt x="27" y="25"/>
                    </a:lnTo>
                    <a:lnTo>
                      <a:pt x="6" y="21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25"/>
              <p:cNvSpPr>
                <a:spLocks/>
              </p:cNvSpPr>
              <p:nvPr/>
            </p:nvSpPr>
            <p:spPr bwMode="auto">
              <a:xfrm>
                <a:off x="675" y="946"/>
                <a:ext cx="60" cy="15"/>
              </a:xfrm>
              <a:custGeom>
                <a:avLst/>
                <a:gdLst>
                  <a:gd name="T0" fmla="*/ 0 w 144"/>
                  <a:gd name="T1" fmla="*/ 0 h 37"/>
                  <a:gd name="T2" fmla="*/ 0 w 144"/>
                  <a:gd name="T3" fmla="*/ 0 h 37"/>
                  <a:gd name="T4" fmla="*/ 0 w 144"/>
                  <a:gd name="T5" fmla="*/ 0 h 37"/>
                  <a:gd name="T6" fmla="*/ 0 w 144"/>
                  <a:gd name="T7" fmla="*/ 0 h 37"/>
                  <a:gd name="T8" fmla="*/ 0 w 144"/>
                  <a:gd name="T9" fmla="*/ 0 h 37"/>
                  <a:gd name="T10" fmla="*/ 0 w 144"/>
                  <a:gd name="T11" fmla="*/ 0 h 37"/>
                  <a:gd name="T12" fmla="*/ 0 w 144"/>
                  <a:gd name="T13" fmla="*/ 0 h 37"/>
                  <a:gd name="T14" fmla="*/ 0 w 144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7"/>
                  <a:gd name="T26" fmla="*/ 144 w 144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7">
                    <a:moveTo>
                      <a:pt x="0" y="2"/>
                    </a:moveTo>
                    <a:lnTo>
                      <a:pt x="19" y="26"/>
                    </a:lnTo>
                    <a:lnTo>
                      <a:pt x="36" y="21"/>
                    </a:lnTo>
                    <a:lnTo>
                      <a:pt x="111" y="36"/>
                    </a:lnTo>
                    <a:lnTo>
                      <a:pt x="143" y="25"/>
                    </a:lnTo>
                    <a:lnTo>
                      <a:pt x="67" y="7"/>
                    </a:lnTo>
                    <a:lnTo>
                      <a:pt x="86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1" name="CuadroTexto 30"/>
            <p:cNvSpPr txBox="1"/>
            <p:nvPr/>
          </p:nvSpPr>
          <p:spPr>
            <a:xfrm>
              <a:off x="1201681" y="1556792"/>
              <a:ext cx="8258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 </a:t>
              </a:r>
              <a:b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lang="en-GB" sz="1400" b="1" kern="0" dirty="0" smtClean="0">
                  <a:solidFill>
                    <a:sysClr val="windowText" lastClr="000000"/>
                  </a:solidFill>
                </a:rPr>
                <a:t>C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enter B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501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22848 0.000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48 0.00069 L 0.48039 0.00069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039 0.00069 L 0.70886 0.00069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Center</a:t>
            </a:r>
            <a:r>
              <a:rPr lang="en-GB" dirty="0" smtClean="0"/>
              <a:t> </a:t>
            </a:r>
            <a:r>
              <a:rPr lang="en-GB" dirty="0"/>
              <a:t>for Open Middleware (COM). </a:t>
            </a:r>
            <a:endParaRPr lang="en-GB" dirty="0" smtClean="0"/>
          </a:p>
          <a:p>
            <a:pPr lvl="1"/>
            <a:r>
              <a:rPr lang="en-GB" dirty="0" smtClean="0"/>
              <a:t>http</a:t>
            </a:r>
            <a:r>
              <a:rPr lang="en-GB" dirty="0"/>
              <a:t>://</a:t>
            </a:r>
            <a:r>
              <a:rPr lang="en-GB" dirty="0" err="1"/>
              <a:t>www.centeropenmiddleware.com</a:t>
            </a:r>
            <a:r>
              <a:rPr lang="en-GB" dirty="0" smtClean="0"/>
              <a:t>/</a:t>
            </a:r>
          </a:p>
          <a:p>
            <a:r>
              <a:rPr lang="en-GB" dirty="0" smtClean="0"/>
              <a:t>SoloWAN repository at </a:t>
            </a:r>
            <a:r>
              <a:rPr lang="en-GB" dirty="0" err="1" smtClean="0"/>
              <a:t>Github</a:t>
            </a:r>
            <a:r>
              <a:rPr lang="en-GB" dirty="0" smtClean="0"/>
              <a:t>. </a:t>
            </a:r>
          </a:p>
          <a:p>
            <a:pPr lvl="1"/>
            <a:r>
              <a:rPr lang="en-GB" dirty="0" smtClean="0"/>
              <a:t>https</a:t>
            </a:r>
            <a:r>
              <a:rPr lang="en-GB" dirty="0"/>
              <a:t>://</a:t>
            </a:r>
            <a:r>
              <a:rPr lang="en-GB" dirty="0" err="1"/>
              <a:t>github.com</a:t>
            </a:r>
            <a:r>
              <a:rPr lang="en-GB" dirty="0"/>
              <a:t>/</a:t>
            </a:r>
            <a:r>
              <a:rPr lang="en-GB" dirty="0" err="1"/>
              <a:t>solowan</a:t>
            </a:r>
            <a:r>
              <a:rPr lang="en-GB" dirty="0"/>
              <a:t>/</a:t>
            </a:r>
            <a:r>
              <a:rPr lang="en-GB" dirty="0" err="1"/>
              <a:t>solowan</a:t>
            </a:r>
            <a:r>
              <a:rPr lang="en-GB" dirty="0"/>
              <a:t> </a:t>
            </a:r>
          </a:p>
          <a:p>
            <a:r>
              <a:rPr lang="en-GB" dirty="0" smtClean="0"/>
              <a:t>Virtual Networks over Linux (VNX). </a:t>
            </a:r>
          </a:p>
          <a:p>
            <a:pPr lvl="1"/>
            <a:r>
              <a:rPr lang="en-GB" dirty="0" smtClean="0"/>
              <a:t>http://</a:t>
            </a:r>
            <a:r>
              <a:rPr lang="en-GB" dirty="0" err="1" smtClean="0"/>
              <a:t>vnx.dit.upm.es</a:t>
            </a:r>
            <a:endParaRPr lang="en-GB" dirty="0" smtClean="0"/>
          </a:p>
          <a:p>
            <a:r>
              <a:rPr lang="en-GB" dirty="0" err="1" smtClean="0"/>
              <a:t>WOaaS</a:t>
            </a:r>
            <a:r>
              <a:rPr lang="en-GB" dirty="0" smtClean="0"/>
              <a:t> Prof-of-concept implementation. </a:t>
            </a:r>
          </a:p>
          <a:p>
            <a:pPr lvl="1"/>
            <a:r>
              <a:rPr lang="en-GB" dirty="0" smtClean="0"/>
              <a:t>https</a:t>
            </a:r>
            <a:r>
              <a:rPr lang="en-GB" dirty="0"/>
              <a:t>://</a:t>
            </a:r>
            <a:r>
              <a:rPr lang="en-GB" dirty="0" err="1"/>
              <a:t>github.com</a:t>
            </a:r>
            <a:r>
              <a:rPr lang="en-GB" dirty="0"/>
              <a:t>/carlosv5/</a:t>
            </a:r>
            <a:r>
              <a:rPr lang="en-GB" dirty="0" err="1"/>
              <a:t>OaaS</a:t>
            </a:r>
            <a:r>
              <a:rPr lang="en-GB" dirty="0"/>
              <a:t>-network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740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redondeado 18"/>
          <p:cNvSpPr/>
          <p:nvPr/>
        </p:nvSpPr>
        <p:spPr bwMode="auto">
          <a:xfrm>
            <a:off x="827584" y="2392601"/>
            <a:ext cx="7488832" cy="2711555"/>
          </a:xfrm>
          <a:prstGeom prst="roundRect">
            <a:avLst/>
          </a:prstGeom>
          <a:solidFill>
            <a:schemeClr val="bg1">
              <a:alpha val="8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ES">
              <a:solidFill>
                <a:srgbClr val="000000"/>
              </a:solidFill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7" name="Rectángulo 6"/>
          <p:cNvSpPr/>
          <p:nvPr/>
        </p:nvSpPr>
        <p:spPr bwMode="auto">
          <a:xfrm>
            <a:off x="328776" y="327083"/>
            <a:ext cx="1434912" cy="1495321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7188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27584" y="2129408"/>
            <a:ext cx="7416824" cy="2667744"/>
          </a:xfrm>
        </p:spPr>
        <p:txBody>
          <a:bodyPr/>
          <a:lstStyle/>
          <a:p>
            <a:r>
              <a:rPr lang="en-GB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GB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GB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Thanks for your attention</a:t>
            </a:r>
            <a:br>
              <a:rPr lang="en-GB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GB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GB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Any questions?</a:t>
            </a:r>
            <a:r>
              <a:rPr lang="en-GB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GB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7412" name="Rectangle 14"/>
          <p:cNvSpPr>
            <a:spLocks noChangeArrowheads="1"/>
          </p:cNvSpPr>
          <p:nvPr/>
        </p:nvSpPr>
        <p:spPr bwMode="auto">
          <a:xfrm>
            <a:off x="395288" y="404813"/>
            <a:ext cx="828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5750" indent="-285750" algn="ctr" eaLnBrk="0" hangingPunct="0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r="78476"/>
          <a:stretch/>
        </p:blipFill>
        <p:spPr>
          <a:xfrm>
            <a:off x="437522" y="365876"/>
            <a:ext cx="1392678" cy="12518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48680"/>
            <a:ext cx="1015008" cy="805898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2133978" y="565974"/>
            <a:ext cx="5246334" cy="774794"/>
            <a:chOff x="1995458" y="655522"/>
            <a:chExt cx="5246334" cy="774794"/>
          </a:xfrm>
        </p:grpSpPr>
        <p:sp>
          <p:nvSpPr>
            <p:cNvPr id="6" name="Rectángulo 5"/>
            <p:cNvSpPr/>
            <p:nvPr/>
          </p:nvSpPr>
          <p:spPr>
            <a:xfrm>
              <a:off x="2341110" y="1060984"/>
              <a:ext cx="45550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rebuchet MS" charset="0"/>
                </a:rPr>
                <a:t>Universidad Politécnica de Madrid (UPM)</a:t>
              </a: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3"/>
            <a:srcRect l="18919" t="29189" b="36300"/>
            <a:stretch/>
          </p:blipFill>
          <p:spPr>
            <a:xfrm>
              <a:off x="1995458" y="655522"/>
              <a:ext cx="5246334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353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Agrupar 75"/>
          <p:cNvGrpSpPr/>
          <p:nvPr/>
        </p:nvGrpSpPr>
        <p:grpSpPr>
          <a:xfrm>
            <a:off x="1041331" y="4293097"/>
            <a:ext cx="7062004" cy="1963960"/>
            <a:chOff x="1041331" y="4293096"/>
            <a:chExt cx="7062004" cy="2039793"/>
          </a:xfrm>
        </p:grpSpPr>
        <p:grpSp>
          <p:nvGrpSpPr>
            <p:cNvPr id="71" name="Agrupar 70"/>
            <p:cNvGrpSpPr/>
            <p:nvPr/>
          </p:nvGrpSpPr>
          <p:grpSpPr>
            <a:xfrm>
              <a:off x="1041331" y="4293096"/>
              <a:ext cx="2018501" cy="2039793"/>
              <a:chOff x="1041331" y="4293096"/>
              <a:chExt cx="2018501" cy="2039793"/>
            </a:xfrm>
          </p:grpSpPr>
          <p:sp>
            <p:nvSpPr>
              <p:cNvPr id="63" name="Cilindro 62"/>
              <p:cNvSpPr/>
              <p:nvPr/>
            </p:nvSpPr>
            <p:spPr bwMode="auto">
              <a:xfrm>
                <a:off x="1259632" y="4293096"/>
                <a:ext cx="1584176" cy="1720132"/>
              </a:xfrm>
              <a:prstGeom prst="can">
                <a:avLst/>
              </a:prstGeom>
              <a:solidFill>
                <a:srgbClr val="CCFF66"/>
              </a:solidFill>
              <a:ln w="3175" cap="sq" cmpd="sng" algn="ctr">
                <a:solidFill>
                  <a:srgbClr val="80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000000"/>
                  </a:solidFill>
                  <a:latin typeface="Britannic Bold" pitchFamily="34" charset="0"/>
                </a:endParaRPr>
              </a:p>
            </p:txBody>
          </p:sp>
          <p:sp>
            <p:nvSpPr>
              <p:cNvPr id="67" name="CuadroTexto 66"/>
              <p:cNvSpPr txBox="1"/>
              <p:nvPr/>
            </p:nvSpPr>
            <p:spPr>
              <a:xfrm>
                <a:off x="1041331" y="6013228"/>
                <a:ext cx="2018501" cy="319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GB" sz="1400" b="1" kern="0" dirty="0" smtClean="0">
                    <a:solidFill>
                      <a:sysClr val="windowText" lastClr="000000"/>
                    </a:solidFill>
                    <a:latin typeface="Calibri"/>
                  </a:rPr>
                  <a:t>WOC B Dictionary/cache</a:t>
                </a:r>
                <a:endParaRPr lang="en-GB" sz="1400" b="1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grpSp>
          <p:nvGrpSpPr>
            <p:cNvPr id="70" name="Agrupar 69"/>
            <p:cNvGrpSpPr/>
            <p:nvPr/>
          </p:nvGrpSpPr>
          <p:grpSpPr>
            <a:xfrm>
              <a:off x="6078948" y="4293096"/>
              <a:ext cx="2024387" cy="2039793"/>
              <a:chOff x="6078948" y="4293096"/>
              <a:chExt cx="2024387" cy="2039793"/>
            </a:xfrm>
          </p:grpSpPr>
          <p:sp>
            <p:nvSpPr>
              <p:cNvPr id="68" name="Cilindro 67"/>
              <p:cNvSpPr/>
              <p:nvPr/>
            </p:nvSpPr>
            <p:spPr bwMode="auto">
              <a:xfrm>
                <a:off x="6300192" y="4293096"/>
                <a:ext cx="1584176" cy="1720132"/>
              </a:xfrm>
              <a:prstGeom prst="can">
                <a:avLst/>
              </a:prstGeom>
              <a:solidFill>
                <a:srgbClr val="CCFF66"/>
              </a:solidFill>
              <a:ln w="3175" cap="sq" cmpd="sng" algn="ctr">
                <a:solidFill>
                  <a:srgbClr val="80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dirty="0">
                  <a:solidFill>
                    <a:srgbClr val="000000"/>
                  </a:solidFill>
                  <a:latin typeface="Britannic Bold" pitchFamily="34" charset="0"/>
                </a:endParaRPr>
              </a:p>
            </p:txBody>
          </p:sp>
          <p:sp>
            <p:nvSpPr>
              <p:cNvPr id="69" name="CuadroTexto 68"/>
              <p:cNvSpPr txBox="1"/>
              <p:nvPr/>
            </p:nvSpPr>
            <p:spPr>
              <a:xfrm>
                <a:off x="6078948" y="6013228"/>
                <a:ext cx="2024387" cy="319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GB" sz="1400" b="1" kern="0" dirty="0" smtClean="0">
                    <a:solidFill>
                      <a:sysClr val="windowText" lastClr="000000"/>
                    </a:solidFill>
                    <a:latin typeface="Calibri"/>
                  </a:rPr>
                  <a:t>WOC A Dictionary/cache</a:t>
                </a:r>
                <a:endParaRPr lang="en-GB" sz="1400" b="1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</p:grpSp>
      <p:sp>
        <p:nvSpPr>
          <p:cNvPr id="62" name="Rectángulo 61"/>
          <p:cNvSpPr/>
          <p:nvPr/>
        </p:nvSpPr>
        <p:spPr bwMode="auto">
          <a:xfrm>
            <a:off x="827584" y="3429000"/>
            <a:ext cx="936104" cy="216024"/>
          </a:xfrm>
          <a:prstGeom prst="rect">
            <a:avLst/>
          </a:prstGeom>
          <a:solidFill>
            <a:srgbClr val="FFD525"/>
          </a:solidFill>
          <a:ln w="3175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  <a:latin typeface="Britannic Bold" pitchFamily="34" charset="0"/>
            </a:endParaRPr>
          </a:p>
        </p:txBody>
      </p:sp>
      <p:sp>
        <p:nvSpPr>
          <p:cNvPr id="72" name="Rectángulo 71"/>
          <p:cNvSpPr/>
          <p:nvPr/>
        </p:nvSpPr>
        <p:spPr bwMode="auto">
          <a:xfrm>
            <a:off x="1619672" y="3429000"/>
            <a:ext cx="936104" cy="216024"/>
          </a:xfrm>
          <a:prstGeom prst="rect">
            <a:avLst/>
          </a:prstGeom>
          <a:solidFill>
            <a:srgbClr val="FFD525"/>
          </a:solidFill>
          <a:ln w="3175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  <a:latin typeface="Britannic Bold" pitchFamily="34" charset="0"/>
            </a:endParaRPr>
          </a:p>
        </p:txBody>
      </p:sp>
      <p:cxnSp>
        <p:nvCxnSpPr>
          <p:cNvPr id="42" name="Conector recto 41"/>
          <p:cNvCxnSpPr/>
          <p:nvPr/>
        </p:nvCxnSpPr>
        <p:spPr bwMode="auto">
          <a:xfrm>
            <a:off x="2699792" y="2636912"/>
            <a:ext cx="36004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WAN optimization based on deduplication</a:t>
            </a:r>
            <a:endParaRPr lang="en-GB" sz="2800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3563888" y="2276872"/>
            <a:ext cx="2088232" cy="680681"/>
            <a:chOff x="6656040" y="2528836"/>
            <a:chExt cx="864096" cy="504057"/>
          </a:xfrm>
        </p:grpSpPr>
        <p:sp>
          <p:nvSpPr>
            <p:cNvPr id="38" name="Freeform 4577"/>
            <p:cNvSpPr>
              <a:spLocks noChangeArrowheads="1"/>
            </p:cNvSpPr>
            <p:nvPr/>
          </p:nvSpPr>
          <p:spPr bwMode="auto">
            <a:xfrm flipH="1">
              <a:off x="6656040" y="2528836"/>
              <a:ext cx="864096" cy="504057"/>
            </a:xfrm>
            <a:custGeom>
              <a:avLst/>
              <a:gdLst>
                <a:gd name="T0" fmla="*/ 1781 w 3202"/>
                <a:gd name="T1" fmla="*/ 1958 h 1985"/>
                <a:gd name="T2" fmla="*/ 1973 w 3202"/>
                <a:gd name="T3" fmla="*/ 1984 h 1985"/>
                <a:gd name="T4" fmla="*/ 2183 w 3202"/>
                <a:gd name="T5" fmla="*/ 1947 h 1985"/>
                <a:gd name="T6" fmla="*/ 2318 w 3202"/>
                <a:gd name="T7" fmla="*/ 1888 h 1985"/>
                <a:gd name="T8" fmla="*/ 2411 w 3202"/>
                <a:gd name="T9" fmla="*/ 1810 h 1985"/>
                <a:gd name="T10" fmla="*/ 2505 w 3202"/>
                <a:gd name="T11" fmla="*/ 1776 h 1985"/>
                <a:gd name="T12" fmla="*/ 2727 w 3202"/>
                <a:gd name="T13" fmla="*/ 1746 h 1985"/>
                <a:gd name="T14" fmla="*/ 2924 w 3202"/>
                <a:gd name="T15" fmla="*/ 1653 h 1985"/>
                <a:gd name="T16" fmla="*/ 3015 w 3202"/>
                <a:gd name="T17" fmla="*/ 1541 h 1985"/>
                <a:gd name="T18" fmla="*/ 3018 w 3202"/>
                <a:gd name="T19" fmla="*/ 1477 h 1985"/>
                <a:gd name="T20" fmla="*/ 2995 w 3202"/>
                <a:gd name="T21" fmla="*/ 1426 h 1985"/>
                <a:gd name="T22" fmla="*/ 3150 w 3202"/>
                <a:gd name="T23" fmla="*/ 1280 h 1985"/>
                <a:gd name="T24" fmla="*/ 3201 w 3202"/>
                <a:gd name="T25" fmla="*/ 1130 h 1985"/>
                <a:gd name="T26" fmla="*/ 3144 w 3202"/>
                <a:gd name="T27" fmla="*/ 990 h 1985"/>
                <a:gd name="T28" fmla="*/ 2980 w 3202"/>
                <a:gd name="T29" fmla="*/ 886 h 1985"/>
                <a:gd name="T30" fmla="*/ 3083 w 3202"/>
                <a:gd name="T31" fmla="*/ 787 h 1985"/>
                <a:gd name="T32" fmla="*/ 3132 w 3202"/>
                <a:gd name="T33" fmla="*/ 663 h 1985"/>
                <a:gd name="T34" fmla="*/ 3103 w 3202"/>
                <a:gd name="T35" fmla="*/ 552 h 1985"/>
                <a:gd name="T36" fmla="*/ 2997 w 3202"/>
                <a:gd name="T37" fmla="*/ 461 h 1985"/>
                <a:gd name="T38" fmla="*/ 2768 w 3202"/>
                <a:gd name="T39" fmla="*/ 398 h 1985"/>
                <a:gd name="T40" fmla="*/ 2529 w 3202"/>
                <a:gd name="T41" fmla="*/ 399 h 1985"/>
                <a:gd name="T42" fmla="*/ 2546 w 3202"/>
                <a:gd name="T43" fmla="*/ 279 h 1985"/>
                <a:gd name="T44" fmla="*/ 2492 w 3202"/>
                <a:gd name="T45" fmla="*/ 195 h 1985"/>
                <a:gd name="T46" fmla="*/ 2403 w 3202"/>
                <a:gd name="T47" fmla="*/ 139 h 1985"/>
                <a:gd name="T48" fmla="*/ 2214 w 3202"/>
                <a:gd name="T49" fmla="*/ 97 h 1985"/>
                <a:gd name="T50" fmla="*/ 2065 w 3202"/>
                <a:gd name="T51" fmla="*/ 98 h 1985"/>
                <a:gd name="T52" fmla="*/ 1908 w 3202"/>
                <a:gd name="T53" fmla="*/ 124 h 1985"/>
                <a:gd name="T54" fmla="*/ 1826 w 3202"/>
                <a:gd name="T55" fmla="*/ 86 h 1985"/>
                <a:gd name="T56" fmla="*/ 1625 w 3202"/>
                <a:gd name="T57" fmla="*/ 13 h 1985"/>
                <a:gd name="T58" fmla="*/ 1447 w 3202"/>
                <a:gd name="T59" fmla="*/ 0 h 1985"/>
                <a:gd name="T60" fmla="*/ 1283 w 3202"/>
                <a:gd name="T61" fmla="*/ 13 h 1985"/>
                <a:gd name="T62" fmla="*/ 1094 w 3202"/>
                <a:gd name="T63" fmla="*/ 58 h 1985"/>
                <a:gd name="T64" fmla="*/ 844 w 3202"/>
                <a:gd name="T65" fmla="*/ 182 h 1985"/>
                <a:gd name="T66" fmla="*/ 712 w 3202"/>
                <a:gd name="T67" fmla="*/ 220 h 1985"/>
                <a:gd name="T68" fmla="*/ 537 w 3202"/>
                <a:gd name="T69" fmla="*/ 267 h 1985"/>
                <a:gd name="T70" fmla="*/ 353 w 3202"/>
                <a:gd name="T71" fmla="*/ 371 h 1985"/>
                <a:gd name="T72" fmla="*/ 259 w 3202"/>
                <a:gd name="T73" fmla="*/ 499 h 1985"/>
                <a:gd name="T74" fmla="*/ 153 w 3202"/>
                <a:gd name="T75" fmla="*/ 591 h 1985"/>
                <a:gd name="T76" fmla="*/ 24 w 3202"/>
                <a:gd name="T77" fmla="*/ 708 h 1985"/>
                <a:gd name="T78" fmla="*/ 6 w 3202"/>
                <a:gd name="T79" fmla="*/ 833 h 1985"/>
                <a:gd name="T80" fmla="*/ 51 w 3202"/>
                <a:gd name="T81" fmla="*/ 897 h 1985"/>
                <a:gd name="T82" fmla="*/ 138 w 3202"/>
                <a:gd name="T83" fmla="*/ 945 h 1985"/>
                <a:gd name="T84" fmla="*/ 258 w 3202"/>
                <a:gd name="T85" fmla="*/ 973 h 1985"/>
                <a:gd name="T86" fmla="*/ 203 w 3202"/>
                <a:gd name="T87" fmla="*/ 1034 h 1985"/>
                <a:gd name="T88" fmla="*/ 177 w 3202"/>
                <a:gd name="T89" fmla="*/ 1109 h 1985"/>
                <a:gd name="T90" fmla="*/ 199 w 3202"/>
                <a:gd name="T91" fmla="*/ 1181 h 1985"/>
                <a:gd name="T92" fmla="*/ 286 w 3202"/>
                <a:gd name="T93" fmla="*/ 1246 h 1985"/>
                <a:gd name="T94" fmla="*/ 420 w 3202"/>
                <a:gd name="T95" fmla="*/ 1276 h 1985"/>
                <a:gd name="T96" fmla="*/ 486 w 3202"/>
                <a:gd name="T97" fmla="*/ 1303 h 1985"/>
                <a:gd name="T98" fmla="*/ 448 w 3202"/>
                <a:gd name="T99" fmla="*/ 1381 h 1985"/>
                <a:gd name="T100" fmla="*/ 452 w 3202"/>
                <a:gd name="T101" fmla="*/ 1457 h 1985"/>
                <a:gd name="T102" fmla="*/ 515 w 3202"/>
                <a:gd name="T103" fmla="*/ 1538 h 1985"/>
                <a:gd name="T104" fmla="*/ 648 w 3202"/>
                <a:gd name="T105" fmla="*/ 1597 h 1985"/>
                <a:gd name="T106" fmla="*/ 829 w 3202"/>
                <a:gd name="T107" fmla="*/ 1616 h 1985"/>
                <a:gd name="T108" fmla="*/ 813 w 3202"/>
                <a:gd name="T109" fmla="*/ 1727 h 1985"/>
                <a:gd name="T110" fmla="*/ 866 w 3202"/>
                <a:gd name="T111" fmla="*/ 1832 h 1985"/>
                <a:gd name="T112" fmla="*/ 964 w 3202"/>
                <a:gd name="T113" fmla="*/ 1903 h 1985"/>
                <a:gd name="T114" fmla="*/ 1101 w 3202"/>
                <a:gd name="T115" fmla="*/ 1945 h 1985"/>
                <a:gd name="T116" fmla="*/ 1262 w 3202"/>
                <a:gd name="T117" fmla="*/ 1962 h 1985"/>
                <a:gd name="T118" fmla="*/ 1442 w 3202"/>
                <a:gd name="T119" fmla="*/ 1951 h 1985"/>
                <a:gd name="T120" fmla="*/ 1638 w 3202"/>
                <a:gd name="T121" fmla="*/ 1907 h 19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02"/>
                <a:gd name="T184" fmla="*/ 0 h 1985"/>
                <a:gd name="T185" fmla="*/ 3202 w 3202"/>
                <a:gd name="T186" fmla="*/ 1985 h 19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02" h="1985">
                  <a:moveTo>
                    <a:pt x="1677" y="1892"/>
                  </a:moveTo>
                  <a:lnTo>
                    <a:pt x="1692" y="1909"/>
                  </a:lnTo>
                  <a:lnTo>
                    <a:pt x="1710" y="1925"/>
                  </a:lnTo>
                  <a:lnTo>
                    <a:pt x="1732" y="1936"/>
                  </a:lnTo>
                  <a:lnTo>
                    <a:pt x="1755" y="1948"/>
                  </a:lnTo>
                  <a:lnTo>
                    <a:pt x="1781" y="1958"/>
                  </a:lnTo>
                  <a:lnTo>
                    <a:pt x="1809" y="1967"/>
                  </a:lnTo>
                  <a:lnTo>
                    <a:pt x="1839" y="1974"/>
                  </a:lnTo>
                  <a:lnTo>
                    <a:pt x="1870" y="1980"/>
                  </a:lnTo>
                  <a:lnTo>
                    <a:pt x="1903" y="1983"/>
                  </a:lnTo>
                  <a:lnTo>
                    <a:pt x="1938" y="1984"/>
                  </a:lnTo>
                  <a:lnTo>
                    <a:pt x="1973" y="1984"/>
                  </a:lnTo>
                  <a:lnTo>
                    <a:pt x="2010" y="1982"/>
                  </a:lnTo>
                  <a:lnTo>
                    <a:pt x="2046" y="1978"/>
                  </a:lnTo>
                  <a:lnTo>
                    <a:pt x="2083" y="1973"/>
                  </a:lnTo>
                  <a:lnTo>
                    <a:pt x="2120" y="1966"/>
                  </a:lnTo>
                  <a:lnTo>
                    <a:pt x="2158" y="1955"/>
                  </a:lnTo>
                  <a:lnTo>
                    <a:pt x="2183" y="1947"/>
                  </a:lnTo>
                  <a:lnTo>
                    <a:pt x="2208" y="1939"/>
                  </a:lnTo>
                  <a:lnTo>
                    <a:pt x="2231" y="1930"/>
                  </a:lnTo>
                  <a:lnTo>
                    <a:pt x="2254" y="1922"/>
                  </a:lnTo>
                  <a:lnTo>
                    <a:pt x="2277" y="1910"/>
                  </a:lnTo>
                  <a:lnTo>
                    <a:pt x="2298" y="1899"/>
                  </a:lnTo>
                  <a:lnTo>
                    <a:pt x="2318" y="1888"/>
                  </a:lnTo>
                  <a:lnTo>
                    <a:pt x="2336" y="1877"/>
                  </a:lnTo>
                  <a:lnTo>
                    <a:pt x="2354" y="1864"/>
                  </a:lnTo>
                  <a:lnTo>
                    <a:pt x="2370" y="1850"/>
                  </a:lnTo>
                  <a:lnTo>
                    <a:pt x="2385" y="1837"/>
                  </a:lnTo>
                  <a:lnTo>
                    <a:pt x="2399" y="1824"/>
                  </a:lnTo>
                  <a:lnTo>
                    <a:pt x="2411" y="1810"/>
                  </a:lnTo>
                  <a:lnTo>
                    <a:pt x="2422" y="1796"/>
                  </a:lnTo>
                  <a:lnTo>
                    <a:pt x="2432" y="1782"/>
                  </a:lnTo>
                  <a:lnTo>
                    <a:pt x="2439" y="1767"/>
                  </a:lnTo>
                  <a:lnTo>
                    <a:pt x="2435" y="1769"/>
                  </a:lnTo>
                  <a:lnTo>
                    <a:pt x="2470" y="1773"/>
                  </a:lnTo>
                  <a:lnTo>
                    <a:pt x="2505" y="1776"/>
                  </a:lnTo>
                  <a:lnTo>
                    <a:pt x="2542" y="1776"/>
                  </a:lnTo>
                  <a:lnTo>
                    <a:pt x="2579" y="1773"/>
                  </a:lnTo>
                  <a:lnTo>
                    <a:pt x="2616" y="1769"/>
                  </a:lnTo>
                  <a:lnTo>
                    <a:pt x="2653" y="1764"/>
                  </a:lnTo>
                  <a:lnTo>
                    <a:pt x="2691" y="1757"/>
                  </a:lnTo>
                  <a:lnTo>
                    <a:pt x="2727" y="1746"/>
                  </a:lnTo>
                  <a:lnTo>
                    <a:pt x="2766" y="1735"/>
                  </a:lnTo>
                  <a:lnTo>
                    <a:pt x="2802" y="1720"/>
                  </a:lnTo>
                  <a:lnTo>
                    <a:pt x="2837" y="1705"/>
                  </a:lnTo>
                  <a:lnTo>
                    <a:pt x="2869" y="1690"/>
                  </a:lnTo>
                  <a:lnTo>
                    <a:pt x="2898" y="1672"/>
                  </a:lnTo>
                  <a:lnTo>
                    <a:pt x="2924" y="1653"/>
                  </a:lnTo>
                  <a:lnTo>
                    <a:pt x="2948" y="1634"/>
                  </a:lnTo>
                  <a:lnTo>
                    <a:pt x="2969" y="1613"/>
                  </a:lnTo>
                  <a:lnTo>
                    <a:pt x="2986" y="1593"/>
                  </a:lnTo>
                  <a:lnTo>
                    <a:pt x="3000" y="1572"/>
                  </a:lnTo>
                  <a:lnTo>
                    <a:pt x="3011" y="1551"/>
                  </a:lnTo>
                  <a:lnTo>
                    <a:pt x="3015" y="1541"/>
                  </a:lnTo>
                  <a:lnTo>
                    <a:pt x="3017" y="1530"/>
                  </a:lnTo>
                  <a:lnTo>
                    <a:pt x="3020" y="1519"/>
                  </a:lnTo>
                  <a:lnTo>
                    <a:pt x="3021" y="1508"/>
                  </a:lnTo>
                  <a:lnTo>
                    <a:pt x="3021" y="1498"/>
                  </a:lnTo>
                  <a:lnTo>
                    <a:pt x="3020" y="1487"/>
                  </a:lnTo>
                  <a:lnTo>
                    <a:pt x="3018" y="1477"/>
                  </a:lnTo>
                  <a:lnTo>
                    <a:pt x="3015" y="1467"/>
                  </a:lnTo>
                  <a:lnTo>
                    <a:pt x="3012" y="1457"/>
                  </a:lnTo>
                  <a:lnTo>
                    <a:pt x="3007" y="1447"/>
                  </a:lnTo>
                  <a:lnTo>
                    <a:pt x="2999" y="1436"/>
                  </a:lnTo>
                  <a:lnTo>
                    <a:pt x="2991" y="1425"/>
                  </a:lnTo>
                  <a:lnTo>
                    <a:pt x="2995" y="1426"/>
                  </a:lnTo>
                  <a:lnTo>
                    <a:pt x="3028" y="1402"/>
                  </a:lnTo>
                  <a:lnTo>
                    <a:pt x="3057" y="1379"/>
                  </a:lnTo>
                  <a:lnTo>
                    <a:pt x="3084" y="1355"/>
                  </a:lnTo>
                  <a:lnTo>
                    <a:pt x="3108" y="1331"/>
                  </a:lnTo>
                  <a:lnTo>
                    <a:pt x="3130" y="1305"/>
                  </a:lnTo>
                  <a:lnTo>
                    <a:pt x="3150" y="1280"/>
                  </a:lnTo>
                  <a:lnTo>
                    <a:pt x="3165" y="1255"/>
                  </a:lnTo>
                  <a:lnTo>
                    <a:pt x="3179" y="1230"/>
                  </a:lnTo>
                  <a:lnTo>
                    <a:pt x="3189" y="1205"/>
                  </a:lnTo>
                  <a:lnTo>
                    <a:pt x="3195" y="1179"/>
                  </a:lnTo>
                  <a:lnTo>
                    <a:pt x="3200" y="1153"/>
                  </a:lnTo>
                  <a:lnTo>
                    <a:pt x="3201" y="1130"/>
                  </a:lnTo>
                  <a:lnTo>
                    <a:pt x="3199" y="1105"/>
                  </a:lnTo>
                  <a:lnTo>
                    <a:pt x="3195" y="1080"/>
                  </a:lnTo>
                  <a:lnTo>
                    <a:pt x="3187" y="1057"/>
                  </a:lnTo>
                  <a:lnTo>
                    <a:pt x="3176" y="1034"/>
                  </a:lnTo>
                  <a:lnTo>
                    <a:pt x="3161" y="1012"/>
                  </a:lnTo>
                  <a:lnTo>
                    <a:pt x="3144" y="990"/>
                  </a:lnTo>
                  <a:lnTo>
                    <a:pt x="3123" y="969"/>
                  </a:lnTo>
                  <a:lnTo>
                    <a:pt x="3100" y="949"/>
                  </a:lnTo>
                  <a:lnTo>
                    <a:pt x="3074" y="931"/>
                  </a:lnTo>
                  <a:lnTo>
                    <a:pt x="3046" y="915"/>
                  </a:lnTo>
                  <a:lnTo>
                    <a:pt x="3014" y="901"/>
                  </a:lnTo>
                  <a:lnTo>
                    <a:pt x="2980" y="886"/>
                  </a:lnTo>
                  <a:lnTo>
                    <a:pt x="2981" y="886"/>
                  </a:lnTo>
                  <a:lnTo>
                    <a:pt x="3005" y="867"/>
                  </a:lnTo>
                  <a:lnTo>
                    <a:pt x="3028" y="848"/>
                  </a:lnTo>
                  <a:lnTo>
                    <a:pt x="3048" y="827"/>
                  </a:lnTo>
                  <a:lnTo>
                    <a:pt x="3067" y="807"/>
                  </a:lnTo>
                  <a:lnTo>
                    <a:pt x="3083" y="787"/>
                  </a:lnTo>
                  <a:lnTo>
                    <a:pt x="3096" y="767"/>
                  </a:lnTo>
                  <a:lnTo>
                    <a:pt x="3108" y="745"/>
                  </a:lnTo>
                  <a:lnTo>
                    <a:pt x="3117" y="725"/>
                  </a:lnTo>
                  <a:lnTo>
                    <a:pt x="3125" y="703"/>
                  </a:lnTo>
                  <a:lnTo>
                    <a:pt x="3129" y="684"/>
                  </a:lnTo>
                  <a:lnTo>
                    <a:pt x="3132" y="663"/>
                  </a:lnTo>
                  <a:lnTo>
                    <a:pt x="3133" y="643"/>
                  </a:lnTo>
                  <a:lnTo>
                    <a:pt x="3130" y="622"/>
                  </a:lnTo>
                  <a:lnTo>
                    <a:pt x="3127" y="602"/>
                  </a:lnTo>
                  <a:lnTo>
                    <a:pt x="3119" y="583"/>
                  </a:lnTo>
                  <a:lnTo>
                    <a:pt x="3110" y="565"/>
                  </a:lnTo>
                  <a:lnTo>
                    <a:pt x="3103" y="552"/>
                  </a:lnTo>
                  <a:lnTo>
                    <a:pt x="3095" y="541"/>
                  </a:lnTo>
                  <a:lnTo>
                    <a:pt x="3086" y="529"/>
                  </a:lnTo>
                  <a:lnTo>
                    <a:pt x="3075" y="518"/>
                  </a:lnTo>
                  <a:lnTo>
                    <a:pt x="3053" y="498"/>
                  </a:lnTo>
                  <a:lnTo>
                    <a:pt x="3026" y="479"/>
                  </a:lnTo>
                  <a:lnTo>
                    <a:pt x="2997" y="461"/>
                  </a:lnTo>
                  <a:lnTo>
                    <a:pt x="2966" y="446"/>
                  </a:lnTo>
                  <a:lnTo>
                    <a:pt x="2931" y="433"/>
                  </a:lnTo>
                  <a:lnTo>
                    <a:pt x="2893" y="421"/>
                  </a:lnTo>
                  <a:lnTo>
                    <a:pt x="2854" y="411"/>
                  </a:lnTo>
                  <a:lnTo>
                    <a:pt x="2812" y="403"/>
                  </a:lnTo>
                  <a:lnTo>
                    <a:pt x="2768" y="398"/>
                  </a:lnTo>
                  <a:lnTo>
                    <a:pt x="2723" y="394"/>
                  </a:lnTo>
                  <a:lnTo>
                    <a:pt x="2676" y="392"/>
                  </a:lnTo>
                  <a:lnTo>
                    <a:pt x="2626" y="392"/>
                  </a:lnTo>
                  <a:lnTo>
                    <a:pt x="2576" y="395"/>
                  </a:lnTo>
                  <a:lnTo>
                    <a:pt x="2525" y="400"/>
                  </a:lnTo>
                  <a:lnTo>
                    <a:pt x="2529" y="399"/>
                  </a:lnTo>
                  <a:lnTo>
                    <a:pt x="2538" y="379"/>
                  </a:lnTo>
                  <a:lnTo>
                    <a:pt x="2546" y="358"/>
                  </a:lnTo>
                  <a:lnTo>
                    <a:pt x="2549" y="338"/>
                  </a:lnTo>
                  <a:lnTo>
                    <a:pt x="2551" y="318"/>
                  </a:lnTo>
                  <a:lnTo>
                    <a:pt x="2550" y="299"/>
                  </a:lnTo>
                  <a:lnTo>
                    <a:pt x="2546" y="279"/>
                  </a:lnTo>
                  <a:lnTo>
                    <a:pt x="2541" y="260"/>
                  </a:lnTo>
                  <a:lnTo>
                    <a:pt x="2531" y="242"/>
                  </a:lnTo>
                  <a:lnTo>
                    <a:pt x="2523" y="230"/>
                  </a:lnTo>
                  <a:lnTo>
                    <a:pt x="2515" y="218"/>
                  </a:lnTo>
                  <a:lnTo>
                    <a:pt x="2504" y="206"/>
                  </a:lnTo>
                  <a:lnTo>
                    <a:pt x="2492" y="195"/>
                  </a:lnTo>
                  <a:lnTo>
                    <a:pt x="2481" y="184"/>
                  </a:lnTo>
                  <a:lnTo>
                    <a:pt x="2467" y="174"/>
                  </a:lnTo>
                  <a:lnTo>
                    <a:pt x="2453" y="164"/>
                  </a:lnTo>
                  <a:lnTo>
                    <a:pt x="2437" y="155"/>
                  </a:lnTo>
                  <a:lnTo>
                    <a:pt x="2421" y="147"/>
                  </a:lnTo>
                  <a:lnTo>
                    <a:pt x="2403" y="139"/>
                  </a:lnTo>
                  <a:lnTo>
                    <a:pt x="2366" y="125"/>
                  </a:lnTo>
                  <a:lnTo>
                    <a:pt x="2326" y="114"/>
                  </a:lnTo>
                  <a:lnTo>
                    <a:pt x="2283" y="106"/>
                  </a:lnTo>
                  <a:lnTo>
                    <a:pt x="2260" y="102"/>
                  </a:lnTo>
                  <a:lnTo>
                    <a:pt x="2238" y="99"/>
                  </a:lnTo>
                  <a:lnTo>
                    <a:pt x="2214" y="97"/>
                  </a:lnTo>
                  <a:lnTo>
                    <a:pt x="2190" y="96"/>
                  </a:lnTo>
                  <a:lnTo>
                    <a:pt x="2166" y="95"/>
                  </a:lnTo>
                  <a:lnTo>
                    <a:pt x="2141" y="95"/>
                  </a:lnTo>
                  <a:lnTo>
                    <a:pt x="2116" y="96"/>
                  </a:lnTo>
                  <a:lnTo>
                    <a:pt x="2091" y="96"/>
                  </a:lnTo>
                  <a:lnTo>
                    <a:pt x="2065" y="98"/>
                  </a:lnTo>
                  <a:lnTo>
                    <a:pt x="2039" y="100"/>
                  </a:lnTo>
                  <a:lnTo>
                    <a:pt x="2013" y="104"/>
                  </a:lnTo>
                  <a:lnTo>
                    <a:pt x="1987" y="108"/>
                  </a:lnTo>
                  <a:lnTo>
                    <a:pt x="1960" y="113"/>
                  </a:lnTo>
                  <a:lnTo>
                    <a:pt x="1934" y="119"/>
                  </a:lnTo>
                  <a:lnTo>
                    <a:pt x="1908" y="124"/>
                  </a:lnTo>
                  <a:lnTo>
                    <a:pt x="1881" y="131"/>
                  </a:lnTo>
                  <a:lnTo>
                    <a:pt x="1880" y="132"/>
                  </a:lnTo>
                  <a:lnTo>
                    <a:pt x="1869" y="119"/>
                  </a:lnTo>
                  <a:lnTo>
                    <a:pt x="1855" y="108"/>
                  </a:lnTo>
                  <a:lnTo>
                    <a:pt x="1840" y="96"/>
                  </a:lnTo>
                  <a:lnTo>
                    <a:pt x="1826" y="86"/>
                  </a:lnTo>
                  <a:lnTo>
                    <a:pt x="1809" y="76"/>
                  </a:lnTo>
                  <a:lnTo>
                    <a:pt x="1792" y="66"/>
                  </a:lnTo>
                  <a:lnTo>
                    <a:pt x="1755" y="49"/>
                  </a:lnTo>
                  <a:lnTo>
                    <a:pt x="1715" y="34"/>
                  </a:lnTo>
                  <a:lnTo>
                    <a:pt x="1671" y="22"/>
                  </a:lnTo>
                  <a:lnTo>
                    <a:pt x="1625" y="13"/>
                  </a:lnTo>
                  <a:lnTo>
                    <a:pt x="1577" y="6"/>
                  </a:lnTo>
                  <a:lnTo>
                    <a:pt x="1552" y="3"/>
                  </a:lnTo>
                  <a:lnTo>
                    <a:pt x="1527" y="1"/>
                  </a:lnTo>
                  <a:lnTo>
                    <a:pt x="1500" y="0"/>
                  </a:lnTo>
                  <a:lnTo>
                    <a:pt x="1475" y="0"/>
                  </a:lnTo>
                  <a:lnTo>
                    <a:pt x="1447" y="0"/>
                  </a:lnTo>
                  <a:lnTo>
                    <a:pt x="1421" y="0"/>
                  </a:lnTo>
                  <a:lnTo>
                    <a:pt x="1394" y="1"/>
                  </a:lnTo>
                  <a:lnTo>
                    <a:pt x="1366" y="3"/>
                  </a:lnTo>
                  <a:lnTo>
                    <a:pt x="1338" y="6"/>
                  </a:lnTo>
                  <a:lnTo>
                    <a:pt x="1311" y="8"/>
                  </a:lnTo>
                  <a:lnTo>
                    <a:pt x="1283" y="13"/>
                  </a:lnTo>
                  <a:lnTo>
                    <a:pt x="1254" y="17"/>
                  </a:lnTo>
                  <a:lnTo>
                    <a:pt x="1227" y="22"/>
                  </a:lnTo>
                  <a:lnTo>
                    <a:pt x="1199" y="29"/>
                  </a:lnTo>
                  <a:lnTo>
                    <a:pt x="1171" y="36"/>
                  </a:lnTo>
                  <a:lnTo>
                    <a:pt x="1142" y="43"/>
                  </a:lnTo>
                  <a:lnTo>
                    <a:pt x="1094" y="58"/>
                  </a:lnTo>
                  <a:lnTo>
                    <a:pt x="1047" y="75"/>
                  </a:lnTo>
                  <a:lnTo>
                    <a:pt x="1002" y="93"/>
                  </a:lnTo>
                  <a:lnTo>
                    <a:pt x="959" y="114"/>
                  </a:lnTo>
                  <a:lnTo>
                    <a:pt x="918" y="135"/>
                  </a:lnTo>
                  <a:lnTo>
                    <a:pt x="880" y="158"/>
                  </a:lnTo>
                  <a:lnTo>
                    <a:pt x="844" y="182"/>
                  </a:lnTo>
                  <a:lnTo>
                    <a:pt x="812" y="208"/>
                  </a:lnTo>
                  <a:lnTo>
                    <a:pt x="812" y="209"/>
                  </a:lnTo>
                  <a:lnTo>
                    <a:pt x="787" y="211"/>
                  </a:lnTo>
                  <a:lnTo>
                    <a:pt x="763" y="214"/>
                  </a:lnTo>
                  <a:lnTo>
                    <a:pt x="737" y="216"/>
                  </a:lnTo>
                  <a:lnTo>
                    <a:pt x="712" y="220"/>
                  </a:lnTo>
                  <a:lnTo>
                    <a:pt x="688" y="225"/>
                  </a:lnTo>
                  <a:lnTo>
                    <a:pt x="663" y="230"/>
                  </a:lnTo>
                  <a:lnTo>
                    <a:pt x="639" y="235"/>
                  </a:lnTo>
                  <a:lnTo>
                    <a:pt x="614" y="241"/>
                  </a:lnTo>
                  <a:lnTo>
                    <a:pt x="575" y="254"/>
                  </a:lnTo>
                  <a:lnTo>
                    <a:pt x="537" y="267"/>
                  </a:lnTo>
                  <a:lnTo>
                    <a:pt x="501" y="282"/>
                  </a:lnTo>
                  <a:lnTo>
                    <a:pt x="467" y="298"/>
                  </a:lnTo>
                  <a:lnTo>
                    <a:pt x="436" y="315"/>
                  </a:lnTo>
                  <a:lnTo>
                    <a:pt x="406" y="333"/>
                  </a:lnTo>
                  <a:lnTo>
                    <a:pt x="378" y="351"/>
                  </a:lnTo>
                  <a:lnTo>
                    <a:pt x="353" y="371"/>
                  </a:lnTo>
                  <a:lnTo>
                    <a:pt x="331" y="392"/>
                  </a:lnTo>
                  <a:lnTo>
                    <a:pt x="311" y="413"/>
                  </a:lnTo>
                  <a:lnTo>
                    <a:pt x="294" y="434"/>
                  </a:lnTo>
                  <a:lnTo>
                    <a:pt x="279" y="456"/>
                  </a:lnTo>
                  <a:lnTo>
                    <a:pt x="268" y="477"/>
                  </a:lnTo>
                  <a:lnTo>
                    <a:pt x="259" y="499"/>
                  </a:lnTo>
                  <a:lnTo>
                    <a:pt x="255" y="522"/>
                  </a:lnTo>
                  <a:lnTo>
                    <a:pt x="253" y="544"/>
                  </a:lnTo>
                  <a:lnTo>
                    <a:pt x="252" y="543"/>
                  </a:lnTo>
                  <a:lnTo>
                    <a:pt x="217" y="558"/>
                  </a:lnTo>
                  <a:lnTo>
                    <a:pt x="184" y="573"/>
                  </a:lnTo>
                  <a:lnTo>
                    <a:pt x="153" y="591"/>
                  </a:lnTo>
                  <a:lnTo>
                    <a:pt x="125" y="609"/>
                  </a:lnTo>
                  <a:lnTo>
                    <a:pt x="99" y="628"/>
                  </a:lnTo>
                  <a:lnTo>
                    <a:pt x="76" y="647"/>
                  </a:lnTo>
                  <a:lnTo>
                    <a:pt x="57" y="667"/>
                  </a:lnTo>
                  <a:lnTo>
                    <a:pt x="39" y="687"/>
                  </a:lnTo>
                  <a:lnTo>
                    <a:pt x="24" y="708"/>
                  </a:lnTo>
                  <a:lnTo>
                    <a:pt x="14" y="729"/>
                  </a:lnTo>
                  <a:lnTo>
                    <a:pt x="6" y="751"/>
                  </a:lnTo>
                  <a:lnTo>
                    <a:pt x="1" y="771"/>
                  </a:lnTo>
                  <a:lnTo>
                    <a:pt x="0" y="793"/>
                  </a:lnTo>
                  <a:lnTo>
                    <a:pt x="1" y="812"/>
                  </a:lnTo>
                  <a:lnTo>
                    <a:pt x="6" y="833"/>
                  </a:lnTo>
                  <a:lnTo>
                    <a:pt x="11" y="843"/>
                  </a:lnTo>
                  <a:lnTo>
                    <a:pt x="16" y="852"/>
                  </a:lnTo>
                  <a:lnTo>
                    <a:pt x="23" y="864"/>
                  </a:lnTo>
                  <a:lnTo>
                    <a:pt x="31" y="875"/>
                  </a:lnTo>
                  <a:lnTo>
                    <a:pt x="41" y="886"/>
                  </a:lnTo>
                  <a:lnTo>
                    <a:pt x="51" y="897"/>
                  </a:lnTo>
                  <a:lnTo>
                    <a:pt x="63" y="906"/>
                  </a:lnTo>
                  <a:lnTo>
                    <a:pt x="76" y="915"/>
                  </a:lnTo>
                  <a:lnTo>
                    <a:pt x="90" y="922"/>
                  </a:lnTo>
                  <a:lnTo>
                    <a:pt x="105" y="931"/>
                  </a:lnTo>
                  <a:lnTo>
                    <a:pt x="121" y="938"/>
                  </a:lnTo>
                  <a:lnTo>
                    <a:pt x="138" y="945"/>
                  </a:lnTo>
                  <a:lnTo>
                    <a:pt x="157" y="952"/>
                  </a:lnTo>
                  <a:lnTo>
                    <a:pt x="175" y="957"/>
                  </a:lnTo>
                  <a:lnTo>
                    <a:pt x="195" y="962"/>
                  </a:lnTo>
                  <a:lnTo>
                    <a:pt x="216" y="967"/>
                  </a:lnTo>
                  <a:lnTo>
                    <a:pt x="237" y="971"/>
                  </a:lnTo>
                  <a:lnTo>
                    <a:pt x="258" y="973"/>
                  </a:lnTo>
                  <a:lnTo>
                    <a:pt x="258" y="972"/>
                  </a:lnTo>
                  <a:lnTo>
                    <a:pt x="245" y="985"/>
                  </a:lnTo>
                  <a:lnTo>
                    <a:pt x="233" y="997"/>
                  </a:lnTo>
                  <a:lnTo>
                    <a:pt x="221" y="1009"/>
                  </a:lnTo>
                  <a:lnTo>
                    <a:pt x="211" y="1022"/>
                  </a:lnTo>
                  <a:lnTo>
                    <a:pt x="203" y="1034"/>
                  </a:lnTo>
                  <a:lnTo>
                    <a:pt x="195" y="1045"/>
                  </a:lnTo>
                  <a:lnTo>
                    <a:pt x="190" y="1059"/>
                  </a:lnTo>
                  <a:lnTo>
                    <a:pt x="184" y="1071"/>
                  </a:lnTo>
                  <a:lnTo>
                    <a:pt x="180" y="1084"/>
                  </a:lnTo>
                  <a:lnTo>
                    <a:pt x="177" y="1097"/>
                  </a:lnTo>
                  <a:lnTo>
                    <a:pt x="177" y="1109"/>
                  </a:lnTo>
                  <a:lnTo>
                    <a:pt x="177" y="1121"/>
                  </a:lnTo>
                  <a:lnTo>
                    <a:pt x="178" y="1134"/>
                  </a:lnTo>
                  <a:lnTo>
                    <a:pt x="181" y="1145"/>
                  </a:lnTo>
                  <a:lnTo>
                    <a:pt x="186" y="1156"/>
                  </a:lnTo>
                  <a:lnTo>
                    <a:pt x="191" y="1168"/>
                  </a:lnTo>
                  <a:lnTo>
                    <a:pt x="199" y="1181"/>
                  </a:lnTo>
                  <a:lnTo>
                    <a:pt x="210" y="1194"/>
                  </a:lnTo>
                  <a:lnTo>
                    <a:pt x="222" y="1206"/>
                  </a:lnTo>
                  <a:lnTo>
                    <a:pt x="235" y="1217"/>
                  </a:lnTo>
                  <a:lnTo>
                    <a:pt x="250" y="1228"/>
                  </a:lnTo>
                  <a:lnTo>
                    <a:pt x="268" y="1237"/>
                  </a:lnTo>
                  <a:lnTo>
                    <a:pt x="286" y="1246"/>
                  </a:lnTo>
                  <a:lnTo>
                    <a:pt x="305" y="1253"/>
                  </a:lnTo>
                  <a:lnTo>
                    <a:pt x="326" y="1259"/>
                  </a:lnTo>
                  <a:lnTo>
                    <a:pt x="347" y="1265"/>
                  </a:lnTo>
                  <a:lnTo>
                    <a:pt x="371" y="1270"/>
                  </a:lnTo>
                  <a:lnTo>
                    <a:pt x="395" y="1274"/>
                  </a:lnTo>
                  <a:lnTo>
                    <a:pt x="420" y="1276"/>
                  </a:lnTo>
                  <a:lnTo>
                    <a:pt x="446" y="1279"/>
                  </a:lnTo>
                  <a:lnTo>
                    <a:pt x="473" y="1279"/>
                  </a:lnTo>
                  <a:lnTo>
                    <a:pt x="501" y="1279"/>
                  </a:lnTo>
                  <a:lnTo>
                    <a:pt x="506" y="1276"/>
                  </a:lnTo>
                  <a:lnTo>
                    <a:pt x="496" y="1290"/>
                  </a:lnTo>
                  <a:lnTo>
                    <a:pt x="486" y="1303"/>
                  </a:lnTo>
                  <a:lnTo>
                    <a:pt x="477" y="1316"/>
                  </a:lnTo>
                  <a:lnTo>
                    <a:pt x="469" y="1329"/>
                  </a:lnTo>
                  <a:lnTo>
                    <a:pt x="462" y="1342"/>
                  </a:lnTo>
                  <a:lnTo>
                    <a:pt x="456" y="1355"/>
                  </a:lnTo>
                  <a:lnTo>
                    <a:pt x="451" y="1368"/>
                  </a:lnTo>
                  <a:lnTo>
                    <a:pt x="448" y="1381"/>
                  </a:lnTo>
                  <a:lnTo>
                    <a:pt x="446" y="1394"/>
                  </a:lnTo>
                  <a:lnTo>
                    <a:pt x="445" y="1407"/>
                  </a:lnTo>
                  <a:lnTo>
                    <a:pt x="445" y="1419"/>
                  </a:lnTo>
                  <a:lnTo>
                    <a:pt x="446" y="1432"/>
                  </a:lnTo>
                  <a:lnTo>
                    <a:pt x="448" y="1445"/>
                  </a:lnTo>
                  <a:lnTo>
                    <a:pt x="452" y="1457"/>
                  </a:lnTo>
                  <a:lnTo>
                    <a:pt x="457" y="1469"/>
                  </a:lnTo>
                  <a:lnTo>
                    <a:pt x="462" y="1479"/>
                  </a:lnTo>
                  <a:lnTo>
                    <a:pt x="472" y="1496"/>
                  </a:lnTo>
                  <a:lnTo>
                    <a:pt x="485" y="1511"/>
                  </a:lnTo>
                  <a:lnTo>
                    <a:pt x="498" y="1525"/>
                  </a:lnTo>
                  <a:lnTo>
                    <a:pt x="515" y="1538"/>
                  </a:lnTo>
                  <a:lnTo>
                    <a:pt x="533" y="1550"/>
                  </a:lnTo>
                  <a:lnTo>
                    <a:pt x="553" y="1562"/>
                  </a:lnTo>
                  <a:lnTo>
                    <a:pt x="574" y="1572"/>
                  </a:lnTo>
                  <a:lnTo>
                    <a:pt x="597" y="1583"/>
                  </a:lnTo>
                  <a:lnTo>
                    <a:pt x="622" y="1590"/>
                  </a:lnTo>
                  <a:lnTo>
                    <a:pt x="648" y="1597"/>
                  </a:lnTo>
                  <a:lnTo>
                    <a:pt x="675" y="1603"/>
                  </a:lnTo>
                  <a:lnTo>
                    <a:pt x="704" y="1608"/>
                  </a:lnTo>
                  <a:lnTo>
                    <a:pt x="733" y="1612"/>
                  </a:lnTo>
                  <a:lnTo>
                    <a:pt x="764" y="1615"/>
                  </a:lnTo>
                  <a:lnTo>
                    <a:pt x="796" y="1616"/>
                  </a:lnTo>
                  <a:lnTo>
                    <a:pt x="829" y="1616"/>
                  </a:lnTo>
                  <a:lnTo>
                    <a:pt x="833" y="1616"/>
                  </a:lnTo>
                  <a:lnTo>
                    <a:pt x="823" y="1639"/>
                  </a:lnTo>
                  <a:lnTo>
                    <a:pt x="817" y="1661"/>
                  </a:lnTo>
                  <a:lnTo>
                    <a:pt x="813" y="1684"/>
                  </a:lnTo>
                  <a:lnTo>
                    <a:pt x="812" y="1705"/>
                  </a:lnTo>
                  <a:lnTo>
                    <a:pt x="813" y="1727"/>
                  </a:lnTo>
                  <a:lnTo>
                    <a:pt x="818" y="1749"/>
                  </a:lnTo>
                  <a:lnTo>
                    <a:pt x="824" y="1769"/>
                  </a:lnTo>
                  <a:lnTo>
                    <a:pt x="834" y="1790"/>
                  </a:lnTo>
                  <a:lnTo>
                    <a:pt x="843" y="1805"/>
                  </a:lnTo>
                  <a:lnTo>
                    <a:pt x="854" y="1819"/>
                  </a:lnTo>
                  <a:lnTo>
                    <a:pt x="866" y="1832"/>
                  </a:lnTo>
                  <a:lnTo>
                    <a:pt x="880" y="1846"/>
                  </a:lnTo>
                  <a:lnTo>
                    <a:pt x="894" y="1858"/>
                  </a:lnTo>
                  <a:lnTo>
                    <a:pt x="910" y="1870"/>
                  </a:lnTo>
                  <a:lnTo>
                    <a:pt x="927" y="1881"/>
                  </a:lnTo>
                  <a:lnTo>
                    <a:pt x="945" y="1892"/>
                  </a:lnTo>
                  <a:lnTo>
                    <a:pt x="964" y="1903"/>
                  </a:lnTo>
                  <a:lnTo>
                    <a:pt x="985" y="1911"/>
                  </a:lnTo>
                  <a:lnTo>
                    <a:pt x="1006" y="1920"/>
                  </a:lnTo>
                  <a:lnTo>
                    <a:pt x="1029" y="1927"/>
                  </a:lnTo>
                  <a:lnTo>
                    <a:pt x="1052" y="1933"/>
                  </a:lnTo>
                  <a:lnTo>
                    <a:pt x="1076" y="1939"/>
                  </a:lnTo>
                  <a:lnTo>
                    <a:pt x="1101" y="1945"/>
                  </a:lnTo>
                  <a:lnTo>
                    <a:pt x="1124" y="1951"/>
                  </a:lnTo>
                  <a:lnTo>
                    <a:pt x="1152" y="1954"/>
                  </a:lnTo>
                  <a:lnTo>
                    <a:pt x="1179" y="1958"/>
                  </a:lnTo>
                  <a:lnTo>
                    <a:pt x="1206" y="1960"/>
                  </a:lnTo>
                  <a:lnTo>
                    <a:pt x="1234" y="1962"/>
                  </a:lnTo>
                  <a:lnTo>
                    <a:pt x="1262" y="1962"/>
                  </a:lnTo>
                  <a:lnTo>
                    <a:pt x="1291" y="1962"/>
                  </a:lnTo>
                  <a:lnTo>
                    <a:pt x="1321" y="1962"/>
                  </a:lnTo>
                  <a:lnTo>
                    <a:pt x="1351" y="1960"/>
                  </a:lnTo>
                  <a:lnTo>
                    <a:pt x="1381" y="1958"/>
                  </a:lnTo>
                  <a:lnTo>
                    <a:pt x="1412" y="1954"/>
                  </a:lnTo>
                  <a:lnTo>
                    <a:pt x="1442" y="1951"/>
                  </a:lnTo>
                  <a:lnTo>
                    <a:pt x="1473" y="1946"/>
                  </a:lnTo>
                  <a:lnTo>
                    <a:pt x="1504" y="1939"/>
                  </a:lnTo>
                  <a:lnTo>
                    <a:pt x="1535" y="1933"/>
                  </a:lnTo>
                  <a:lnTo>
                    <a:pt x="1566" y="1927"/>
                  </a:lnTo>
                  <a:lnTo>
                    <a:pt x="1597" y="1918"/>
                  </a:lnTo>
                  <a:lnTo>
                    <a:pt x="1638" y="1907"/>
                  </a:lnTo>
                  <a:lnTo>
                    <a:pt x="1677" y="1893"/>
                  </a:lnTo>
                  <a:lnTo>
                    <a:pt x="1677" y="1892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schemeClr val="bg1">
                  <a:lumMod val="50000"/>
                  <a:alpha val="43000"/>
                </a:schemeClr>
              </a:outerShdw>
            </a:effectLst>
          </p:spPr>
          <p:txBody>
            <a:bodyPr wrap="none" anchor="ctr"/>
            <a:lstStyle/>
            <a:p>
              <a:pPr defTabSz="914400">
                <a:defRPr/>
              </a:pPr>
              <a:endParaRPr lang="en-GB" sz="2000" b="1" kern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6926021" y="2638035"/>
              <a:ext cx="300748" cy="296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GB" sz="2000" dirty="0" smtClean="0">
                  <a:solidFill>
                    <a:srgbClr val="000000"/>
                  </a:solidFill>
                  <a:latin typeface="Calibri"/>
                </a:rPr>
                <a:t>WAN</a:t>
              </a:r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61" name="Agrupar 60"/>
          <p:cNvGrpSpPr/>
          <p:nvPr/>
        </p:nvGrpSpPr>
        <p:grpSpPr>
          <a:xfrm>
            <a:off x="6156176" y="1556792"/>
            <a:ext cx="2520040" cy="1630249"/>
            <a:chOff x="6156176" y="1556792"/>
            <a:chExt cx="2520040" cy="1630249"/>
          </a:xfrm>
        </p:grpSpPr>
        <p:sp>
          <p:nvSpPr>
            <p:cNvPr id="22" name="Elipse 21"/>
            <p:cNvSpPr/>
            <p:nvPr/>
          </p:nvSpPr>
          <p:spPr bwMode="auto">
            <a:xfrm>
              <a:off x="6300192" y="2107041"/>
              <a:ext cx="2376024" cy="1080000"/>
            </a:xfrm>
            <a:prstGeom prst="ellipse">
              <a:avLst/>
            </a:prstGeom>
            <a:solidFill>
              <a:srgbClr val="E8F6E5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  <p:pic>
          <p:nvPicPr>
            <p:cNvPr id="23" name="Picture 60" descr="Server - applic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16216" y="2307041"/>
              <a:ext cx="357936" cy="631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ilindro 23"/>
            <p:cNvSpPr/>
            <p:nvPr/>
          </p:nvSpPr>
          <p:spPr>
            <a:xfrm>
              <a:off x="7951559" y="2366442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5" name="Cilindro 24"/>
            <p:cNvSpPr/>
            <p:nvPr/>
          </p:nvSpPr>
          <p:spPr>
            <a:xfrm>
              <a:off x="8044159" y="2437179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6" name="Cilindro 25"/>
            <p:cNvSpPr/>
            <p:nvPr/>
          </p:nvSpPr>
          <p:spPr>
            <a:xfrm>
              <a:off x="8142130" y="2506232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7" name="Cilindro 26"/>
            <p:cNvSpPr/>
            <p:nvPr/>
          </p:nvSpPr>
          <p:spPr>
            <a:xfrm>
              <a:off x="7951559" y="2558603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8" name="Cilindro 27"/>
            <p:cNvSpPr/>
            <p:nvPr/>
          </p:nvSpPr>
          <p:spPr>
            <a:xfrm>
              <a:off x="8036216" y="2627041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grpSp>
          <p:nvGrpSpPr>
            <p:cNvPr id="29" name="Group 19"/>
            <p:cNvGrpSpPr>
              <a:grpSpLocks/>
            </p:cNvGrpSpPr>
            <p:nvPr/>
          </p:nvGrpSpPr>
          <p:grpSpPr bwMode="auto">
            <a:xfrm>
              <a:off x="6156176" y="2546090"/>
              <a:ext cx="380743" cy="204804"/>
              <a:chOff x="638" y="926"/>
              <a:chExt cx="213" cy="99"/>
            </a:xfrm>
          </p:grpSpPr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638" y="926"/>
                <a:ext cx="213" cy="99"/>
              </a:xfrm>
              <a:custGeom>
                <a:avLst/>
                <a:gdLst>
                  <a:gd name="T0" fmla="*/ 0 w 516"/>
                  <a:gd name="T1" fmla="*/ 0 h 245"/>
                  <a:gd name="T2" fmla="*/ 0 w 516"/>
                  <a:gd name="T3" fmla="*/ 0 h 245"/>
                  <a:gd name="T4" fmla="*/ 0 w 516"/>
                  <a:gd name="T5" fmla="*/ 0 h 245"/>
                  <a:gd name="T6" fmla="*/ 0 w 516"/>
                  <a:gd name="T7" fmla="*/ 0 h 245"/>
                  <a:gd name="T8" fmla="*/ 0 w 516"/>
                  <a:gd name="T9" fmla="*/ 0 h 245"/>
                  <a:gd name="T10" fmla="*/ 0 w 516"/>
                  <a:gd name="T11" fmla="*/ 0 h 245"/>
                  <a:gd name="T12" fmla="*/ 0 w 516"/>
                  <a:gd name="T13" fmla="*/ 0 h 245"/>
                  <a:gd name="T14" fmla="*/ 0 w 516"/>
                  <a:gd name="T15" fmla="*/ 0 h 245"/>
                  <a:gd name="T16" fmla="*/ 0 w 516"/>
                  <a:gd name="T17" fmla="*/ 0 h 245"/>
                  <a:gd name="T18" fmla="*/ 0 w 516"/>
                  <a:gd name="T19" fmla="*/ 0 h 245"/>
                  <a:gd name="T20" fmla="*/ 0 w 516"/>
                  <a:gd name="T21" fmla="*/ 0 h 245"/>
                  <a:gd name="T22" fmla="*/ 0 w 516"/>
                  <a:gd name="T23" fmla="*/ 0 h 245"/>
                  <a:gd name="T24" fmla="*/ 0 w 516"/>
                  <a:gd name="T25" fmla="*/ 0 h 245"/>
                  <a:gd name="T26" fmla="*/ 0 w 516"/>
                  <a:gd name="T27" fmla="*/ 0 h 245"/>
                  <a:gd name="T28" fmla="*/ 0 w 516"/>
                  <a:gd name="T29" fmla="*/ 0 h 245"/>
                  <a:gd name="T30" fmla="*/ 0 w 516"/>
                  <a:gd name="T31" fmla="*/ 0 h 245"/>
                  <a:gd name="T32" fmla="*/ 0 w 516"/>
                  <a:gd name="T33" fmla="*/ 0 h 245"/>
                  <a:gd name="T34" fmla="*/ 0 w 516"/>
                  <a:gd name="T35" fmla="*/ 0 h 245"/>
                  <a:gd name="T36" fmla="*/ 0 w 516"/>
                  <a:gd name="T37" fmla="*/ 0 h 245"/>
                  <a:gd name="T38" fmla="*/ 0 w 516"/>
                  <a:gd name="T39" fmla="*/ 0 h 245"/>
                  <a:gd name="T40" fmla="*/ 0 w 516"/>
                  <a:gd name="T41" fmla="*/ 0 h 245"/>
                  <a:gd name="T42" fmla="*/ 0 w 516"/>
                  <a:gd name="T43" fmla="*/ 0 h 245"/>
                  <a:gd name="T44" fmla="*/ 0 w 516"/>
                  <a:gd name="T45" fmla="*/ 0 h 245"/>
                  <a:gd name="T46" fmla="*/ 0 w 516"/>
                  <a:gd name="T47" fmla="*/ 0 h 245"/>
                  <a:gd name="T48" fmla="*/ 0 w 516"/>
                  <a:gd name="T49" fmla="*/ 0 h 245"/>
                  <a:gd name="T50" fmla="*/ 0 w 516"/>
                  <a:gd name="T51" fmla="*/ 0 h 245"/>
                  <a:gd name="T52" fmla="*/ 0 w 516"/>
                  <a:gd name="T53" fmla="*/ 0 h 245"/>
                  <a:gd name="T54" fmla="*/ 0 w 516"/>
                  <a:gd name="T55" fmla="*/ 0 h 245"/>
                  <a:gd name="T56" fmla="*/ 0 w 516"/>
                  <a:gd name="T57" fmla="*/ 0 h 245"/>
                  <a:gd name="T58" fmla="*/ 0 w 516"/>
                  <a:gd name="T59" fmla="*/ 0 h 245"/>
                  <a:gd name="T60" fmla="*/ 0 w 516"/>
                  <a:gd name="T61" fmla="*/ 0 h 245"/>
                  <a:gd name="T62" fmla="*/ 0 w 516"/>
                  <a:gd name="T63" fmla="*/ 0 h 245"/>
                  <a:gd name="T64" fmla="*/ 0 w 516"/>
                  <a:gd name="T65" fmla="*/ 0 h 245"/>
                  <a:gd name="T66" fmla="*/ 0 w 516"/>
                  <a:gd name="T67" fmla="*/ 0 h 245"/>
                  <a:gd name="T68" fmla="*/ 0 w 516"/>
                  <a:gd name="T69" fmla="*/ 0 h 245"/>
                  <a:gd name="T70" fmla="*/ 0 w 516"/>
                  <a:gd name="T71" fmla="*/ 0 h 245"/>
                  <a:gd name="T72" fmla="*/ 0 w 516"/>
                  <a:gd name="T73" fmla="*/ 0 h 245"/>
                  <a:gd name="T74" fmla="*/ 0 w 516"/>
                  <a:gd name="T75" fmla="*/ 0 h 245"/>
                  <a:gd name="T76" fmla="*/ 0 w 516"/>
                  <a:gd name="T77" fmla="*/ 0 h 245"/>
                  <a:gd name="T78" fmla="*/ 0 w 516"/>
                  <a:gd name="T79" fmla="*/ 0 h 245"/>
                  <a:gd name="T80" fmla="*/ 0 w 516"/>
                  <a:gd name="T81" fmla="*/ 0 h 245"/>
                  <a:gd name="T82" fmla="*/ 0 w 516"/>
                  <a:gd name="T83" fmla="*/ 0 h 245"/>
                  <a:gd name="T84" fmla="*/ 0 w 516"/>
                  <a:gd name="T85" fmla="*/ 0 h 245"/>
                  <a:gd name="T86" fmla="*/ 0 w 516"/>
                  <a:gd name="T87" fmla="*/ 0 h 245"/>
                  <a:gd name="T88" fmla="*/ 0 w 516"/>
                  <a:gd name="T89" fmla="*/ 0 h 245"/>
                  <a:gd name="T90" fmla="*/ 0 w 516"/>
                  <a:gd name="T91" fmla="*/ 0 h 245"/>
                  <a:gd name="T92" fmla="*/ 0 w 516"/>
                  <a:gd name="T93" fmla="*/ 0 h 245"/>
                  <a:gd name="T94" fmla="*/ 0 w 516"/>
                  <a:gd name="T95" fmla="*/ 0 h 245"/>
                  <a:gd name="T96" fmla="*/ 0 w 516"/>
                  <a:gd name="T97" fmla="*/ 0 h 245"/>
                  <a:gd name="T98" fmla="*/ 0 w 516"/>
                  <a:gd name="T99" fmla="*/ 0 h 245"/>
                  <a:gd name="T100" fmla="*/ 0 w 516"/>
                  <a:gd name="T101" fmla="*/ 0 h 245"/>
                  <a:gd name="T102" fmla="*/ 0 w 516"/>
                  <a:gd name="T103" fmla="*/ 0 h 245"/>
                  <a:gd name="T104" fmla="*/ 0 w 516"/>
                  <a:gd name="T105" fmla="*/ 0 h 24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6"/>
                  <a:gd name="T160" fmla="*/ 0 h 245"/>
                  <a:gd name="T161" fmla="*/ 516 w 516"/>
                  <a:gd name="T162" fmla="*/ 245 h 24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6" h="245">
                    <a:moveTo>
                      <a:pt x="515" y="71"/>
                    </a:moveTo>
                    <a:lnTo>
                      <a:pt x="513" y="64"/>
                    </a:lnTo>
                    <a:lnTo>
                      <a:pt x="509" y="56"/>
                    </a:lnTo>
                    <a:lnTo>
                      <a:pt x="503" y="46"/>
                    </a:lnTo>
                    <a:lnTo>
                      <a:pt x="492" y="39"/>
                    </a:lnTo>
                    <a:lnTo>
                      <a:pt x="480" y="33"/>
                    </a:lnTo>
                    <a:lnTo>
                      <a:pt x="465" y="25"/>
                    </a:lnTo>
                    <a:lnTo>
                      <a:pt x="446" y="20"/>
                    </a:lnTo>
                    <a:lnTo>
                      <a:pt x="425" y="14"/>
                    </a:lnTo>
                    <a:lnTo>
                      <a:pt x="383" y="6"/>
                    </a:lnTo>
                    <a:lnTo>
                      <a:pt x="335" y="2"/>
                    </a:lnTo>
                    <a:lnTo>
                      <a:pt x="287" y="0"/>
                    </a:lnTo>
                    <a:lnTo>
                      <a:pt x="237" y="2"/>
                    </a:lnTo>
                    <a:lnTo>
                      <a:pt x="189" y="8"/>
                    </a:lnTo>
                    <a:lnTo>
                      <a:pt x="143" y="14"/>
                    </a:lnTo>
                    <a:lnTo>
                      <a:pt x="99" y="25"/>
                    </a:lnTo>
                    <a:lnTo>
                      <a:pt x="63" y="37"/>
                    </a:lnTo>
                    <a:lnTo>
                      <a:pt x="48" y="44"/>
                    </a:lnTo>
                    <a:lnTo>
                      <a:pt x="34" y="50"/>
                    </a:lnTo>
                    <a:lnTo>
                      <a:pt x="23" y="58"/>
                    </a:lnTo>
                    <a:lnTo>
                      <a:pt x="13" y="66"/>
                    </a:lnTo>
                    <a:lnTo>
                      <a:pt x="8" y="71"/>
                    </a:lnTo>
                    <a:lnTo>
                      <a:pt x="4" y="79"/>
                    </a:lnTo>
                    <a:lnTo>
                      <a:pt x="0" y="87"/>
                    </a:lnTo>
                    <a:lnTo>
                      <a:pt x="0" y="94"/>
                    </a:lnTo>
                    <a:lnTo>
                      <a:pt x="0" y="173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11" y="198"/>
                    </a:lnTo>
                    <a:lnTo>
                      <a:pt x="21" y="205"/>
                    </a:lnTo>
                    <a:lnTo>
                      <a:pt x="34" y="213"/>
                    </a:lnTo>
                    <a:lnTo>
                      <a:pt x="50" y="221"/>
                    </a:lnTo>
                    <a:lnTo>
                      <a:pt x="67" y="226"/>
                    </a:lnTo>
                    <a:lnTo>
                      <a:pt x="90" y="232"/>
                    </a:lnTo>
                    <a:lnTo>
                      <a:pt x="132" y="240"/>
                    </a:lnTo>
                    <a:lnTo>
                      <a:pt x="178" y="244"/>
                    </a:lnTo>
                    <a:lnTo>
                      <a:pt x="228" y="244"/>
                    </a:lnTo>
                    <a:lnTo>
                      <a:pt x="276" y="244"/>
                    </a:lnTo>
                    <a:lnTo>
                      <a:pt x="325" y="238"/>
                    </a:lnTo>
                    <a:lnTo>
                      <a:pt x="371" y="230"/>
                    </a:lnTo>
                    <a:lnTo>
                      <a:pt x="392" y="226"/>
                    </a:lnTo>
                    <a:lnTo>
                      <a:pt x="413" y="221"/>
                    </a:lnTo>
                    <a:lnTo>
                      <a:pt x="434" y="215"/>
                    </a:lnTo>
                    <a:lnTo>
                      <a:pt x="452" y="209"/>
                    </a:lnTo>
                    <a:lnTo>
                      <a:pt x="467" y="201"/>
                    </a:lnTo>
                    <a:lnTo>
                      <a:pt x="480" y="196"/>
                    </a:lnTo>
                    <a:lnTo>
                      <a:pt x="492" y="188"/>
                    </a:lnTo>
                    <a:lnTo>
                      <a:pt x="499" y="180"/>
                    </a:lnTo>
                    <a:lnTo>
                      <a:pt x="507" y="175"/>
                    </a:lnTo>
                    <a:lnTo>
                      <a:pt x="511" y="167"/>
                    </a:lnTo>
                    <a:lnTo>
                      <a:pt x="513" y="159"/>
                    </a:lnTo>
                    <a:lnTo>
                      <a:pt x="515" y="154"/>
                    </a:lnTo>
                    <a:lnTo>
                      <a:pt x="515" y="71"/>
                    </a:lnTo>
                  </a:path>
                </a:pathLst>
              </a:custGeom>
              <a:gradFill rotWithShape="0">
                <a:gsLst>
                  <a:gs pos="0">
                    <a:srgbClr val="CB967C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638" y="929"/>
                <a:ext cx="213" cy="65"/>
              </a:xfrm>
              <a:custGeom>
                <a:avLst/>
                <a:gdLst>
                  <a:gd name="T0" fmla="*/ 0 w 516"/>
                  <a:gd name="T1" fmla="*/ 0 h 160"/>
                  <a:gd name="T2" fmla="*/ 0 w 516"/>
                  <a:gd name="T3" fmla="*/ 0 h 160"/>
                  <a:gd name="T4" fmla="*/ 0 w 516"/>
                  <a:gd name="T5" fmla="*/ 0 h 160"/>
                  <a:gd name="T6" fmla="*/ 0 w 516"/>
                  <a:gd name="T7" fmla="*/ 0 h 160"/>
                  <a:gd name="T8" fmla="*/ 0 w 516"/>
                  <a:gd name="T9" fmla="*/ 0 h 160"/>
                  <a:gd name="T10" fmla="*/ 0 w 516"/>
                  <a:gd name="T11" fmla="*/ 0 h 160"/>
                  <a:gd name="T12" fmla="*/ 0 w 516"/>
                  <a:gd name="T13" fmla="*/ 0 h 160"/>
                  <a:gd name="T14" fmla="*/ 0 w 516"/>
                  <a:gd name="T15" fmla="*/ 0 h 160"/>
                  <a:gd name="T16" fmla="*/ 0 w 516"/>
                  <a:gd name="T17" fmla="*/ 0 h 160"/>
                  <a:gd name="T18" fmla="*/ 0 w 516"/>
                  <a:gd name="T19" fmla="*/ 0 h 160"/>
                  <a:gd name="T20" fmla="*/ 0 w 516"/>
                  <a:gd name="T21" fmla="*/ 0 h 160"/>
                  <a:gd name="T22" fmla="*/ 0 w 516"/>
                  <a:gd name="T23" fmla="*/ 0 h 160"/>
                  <a:gd name="T24" fmla="*/ 0 w 516"/>
                  <a:gd name="T25" fmla="*/ 0 h 160"/>
                  <a:gd name="T26" fmla="*/ 0 w 516"/>
                  <a:gd name="T27" fmla="*/ 0 h 160"/>
                  <a:gd name="T28" fmla="*/ 0 w 516"/>
                  <a:gd name="T29" fmla="*/ 0 h 160"/>
                  <a:gd name="T30" fmla="*/ 0 w 516"/>
                  <a:gd name="T31" fmla="*/ 0 h 160"/>
                  <a:gd name="T32" fmla="*/ 0 w 516"/>
                  <a:gd name="T33" fmla="*/ 0 h 160"/>
                  <a:gd name="T34" fmla="*/ 0 w 516"/>
                  <a:gd name="T35" fmla="*/ 0 h 160"/>
                  <a:gd name="T36" fmla="*/ 0 w 516"/>
                  <a:gd name="T37" fmla="*/ 0 h 160"/>
                  <a:gd name="T38" fmla="*/ 0 w 516"/>
                  <a:gd name="T39" fmla="*/ 0 h 160"/>
                  <a:gd name="T40" fmla="*/ 0 w 516"/>
                  <a:gd name="T41" fmla="*/ 0 h 160"/>
                  <a:gd name="T42" fmla="*/ 0 w 516"/>
                  <a:gd name="T43" fmla="*/ 0 h 160"/>
                  <a:gd name="T44" fmla="*/ 0 w 516"/>
                  <a:gd name="T45" fmla="*/ 0 h 160"/>
                  <a:gd name="T46" fmla="*/ 0 w 516"/>
                  <a:gd name="T47" fmla="*/ 0 h 160"/>
                  <a:gd name="T48" fmla="*/ 0 w 516"/>
                  <a:gd name="T49" fmla="*/ 0 h 160"/>
                  <a:gd name="T50" fmla="*/ 0 w 516"/>
                  <a:gd name="T51" fmla="*/ 0 h 160"/>
                  <a:gd name="T52" fmla="*/ 0 w 516"/>
                  <a:gd name="T53" fmla="*/ 0 h 160"/>
                  <a:gd name="T54" fmla="*/ 0 w 516"/>
                  <a:gd name="T55" fmla="*/ 0 h 160"/>
                  <a:gd name="T56" fmla="*/ 0 w 516"/>
                  <a:gd name="T57" fmla="*/ 0 h 160"/>
                  <a:gd name="T58" fmla="*/ 0 w 516"/>
                  <a:gd name="T59" fmla="*/ 0 h 160"/>
                  <a:gd name="T60" fmla="*/ 0 w 516"/>
                  <a:gd name="T61" fmla="*/ 0 h 160"/>
                  <a:gd name="T62" fmla="*/ 0 w 516"/>
                  <a:gd name="T63" fmla="*/ 0 h 160"/>
                  <a:gd name="T64" fmla="*/ 0 w 516"/>
                  <a:gd name="T65" fmla="*/ 0 h 160"/>
                  <a:gd name="T66" fmla="*/ 0 w 516"/>
                  <a:gd name="T67" fmla="*/ 0 h 160"/>
                  <a:gd name="T68" fmla="*/ 0 w 516"/>
                  <a:gd name="T69" fmla="*/ 0 h 160"/>
                  <a:gd name="T70" fmla="*/ 0 w 516"/>
                  <a:gd name="T71" fmla="*/ 0 h 160"/>
                  <a:gd name="T72" fmla="*/ 0 w 516"/>
                  <a:gd name="T73" fmla="*/ 0 h 160"/>
                  <a:gd name="T74" fmla="*/ 0 w 516"/>
                  <a:gd name="T75" fmla="*/ 0 h 160"/>
                  <a:gd name="T76" fmla="*/ 0 w 516"/>
                  <a:gd name="T77" fmla="*/ 0 h 160"/>
                  <a:gd name="T78" fmla="*/ 0 w 516"/>
                  <a:gd name="T79" fmla="*/ 0 h 160"/>
                  <a:gd name="T80" fmla="*/ 0 w 516"/>
                  <a:gd name="T81" fmla="*/ 0 h 160"/>
                  <a:gd name="T82" fmla="*/ 0 w 516"/>
                  <a:gd name="T83" fmla="*/ 0 h 160"/>
                  <a:gd name="T84" fmla="*/ 0 w 516"/>
                  <a:gd name="T85" fmla="*/ 0 h 160"/>
                  <a:gd name="T86" fmla="*/ 0 w 516"/>
                  <a:gd name="T87" fmla="*/ 0 h 160"/>
                  <a:gd name="T88" fmla="*/ 0 w 516"/>
                  <a:gd name="T89" fmla="*/ 0 h 160"/>
                  <a:gd name="T90" fmla="*/ 0 w 516"/>
                  <a:gd name="T91" fmla="*/ 0 h 160"/>
                  <a:gd name="T92" fmla="*/ 0 w 516"/>
                  <a:gd name="T93" fmla="*/ 0 h 160"/>
                  <a:gd name="T94" fmla="*/ 0 w 516"/>
                  <a:gd name="T95" fmla="*/ 0 h 160"/>
                  <a:gd name="T96" fmla="*/ 0 w 516"/>
                  <a:gd name="T97" fmla="*/ 0 h 160"/>
                  <a:gd name="T98" fmla="*/ 0 w 516"/>
                  <a:gd name="T99" fmla="*/ 0 h 160"/>
                  <a:gd name="T100" fmla="*/ 0 w 516"/>
                  <a:gd name="T101" fmla="*/ 0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16"/>
                  <a:gd name="T154" fmla="*/ 0 h 160"/>
                  <a:gd name="T155" fmla="*/ 516 w 516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16" h="160">
                    <a:moveTo>
                      <a:pt x="452" y="123"/>
                    </a:moveTo>
                    <a:lnTo>
                      <a:pt x="469" y="117"/>
                    </a:lnTo>
                    <a:lnTo>
                      <a:pt x="482" y="110"/>
                    </a:lnTo>
                    <a:lnTo>
                      <a:pt x="494" y="102"/>
                    </a:lnTo>
                    <a:lnTo>
                      <a:pt x="501" y="94"/>
                    </a:lnTo>
                    <a:lnTo>
                      <a:pt x="509" y="87"/>
                    </a:lnTo>
                    <a:lnTo>
                      <a:pt x="513" y="79"/>
                    </a:lnTo>
                    <a:lnTo>
                      <a:pt x="515" y="71"/>
                    </a:lnTo>
                    <a:lnTo>
                      <a:pt x="513" y="64"/>
                    </a:lnTo>
                    <a:lnTo>
                      <a:pt x="511" y="56"/>
                    </a:lnTo>
                    <a:lnTo>
                      <a:pt x="505" y="50"/>
                    </a:lnTo>
                    <a:lnTo>
                      <a:pt x="498" y="43"/>
                    </a:lnTo>
                    <a:lnTo>
                      <a:pt x="488" y="37"/>
                    </a:lnTo>
                    <a:lnTo>
                      <a:pt x="475" y="29"/>
                    </a:lnTo>
                    <a:lnTo>
                      <a:pt x="461" y="23"/>
                    </a:lnTo>
                    <a:lnTo>
                      <a:pt x="444" y="20"/>
                    </a:lnTo>
                    <a:lnTo>
                      <a:pt x="425" y="14"/>
                    </a:lnTo>
                    <a:lnTo>
                      <a:pt x="383" y="6"/>
                    </a:lnTo>
                    <a:lnTo>
                      <a:pt x="335" y="2"/>
                    </a:lnTo>
                    <a:lnTo>
                      <a:pt x="287" y="0"/>
                    </a:lnTo>
                    <a:lnTo>
                      <a:pt x="237" y="2"/>
                    </a:lnTo>
                    <a:lnTo>
                      <a:pt x="189" y="8"/>
                    </a:lnTo>
                    <a:lnTo>
                      <a:pt x="143" y="14"/>
                    </a:lnTo>
                    <a:lnTo>
                      <a:pt x="99" y="25"/>
                    </a:lnTo>
                    <a:lnTo>
                      <a:pt x="63" y="37"/>
                    </a:lnTo>
                    <a:lnTo>
                      <a:pt x="46" y="44"/>
                    </a:lnTo>
                    <a:lnTo>
                      <a:pt x="32" y="52"/>
                    </a:lnTo>
                    <a:lnTo>
                      <a:pt x="21" y="58"/>
                    </a:lnTo>
                    <a:lnTo>
                      <a:pt x="11" y="66"/>
                    </a:lnTo>
                    <a:lnTo>
                      <a:pt x="6" y="73"/>
                    </a:lnTo>
                    <a:lnTo>
                      <a:pt x="2" y="81"/>
                    </a:lnTo>
                    <a:lnTo>
                      <a:pt x="0" y="89"/>
                    </a:lnTo>
                    <a:lnTo>
                      <a:pt x="0" y="96"/>
                    </a:lnTo>
                    <a:lnTo>
                      <a:pt x="4" y="104"/>
                    </a:lnTo>
                    <a:lnTo>
                      <a:pt x="9" y="111"/>
                    </a:lnTo>
                    <a:lnTo>
                      <a:pt x="17" y="117"/>
                    </a:lnTo>
                    <a:lnTo>
                      <a:pt x="27" y="125"/>
                    </a:lnTo>
                    <a:lnTo>
                      <a:pt x="38" y="131"/>
                    </a:lnTo>
                    <a:lnTo>
                      <a:pt x="54" y="136"/>
                    </a:lnTo>
                    <a:lnTo>
                      <a:pt x="71" y="142"/>
                    </a:lnTo>
                    <a:lnTo>
                      <a:pt x="90" y="146"/>
                    </a:lnTo>
                    <a:lnTo>
                      <a:pt x="132" y="154"/>
                    </a:lnTo>
                    <a:lnTo>
                      <a:pt x="178" y="159"/>
                    </a:lnTo>
                    <a:lnTo>
                      <a:pt x="228" y="159"/>
                    </a:lnTo>
                    <a:lnTo>
                      <a:pt x="276" y="157"/>
                    </a:lnTo>
                    <a:lnTo>
                      <a:pt x="325" y="154"/>
                    </a:lnTo>
                    <a:lnTo>
                      <a:pt x="371" y="146"/>
                    </a:lnTo>
                    <a:lnTo>
                      <a:pt x="392" y="142"/>
                    </a:lnTo>
                    <a:lnTo>
                      <a:pt x="413" y="136"/>
                    </a:lnTo>
                    <a:lnTo>
                      <a:pt x="434" y="131"/>
                    </a:lnTo>
                    <a:lnTo>
                      <a:pt x="452" y="123"/>
                    </a:lnTo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>
                <a:off x="751" y="938"/>
                <a:ext cx="53" cy="20"/>
              </a:xfrm>
              <a:custGeom>
                <a:avLst/>
                <a:gdLst>
                  <a:gd name="T0" fmla="*/ 0 w 129"/>
                  <a:gd name="T1" fmla="*/ 0 h 49"/>
                  <a:gd name="T2" fmla="*/ 0 w 129"/>
                  <a:gd name="T3" fmla="*/ 0 h 49"/>
                  <a:gd name="T4" fmla="*/ 0 w 129"/>
                  <a:gd name="T5" fmla="*/ 0 h 49"/>
                  <a:gd name="T6" fmla="*/ 0 w 129"/>
                  <a:gd name="T7" fmla="*/ 0 h 49"/>
                  <a:gd name="T8" fmla="*/ 0 w 129"/>
                  <a:gd name="T9" fmla="*/ 0 h 49"/>
                  <a:gd name="T10" fmla="*/ 0 w 129"/>
                  <a:gd name="T11" fmla="*/ 0 h 49"/>
                  <a:gd name="T12" fmla="*/ 0 w 129"/>
                  <a:gd name="T13" fmla="*/ 0 h 49"/>
                  <a:gd name="T14" fmla="*/ 0 w 129"/>
                  <a:gd name="T15" fmla="*/ 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49"/>
                  <a:gd name="T26" fmla="*/ 129 w 129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49">
                    <a:moveTo>
                      <a:pt x="128" y="0"/>
                    </a:moveTo>
                    <a:lnTo>
                      <a:pt x="44" y="10"/>
                    </a:lnTo>
                    <a:lnTo>
                      <a:pt x="65" y="14"/>
                    </a:lnTo>
                    <a:lnTo>
                      <a:pt x="0" y="41"/>
                    </a:lnTo>
                    <a:lnTo>
                      <a:pt x="36" y="48"/>
                    </a:lnTo>
                    <a:lnTo>
                      <a:pt x="99" y="21"/>
                    </a:lnTo>
                    <a:lnTo>
                      <a:pt x="120" y="27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>
                <a:off x="754" y="963"/>
                <a:ext cx="60" cy="14"/>
              </a:xfrm>
              <a:custGeom>
                <a:avLst/>
                <a:gdLst>
                  <a:gd name="T0" fmla="*/ 0 w 145"/>
                  <a:gd name="T1" fmla="*/ 0 h 37"/>
                  <a:gd name="T2" fmla="*/ 0 w 145"/>
                  <a:gd name="T3" fmla="*/ 0 h 37"/>
                  <a:gd name="T4" fmla="*/ 0 w 145"/>
                  <a:gd name="T5" fmla="*/ 0 h 37"/>
                  <a:gd name="T6" fmla="*/ 0 w 145"/>
                  <a:gd name="T7" fmla="*/ 0 h 37"/>
                  <a:gd name="T8" fmla="*/ 0 w 145"/>
                  <a:gd name="T9" fmla="*/ 0 h 37"/>
                  <a:gd name="T10" fmla="*/ 0 w 145"/>
                  <a:gd name="T11" fmla="*/ 0 h 37"/>
                  <a:gd name="T12" fmla="*/ 0 w 145"/>
                  <a:gd name="T13" fmla="*/ 0 h 37"/>
                  <a:gd name="T14" fmla="*/ 0 w 145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5"/>
                  <a:gd name="T25" fmla="*/ 0 h 37"/>
                  <a:gd name="T26" fmla="*/ 145 w 145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5" h="37">
                    <a:moveTo>
                      <a:pt x="144" y="34"/>
                    </a:moveTo>
                    <a:lnTo>
                      <a:pt x="125" y="9"/>
                    </a:lnTo>
                    <a:lnTo>
                      <a:pt x="106" y="17"/>
                    </a:lnTo>
                    <a:lnTo>
                      <a:pt x="31" y="0"/>
                    </a:lnTo>
                    <a:lnTo>
                      <a:pt x="0" y="13"/>
                    </a:lnTo>
                    <a:lnTo>
                      <a:pt x="75" y="28"/>
                    </a:lnTo>
                    <a:lnTo>
                      <a:pt x="58" y="36"/>
                    </a:lnTo>
                    <a:lnTo>
                      <a:pt x="144" y="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685" y="965"/>
                <a:ext cx="53" cy="20"/>
              </a:xfrm>
              <a:custGeom>
                <a:avLst/>
                <a:gdLst>
                  <a:gd name="T0" fmla="*/ 0 w 129"/>
                  <a:gd name="T1" fmla="*/ 0 h 49"/>
                  <a:gd name="T2" fmla="*/ 0 w 129"/>
                  <a:gd name="T3" fmla="*/ 0 h 49"/>
                  <a:gd name="T4" fmla="*/ 0 w 129"/>
                  <a:gd name="T5" fmla="*/ 0 h 49"/>
                  <a:gd name="T6" fmla="*/ 0 w 129"/>
                  <a:gd name="T7" fmla="*/ 0 h 49"/>
                  <a:gd name="T8" fmla="*/ 0 w 129"/>
                  <a:gd name="T9" fmla="*/ 0 h 49"/>
                  <a:gd name="T10" fmla="*/ 0 w 129"/>
                  <a:gd name="T11" fmla="*/ 0 h 49"/>
                  <a:gd name="T12" fmla="*/ 0 w 129"/>
                  <a:gd name="T13" fmla="*/ 0 h 49"/>
                  <a:gd name="T14" fmla="*/ 0 w 129"/>
                  <a:gd name="T15" fmla="*/ 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49"/>
                  <a:gd name="T26" fmla="*/ 129 w 129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49">
                    <a:moveTo>
                      <a:pt x="0" y="48"/>
                    </a:moveTo>
                    <a:lnTo>
                      <a:pt x="84" y="39"/>
                    </a:lnTo>
                    <a:lnTo>
                      <a:pt x="63" y="33"/>
                    </a:lnTo>
                    <a:lnTo>
                      <a:pt x="128" y="8"/>
                    </a:lnTo>
                    <a:lnTo>
                      <a:pt x="92" y="0"/>
                    </a:lnTo>
                    <a:lnTo>
                      <a:pt x="27" y="25"/>
                    </a:lnTo>
                    <a:lnTo>
                      <a:pt x="6" y="21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675" y="946"/>
                <a:ext cx="60" cy="15"/>
              </a:xfrm>
              <a:custGeom>
                <a:avLst/>
                <a:gdLst>
                  <a:gd name="T0" fmla="*/ 0 w 144"/>
                  <a:gd name="T1" fmla="*/ 0 h 37"/>
                  <a:gd name="T2" fmla="*/ 0 w 144"/>
                  <a:gd name="T3" fmla="*/ 0 h 37"/>
                  <a:gd name="T4" fmla="*/ 0 w 144"/>
                  <a:gd name="T5" fmla="*/ 0 h 37"/>
                  <a:gd name="T6" fmla="*/ 0 w 144"/>
                  <a:gd name="T7" fmla="*/ 0 h 37"/>
                  <a:gd name="T8" fmla="*/ 0 w 144"/>
                  <a:gd name="T9" fmla="*/ 0 h 37"/>
                  <a:gd name="T10" fmla="*/ 0 w 144"/>
                  <a:gd name="T11" fmla="*/ 0 h 37"/>
                  <a:gd name="T12" fmla="*/ 0 w 144"/>
                  <a:gd name="T13" fmla="*/ 0 h 37"/>
                  <a:gd name="T14" fmla="*/ 0 w 144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7"/>
                  <a:gd name="T26" fmla="*/ 144 w 144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7">
                    <a:moveTo>
                      <a:pt x="0" y="2"/>
                    </a:moveTo>
                    <a:lnTo>
                      <a:pt x="19" y="26"/>
                    </a:lnTo>
                    <a:lnTo>
                      <a:pt x="36" y="21"/>
                    </a:lnTo>
                    <a:lnTo>
                      <a:pt x="111" y="36"/>
                    </a:lnTo>
                    <a:lnTo>
                      <a:pt x="143" y="25"/>
                    </a:lnTo>
                    <a:lnTo>
                      <a:pt x="67" y="7"/>
                    </a:lnTo>
                    <a:lnTo>
                      <a:pt x="86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sp>
          <p:nvSpPr>
            <p:cNvPr id="48" name="CuadroTexto 47"/>
            <p:cNvSpPr txBox="1"/>
            <p:nvPr/>
          </p:nvSpPr>
          <p:spPr>
            <a:xfrm>
              <a:off x="7020272" y="1556792"/>
              <a:ext cx="1018227" cy="53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lnSpc>
                  <a:spcPts val="1700"/>
                </a:lnSpc>
                <a:defRPr/>
              </a:pPr>
              <a:r>
                <a:rPr lang="en-GB" b="1" kern="0" dirty="0" smtClean="0">
                  <a:solidFill>
                    <a:sysClr val="windowText" lastClr="000000"/>
                  </a:solidFill>
                  <a:latin typeface="Calibri"/>
                </a:rPr>
                <a:t>Data </a:t>
              </a:r>
              <a:br>
                <a:rPr lang="en-GB" b="1" kern="0" dirty="0" smtClean="0">
                  <a:solidFill>
                    <a:sysClr val="windowText" lastClr="000000"/>
                  </a:solidFill>
                  <a:latin typeface="Calibri"/>
                </a:rPr>
              </a:br>
              <a:r>
                <a:rPr lang="en-GB" b="1" kern="0" dirty="0" err="1" smtClean="0">
                  <a:solidFill>
                    <a:sysClr val="windowText" lastClr="000000"/>
                  </a:solidFill>
                  <a:latin typeface="Calibri"/>
                </a:rPr>
                <a:t>Center</a:t>
              </a:r>
              <a:r>
                <a:rPr lang="en-GB" b="1" kern="0" dirty="0" smtClean="0">
                  <a:solidFill>
                    <a:sysClr val="windowText" lastClr="000000"/>
                  </a:solidFill>
                  <a:latin typeface="Calibri"/>
                </a:rPr>
                <a:t> A</a:t>
              </a:r>
              <a:endParaRPr lang="en-GB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60" name="Agrupar 59"/>
          <p:cNvGrpSpPr/>
          <p:nvPr/>
        </p:nvGrpSpPr>
        <p:grpSpPr>
          <a:xfrm>
            <a:off x="395536" y="1556792"/>
            <a:ext cx="2520280" cy="1640438"/>
            <a:chOff x="395536" y="1556792"/>
            <a:chExt cx="2520280" cy="1640438"/>
          </a:xfrm>
        </p:grpSpPr>
        <p:sp>
          <p:nvSpPr>
            <p:cNvPr id="6" name="Elipse 5"/>
            <p:cNvSpPr/>
            <p:nvPr/>
          </p:nvSpPr>
          <p:spPr bwMode="auto">
            <a:xfrm flipH="1">
              <a:off x="395536" y="2096852"/>
              <a:ext cx="2376264" cy="1100378"/>
            </a:xfrm>
            <a:prstGeom prst="ellipse">
              <a:avLst/>
            </a:prstGeom>
            <a:solidFill>
              <a:srgbClr val="E8F6E5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dirty="0" smtClean="0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  <p:grpSp>
          <p:nvGrpSpPr>
            <p:cNvPr id="7" name="Agrupar 6"/>
            <p:cNvGrpSpPr/>
            <p:nvPr/>
          </p:nvGrpSpPr>
          <p:grpSpPr>
            <a:xfrm>
              <a:off x="726049" y="2300626"/>
              <a:ext cx="851374" cy="643441"/>
              <a:chOff x="5227979" y="2132856"/>
              <a:chExt cx="1504261" cy="1136871"/>
            </a:xfrm>
          </p:grpSpPr>
          <p:pic>
            <p:nvPicPr>
              <p:cNvPr id="15" name="Picture 60" descr="Server - applicati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7883" y="2132856"/>
                <a:ext cx="644357" cy="1136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Cilindro 15"/>
              <p:cNvSpPr/>
              <p:nvPr/>
            </p:nvSpPr>
            <p:spPr>
              <a:xfrm flipH="1">
                <a:off x="5571045" y="2239790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40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7" name="Cilindro 16"/>
              <p:cNvSpPr/>
              <p:nvPr/>
            </p:nvSpPr>
            <p:spPr>
              <a:xfrm flipH="1">
                <a:off x="5404346" y="2367131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40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8" name="Cilindro 17"/>
              <p:cNvSpPr/>
              <p:nvPr/>
            </p:nvSpPr>
            <p:spPr>
              <a:xfrm flipH="1">
                <a:off x="5227979" y="2491440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40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9" name="Cilindro 18"/>
              <p:cNvSpPr/>
              <p:nvPr/>
            </p:nvSpPr>
            <p:spPr>
              <a:xfrm flipH="1">
                <a:off x="5571045" y="2585718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40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0" name="Cilindro 19"/>
              <p:cNvSpPr/>
              <p:nvPr/>
            </p:nvSpPr>
            <p:spPr>
              <a:xfrm flipH="1">
                <a:off x="5418645" y="2708920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40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527889" y="2545151"/>
              <a:ext cx="387927" cy="208668"/>
              <a:chOff x="638" y="929"/>
              <a:chExt cx="213" cy="99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638" y="929"/>
                <a:ext cx="213" cy="99"/>
              </a:xfrm>
              <a:custGeom>
                <a:avLst/>
                <a:gdLst>
                  <a:gd name="T0" fmla="*/ 0 w 516"/>
                  <a:gd name="T1" fmla="*/ 0 h 245"/>
                  <a:gd name="T2" fmla="*/ 0 w 516"/>
                  <a:gd name="T3" fmla="*/ 0 h 245"/>
                  <a:gd name="T4" fmla="*/ 0 w 516"/>
                  <a:gd name="T5" fmla="*/ 0 h 245"/>
                  <a:gd name="T6" fmla="*/ 0 w 516"/>
                  <a:gd name="T7" fmla="*/ 0 h 245"/>
                  <a:gd name="T8" fmla="*/ 0 w 516"/>
                  <a:gd name="T9" fmla="*/ 0 h 245"/>
                  <a:gd name="T10" fmla="*/ 0 w 516"/>
                  <a:gd name="T11" fmla="*/ 0 h 245"/>
                  <a:gd name="T12" fmla="*/ 0 w 516"/>
                  <a:gd name="T13" fmla="*/ 0 h 245"/>
                  <a:gd name="T14" fmla="*/ 0 w 516"/>
                  <a:gd name="T15" fmla="*/ 0 h 245"/>
                  <a:gd name="T16" fmla="*/ 0 w 516"/>
                  <a:gd name="T17" fmla="*/ 0 h 245"/>
                  <a:gd name="T18" fmla="*/ 0 w 516"/>
                  <a:gd name="T19" fmla="*/ 0 h 245"/>
                  <a:gd name="T20" fmla="*/ 0 w 516"/>
                  <a:gd name="T21" fmla="*/ 0 h 245"/>
                  <a:gd name="T22" fmla="*/ 0 w 516"/>
                  <a:gd name="T23" fmla="*/ 0 h 245"/>
                  <a:gd name="T24" fmla="*/ 0 w 516"/>
                  <a:gd name="T25" fmla="*/ 0 h 245"/>
                  <a:gd name="T26" fmla="*/ 0 w 516"/>
                  <a:gd name="T27" fmla="*/ 0 h 245"/>
                  <a:gd name="T28" fmla="*/ 0 w 516"/>
                  <a:gd name="T29" fmla="*/ 0 h 245"/>
                  <a:gd name="T30" fmla="*/ 0 w 516"/>
                  <a:gd name="T31" fmla="*/ 0 h 245"/>
                  <a:gd name="T32" fmla="*/ 0 w 516"/>
                  <a:gd name="T33" fmla="*/ 0 h 245"/>
                  <a:gd name="T34" fmla="*/ 0 w 516"/>
                  <a:gd name="T35" fmla="*/ 0 h 245"/>
                  <a:gd name="T36" fmla="*/ 0 w 516"/>
                  <a:gd name="T37" fmla="*/ 0 h 245"/>
                  <a:gd name="T38" fmla="*/ 0 w 516"/>
                  <a:gd name="T39" fmla="*/ 0 h 245"/>
                  <a:gd name="T40" fmla="*/ 0 w 516"/>
                  <a:gd name="T41" fmla="*/ 0 h 245"/>
                  <a:gd name="T42" fmla="*/ 0 w 516"/>
                  <a:gd name="T43" fmla="*/ 0 h 245"/>
                  <a:gd name="T44" fmla="*/ 0 w 516"/>
                  <a:gd name="T45" fmla="*/ 0 h 245"/>
                  <a:gd name="T46" fmla="*/ 0 w 516"/>
                  <a:gd name="T47" fmla="*/ 0 h 245"/>
                  <a:gd name="T48" fmla="*/ 0 w 516"/>
                  <a:gd name="T49" fmla="*/ 0 h 245"/>
                  <a:gd name="T50" fmla="*/ 0 w 516"/>
                  <a:gd name="T51" fmla="*/ 0 h 245"/>
                  <a:gd name="T52" fmla="*/ 0 w 516"/>
                  <a:gd name="T53" fmla="*/ 0 h 245"/>
                  <a:gd name="T54" fmla="*/ 0 w 516"/>
                  <a:gd name="T55" fmla="*/ 0 h 245"/>
                  <a:gd name="T56" fmla="*/ 0 w 516"/>
                  <a:gd name="T57" fmla="*/ 0 h 245"/>
                  <a:gd name="T58" fmla="*/ 0 w 516"/>
                  <a:gd name="T59" fmla="*/ 0 h 245"/>
                  <a:gd name="T60" fmla="*/ 0 w 516"/>
                  <a:gd name="T61" fmla="*/ 0 h 245"/>
                  <a:gd name="T62" fmla="*/ 0 w 516"/>
                  <a:gd name="T63" fmla="*/ 0 h 245"/>
                  <a:gd name="T64" fmla="*/ 0 w 516"/>
                  <a:gd name="T65" fmla="*/ 0 h 245"/>
                  <a:gd name="T66" fmla="*/ 0 w 516"/>
                  <a:gd name="T67" fmla="*/ 0 h 245"/>
                  <a:gd name="T68" fmla="*/ 0 w 516"/>
                  <a:gd name="T69" fmla="*/ 0 h 245"/>
                  <a:gd name="T70" fmla="*/ 0 w 516"/>
                  <a:gd name="T71" fmla="*/ 0 h 245"/>
                  <a:gd name="T72" fmla="*/ 0 w 516"/>
                  <a:gd name="T73" fmla="*/ 0 h 245"/>
                  <a:gd name="T74" fmla="*/ 0 w 516"/>
                  <a:gd name="T75" fmla="*/ 0 h 245"/>
                  <a:gd name="T76" fmla="*/ 0 w 516"/>
                  <a:gd name="T77" fmla="*/ 0 h 245"/>
                  <a:gd name="T78" fmla="*/ 0 w 516"/>
                  <a:gd name="T79" fmla="*/ 0 h 245"/>
                  <a:gd name="T80" fmla="*/ 0 w 516"/>
                  <a:gd name="T81" fmla="*/ 0 h 245"/>
                  <a:gd name="T82" fmla="*/ 0 w 516"/>
                  <a:gd name="T83" fmla="*/ 0 h 245"/>
                  <a:gd name="T84" fmla="*/ 0 w 516"/>
                  <a:gd name="T85" fmla="*/ 0 h 245"/>
                  <a:gd name="T86" fmla="*/ 0 w 516"/>
                  <a:gd name="T87" fmla="*/ 0 h 245"/>
                  <a:gd name="T88" fmla="*/ 0 w 516"/>
                  <a:gd name="T89" fmla="*/ 0 h 245"/>
                  <a:gd name="T90" fmla="*/ 0 w 516"/>
                  <a:gd name="T91" fmla="*/ 0 h 245"/>
                  <a:gd name="T92" fmla="*/ 0 w 516"/>
                  <a:gd name="T93" fmla="*/ 0 h 245"/>
                  <a:gd name="T94" fmla="*/ 0 w 516"/>
                  <a:gd name="T95" fmla="*/ 0 h 245"/>
                  <a:gd name="T96" fmla="*/ 0 w 516"/>
                  <a:gd name="T97" fmla="*/ 0 h 245"/>
                  <a:gd name="T98" fmla="*/ 0 w 516"/>
                  <a:gd name="T99" fmla="*/ 0 h 245"/>
                  <a:gd name="T100" fmla="*/ 0 w 516"/>
                  <a:gd name="T101" fmla="*/ 0 h 245"/>
                  <a:gd name="T102" fmla="*/ 0 w 516"/>
                  <a:gd name="T103" fmla="*/ 0 h 245"/>
                  <a:gd name="T104" fmla="*/ 0 w 516"/>
                  <a:gd name="T105" fmla="*/ 0 h 24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6"/>
                  <a:gd name="T160" fmla="*/ 0 h 245"/>
                  <a:gd name="T161" fmla="*/ 516 w 516"/>
                  <a:gd name="T162" fmla="*/ 245 h 24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6" h="245">
                    <a:moveTo>
                      <a:pt x="515" y="71"/>
                    </a:moveTo>
                    <a:lnTo>
                      <a:pt x="513" y="64"/>
                    </a:lnTo>
                    <a:lnTo>
                      <a:pt x="509" y="56"/>
                    </a:lnTo>
                    <a:lnTo>
                      <a:pt x="503" y="46"/>
                    </a:lnTo>
                    <a:lnTo>
                      <a:pt x="492" y="39"/>
                    </a:lnTo>
                    <a:lnTo>
                      <a:pt x="480" y="33"/>
                    </a:lnTo>
                    <a:lnTo>
                      <a:pt x="465" y="25"/>
                    </a:lnTo>
                    <a:lnTo>
                      <a:pt x="446" y="20"/>
                    </a:lnTo>
                    <a:lnTo>
                      <a:pt x="425" y="14"/>
                    </a:lnTo>
                    <a:lnTo>
                      <a:pt x="383" y="6"/>
                    </a:lnTo>
                    <a:lnTo>
                      <a:pt x="335" y="2"/>
                    </a:lnTo>
                    <a:lnTo>
                      <a:pt x="287" y="0"/>
                    </a:lnTo>
                    <a:lnTo>
                      <a:pt x="237" y="2"/>
                    </a:lnTo>
                    <a:lnTo>
                      <a:pt x="189" y="8"/>
                    </a:lnTo>
                    <a:lnTo>
                      <a:pt x="143" y="14"/>
                    </a:lnTo>
                    <a:lnTo>
                      <a:pt x="99" y="25"/>
                    </a:lnTo>
                    <a:lnTo>
                      <a:pt x="63" y="37"/>
                    </a:lnTo>
                    <a:lnTo>
                      <a:pt x="48" y="44"/>
                    </a:lnTo>
                    <a:lnTo>
                      <a:pt x="34" y="50"/>
                    </a:lnTo>
                    <a:lnTo>
                      <a:pt x="23" y="58"/>
                    </a:lnTo>
                    <a:lnTo>
                      <a:pt x="13" y="66"/>
                    </a:lnTo>
                    <a:lnTo>
                      <a:pt x="8" y="71"/>
                    </a:lnTo>
                    <a:lnTo>
                      <a:pt x="4" y="79"/>
                    </a:lnTo>
                    <a:lnTo>
                      <a:pt x="0" y="87"/>
                    </a:lnTo>
                    <a:lnTo>
                      <a:pt x="0" y="94"/>
                    </a:lnTo>
                    <a:lnTo>
                      <a:pt x="0" y="173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11" y="198"/>
                    </a:lnTo>
                    <a:lnTo>
                      <a:pt x="21" y="205"/>
                    </a:lnTo>
                    <a:lnTo>
                      <a:pt x="34" y="213"/>
                    </a:lnTo>
                    <a:lnTo>
                      <a:pt x="50" y="221"/>
                    </a:lnTo>
                    <a:lnTo>
                      <a:pt x="67" y="226"/>
                    </a:lnTo>
                    <a:lnTo>
                      <a:pt x="90" y="232"/>
                    </a:lnTo>
                    <a:lnTo>
                      <a:pt x="132" y="240"/>
                    </a:lnTo>
                    <a:lnTo>
                      <a:pt x="178" y="244"/>
                    </a:lnTo>
                    <a:lnTo>
                      <a:pt x="228" y="244"/>
                    </a:lnTo>
                    <a:lnTo>
                      <a:pt x="276" y="244"/>
                    </a:lnTo>
                    <a:lnTo>
                      <a:pt x="325" y="238"/>
                    </a:lnTo>
                    <a:lnTo>
                      <a:pt x="371" y="230"/>
                    </a:lnTo>
                    <a:lnTo>
                      <a:pt x="392" y="226"/>
                    </a:lnTo>
                    <a:lnTo>
                      <a:pt x="413" y="221"/>
                    </a:lnTo>
                    <a:lnTo>
                      <a:pt x="434" y="215"/>
                    </a:lnTo>
                    <a:lnTo>
                      <a:pt x="452" y="209"/>
                    </a:lnTo>
                    <a:lnTo>
                      <a:pt x="467" y="201"/>
                    </a:lnTo>
                    <a:lnTo>
                      <a:pt x="480" y="196"/>
                    </a:lnTo>
                    <a:lnTo>
                      <a:pt x="492" y="188"/>
                    </a:lnTo>
                    <a:lnTo>
                      <a:pt x="499" y="180"/>
                    </a:lnTo>
                    <a:lnTo>
                      <a:pt x="507" y="175"/>
                    </a:lnTo>
                    <a:lnTo>
                      <a:pt x="511" y="167"/>
                    </a:lnTo>
                    <a:lnTo>
                      <a:pt x="513" y="159"/>
                    </a:lnTo>
                    <a:lnTo>
                      <a:pt x="515" y="154"/>
                    </a:lnTo>
                    <a:lnTo>
                      <a:pt x="515" y="71"/>
                    </a:lnTo>
                  </a:path>
                </a:pathLst>
              </a:custGeom>
              <a:gradFill rotWithShape="0">
                <a:gsLst>
                  <a:gs pos="0">
                    <a:srgbClr val="CB967C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0" name="Freeform 21"/>
              <p:cNvSpPr>
                <a:spLocks/>
              </p:cNvSpPr>
              <p:nvPr/>
            </p:nvSpPr>
            <p:spPr bwMode="auto">
              <a:xfrm>
                <a:off x="638" y="929"/>
                <a:ext cx="213" cy="65"/>
              </a:xfrm>
              <a:custGeom>
                <a:avLst/>
                <a:gdLst>
                  <a:gd name="T0" fmla="*/ 0 w 516"/>
                  <a:gd name="T1" fmla="*/ 0 h 160"/>
                  <a:gd name="T2" fmla="*/ 0 w 516"/>
                  <a:gd name="T3" fmla="*/ 0 h 160"/>
                  <a:gd name="T4" fmla="*/ 0 w 516"/>
                  <a:gd name="T5" fmla="*/ 0 h 160"/>
                  <a:gd name="T6" fmla="*/ 0 w 516"/>
                  <a:gd name="T7" fmla="*/ 0 h 160"/>
                  <a:gd name="T8" fmla="*/ 0 w 516"/>
                  <a:gd name="T9" fmla="*/ 0 h 160"/>
                  <a:gd name="T10" fmla="*/ 0 w 516"/>
                  <a:gd name="T11" fmla="*/ 0 h 160"/>
                  <a:gd name="T12" fmla="*/ 0 w 516"/>
                  <a:gd name="T13" fmla="*/ 0 h 160"/>
                  <a:gd name="T14" fmla="*/ 0 w 516"/>
                  <a:gd name="T15" fmla="*/ 0 h 160"/>
                  <a:gd name="T16" fmla="*/ 0 w 516"/>
                  <a:gd name="T17" fmla="*/ 0 h 160"/>
                  <a:gd name="T18" fmla="*/ 0 w 516"/>
                  <a:gd name="T19" fmla="*/ 0 h 160"/>
                  <a:gd name="T20" fmla="*/ 0 w 516"/>
                  <a:gd name="T21" fmla="*/ 0 h 160"/>
                  <a:gd name="T22" fmla="*/ 0 w 516"/>
                  <a:gd name="T23" fmla="*/ 0 h 160"/>
                  <a:gd name="T24" fmla="*/ 0 w 516"/>
                  <a:gd name="T25" fmla="*/ 0 h 160"/>
                  <a:gd name="T26" fmla="*/ 0 w 516"/>
                  <a:gd name="T27" fmla="*/ 0 h 160"/>
                  <a:gd name="T28" fmla="*/ 0 w 516"/>
                  <a:gd name="T29" fmla="*/ 0 h 160"/>
                  <a:gd name="T30" fmla="*/ 0 w 516"/>
                  <a:gd name="T31" fmla="*/ 0 h 160"/>
                  <a:gd name="T32" fmla="*/ 0 w 516"/>
                  <a:gd name="T33" fmla="*/ 0 h 160"/>
                  <a:gd name="T34" fmla="*/ 0 w 516"/>
                  <a:gd name="T35" fmla="*/ 0 h 160"/>
                  <a:gd name="T36" fmla="*/ 0 w 516"/>
                  <a:gd name="T37" fmla="*/ 0 h 160"/>
                  <a:gd name="T38" fmla="*/ 0 w 516"/>
                  <a:gd name="T39" fmla="*/ 0 h 160"/>
                  <a:gd name="T40" fmla="*/ 0 w 516"/>
                  <a:gd name="T41" fmla="*/ 0 h 160"/>
                  <a:gd name="T42" fmla="*/ 0 w 516"/>
                  <a:gd name="T43" fmla="*/ 0 h 160"/>
                  <a:gd name="T44" fmla="*/ 0 w 516"/>
                  <a:gd name="T45" fmla="*/ 0 h 160"/>
                  <a:gd name="T46" fmla="*/ 0 w 516"/>
                  <a:gd name="T47" fmla="*/ 0 h 160"/>
                  <a:gd name="T48" fmla="*/ 0 w 516"/>
                  <a:gd name="T49" fmla="*/ 0 h 160"/>
                  <a:gd name="T50" fmla="*/ 0 w 516"/>
                  <a:gd name="T51" fmla="*/ 0 h 160"/>
                  <a:gd name="T52" fmla="*/ 0 w 516"/>
                  <a:gd name="T53" fmla="*/ 0 h 160"/>
                  <a:gd name="T54" fmla="*/ 0 w 516"/>
                  <a:gd name="T55" fmla="*/ 0 h 160"/>
                  <a:gd name="T56" fmla="*/ 0 w 516"/>
                  <a:gd name="T57" fmla="*/ 0 h 160"/>
                  <a:gd name="T58" fmla="*/ 0 w 516"/>
                  <a:gd name="T59" fmla="*/ 0 h 160"/>
                  <a:gd name="T60" fmla="*/ 0 w 516"/>
                  <a:gd name="T61" fmla="*/ 0 h 160"/>
                  <a:gd name="T62" fmla="*/ 0 w 516"/>
                  <a:gd name="T63" fmla="*/ 0 h 160"/>
                  <a:gd name="T64" fmla="*/ 0 w 516"/>
                  <a:gd name="T65" fmla="*/ 0 h 160"/>
                  <a:gd name="T66" fmla="*/ 0 w 516"/>
                  <a:gd name="T67" fmla="*/ 0 h 160"/>
                  <a:gd name="T68" fmla="*/ 0 w 516"/>
                  <a:gd name="T69" fmla="*/ 0 h 160"/>
                  <a:gd name="T70" fmla="*/ 0 w 516"/>
                  <a:gd name="T71" fmla="*/ 0 h 160"/>
                  <a:gd name="T72" fmla="*/ 0 w 516"/>
                  <a:gd name="T73" fmla="*/ 0 h 160"/>
                  <a:gd name="T74" fmla="*/ 0 w 516"/>
                  <a:gd name="T75" fmla="*/ 0 h 160"/>
                  <a:gd name="T76" fmla="*/ 0 w 516"/>
                  <a:gd name="T77" fmla="*/ 0 h 160"/>
                  <a:gd name="T78" fmla="*/ 0 w 516"/>
                  <a:gd name="T79" fmla="*/ 0 h 160"/>
                  <a:gd name="T80" fmla="*/ 0 w 516"/>
                  <a:gd name="T81" fmla="*/ 0 h 160"/>
                  <a:gd name="T82" fmla="*/ 0 w 516"/>
                  <a:gd name="T83" fmla="*/ 0 h 160"/>
                  <a:gd name="T84" fmla="*/ 0 w 516"/>
                  <a:gd name="T85" fmla="*/ 0 h 160"/>
                  <a:gd name="T86" fmla="*/ 0 w 516"/>
                  <a:gd name="T87" fmla="*/ 0 h 160"/>
                  <a:gd name="T88" fmla="*/ 0 w 516"/>
                  <a:gd name="T89" fmla="*/ 0 h 160"/>
                  <a:gd name="T90" fmla="*/ 0 w 516"/>
                  <a:gd name="T91" fmla="*/ 0 h 160"/>
                  <a:gd name="T92" fmla="*/ 0 w 516"/>
                  <a:gd name="T93" fmla="*/ 0 h 160"/>
                  <a:gd name="T94" fmla="*/ 0 w 516"/>
                  <a:gd name="T95" fmla="*/ 0 h 160"/>
                  <a:gd name="T96" fmla="*/ 0 w 516"/>
                  <a:gd name="T97" fmla="*/ 0 h 160"/>
                  <a:gd name="T98" fmla="*/ 0 w 516"/>
                  <a:gd name="T99" fmla="*/ 0 h 160"/>
                  <a:gd name="T100" fmla="*/ 0 w 516"/>
                  <a:gd name="T101" fmla="*/ 0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16"/>
                  <a:gd name="T154" fmla="*/ 0 h 160"/>
                  <a:gd name="T155" fmla="*/ 516 w 516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16" h="160">
                    <a:moveTo>
                      <a:pt x="452" y="123"/>
                    </a:moveTo>
                    <a:lnTo>
                      <a:pt x="469" y="117"/>
                    </a:lnTo>
                    <a:lnTo>
                      <a:pt x="482" y="110"/>
                    </a:lnTo>
                    <a:lnTo>
                      <a:pt x="494" y="102"/>
                    </a:lnTo>
                    <a:lnTo>
                      <a:pt x="501" y="94"/>
                    </a:lnTo>
                    <a:lnTo>
                      <a:pt x="509" y="87"/>
                    </a:lnTo>
                    <a:lnTo>
                      <a:pt x="513" y="79"/>
                    </a:lnTo>
                    <a:lnTo>
                      <a:pt x="515" y="71"/>
                    </a:lnTo>
                    <a:lnTo>
                      <a:pt x="513" y="64"/>
                    </a:lnTo>
                    <a:lnTo>
                      <a:pt x="511" y="56"/>
                    </a:lnTo>
                    <a:lnTo>
                      <a:pt x="505" y="50"/>
                    </a:lnTo>
                    <a:lnTo>
                      <a:pt x="498" y="43"/>
                    </a:lnTo>
                    <a:lnTo>
                      <a:pt x="488" y="37"/>
                    </a:lnTo>
                    <a:lnTo>
                      <a:pt x="475" y="29"/>
                    </a:lnTo>
                    <a:lnTo>
                      <a:pt x="461" y="23"/>
                    </a:lnTo>
                    <a:lnTo>
                      <a:pt x="444" y="20"/>
                    </a:lnTo>
                    <a:lnTo>
                      <a:pt x="425" y="14"/>
                    </a:lnTo>
                    <a:lnTo>
                      <a:pt x="383" y="6"/>
                    </a:lnTo>
                    <a:lnTo>
                      <a:pt x="335" y="2"/>
                    </a:lnTo>
                    <a:lnTo>
                      <a:pt x="287" y="0"/>
                    </a:lnTo>
                    <a:lnTo>
                      <a:pt x="237" y="2"/>
                    </a:lnTo>
                    <a:lnTo>
                      <a:pt x="189" y="8"/>
                    </a:lnTo>
                    <a:lnTo>
                      <a:pt x="143" y="14"/>
                    </a:lnTo>
                    <a:lnTo>
                      <a:pt x="99" y="25"/>
                    </a:lnTo>
                    <a:lnTo>
                      <a:pt x="63" y="37"/>
                    </a:lnTo>
                    <a:lnTo>
                      <a:pt x="46" y="44"/>
                    </a:lnTo>
                    <a:lnTo>
                      <a:pt x="32" y="52"/>
                    </a:lnTo>
                    <a:lnTo>
                      <a:pt x="21" y="58"/>
                    </a:lnTo>
                    <a:lnTo>
                      <a:pt x="11" y="66"/>
                    </a:lnTo>
                    <a:lnTo>
                      <a:pt x="6" y="73"/>
                    </a:lnTo>
                    <a:lnTo>
                      <a:pt x="2" y="81"/>
                    </a:lnTo>
                    <a:lnTo>
                      <a:pt x="0" y="89"/>
                    </a:lnTo>
                    <a:lnTo>
                      <a:pt x="0" y="96"/>
                    </a:lnTo>
                    <a:lnTo>
                      <a:pt x="4" y="104"/>
                    </a:lnTo>
                    <a:lnTo>
                      <a:pt x="9" y="111"/>
                    </a:lnTo>
                    <a:lnTo>
                      <a:pt x="17" y="117"/>
                    </a:lnTo>
                    <a:lnTo>
                      <a:pt x="27" y="125"/>
                    </a:lnTo>
                    <a:lnTo>
                      <a:pt x="38" y="131"/>
                    </a:lnTo>
                    <a:lnTo>
                      <a:pt x="54" y="136"/>
                    </a:lnTo>
                    <a:lnTo>
                      <a:pt x="71" y="142"/>
                    </a:lnTo>
                    <a:lnTo>
                      <a:pt x="90" y="146"/>
                    </a:lnTo>
                    <a:lnTo>
                      <a:pt x="132" y="154"/>
                    </a:lnTo>
                    <a:lnTo>
                      <a:pt x="178" y="159"/>
                    </a:lnTo>
                    <a:lnTo>
                      <a:pt x="228" y="159"/>
                    </a:lnTo>
                    <a:lnTo>
                      <a:pt x="276" y="157"/>
                    </a:lnTo>
                    <a:lnTo>
                      <a:pt x="325" y="154"/>
                    </a:lnTo>
                    <a:lnTo>
                      <a:pt x="371" y="146"/>
                    </a:lnTo>
                    <a:lnTo>
                      <a:pt x="392" y="142"/>
                    </a:lnTo>
                    <a:lnTo>
                      <a:pt x="413" y="136"/>
                    </a:lnTo>
                    <a:lnTo>
                      <a:pt x="434" y="131"/>
                    </a:lnTo>
                    <a:lnTo>
                      <a:pt x="452" y="123"/>
                    </a:lnTo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1" name="Freeform 22"/>
              <p:cNvSpPr>
                <a:spLocks/>
              </p:cNvSpPr>
              <p:nvPr/>
            </p:nvSpPr>
            <p:spPr bwMode="auto">
              <a:xfrm>
                <a:off x="751" y="938"/>
                <a:ext cx="53" cy="20"/>
              </a:xfrm>
              <a:custGeom>
                <a:avLst/>
                <a:gdLst>
                  <a:gd name="T0" fmla="*/ 0 w 129"/>
                  <a:gd name="T1" fmla="*/ 0 h 49"/>
                  <a:gd name="T2" fmla="*/ 0 w 129"/>
                  <a:gd name="T3" fmla="*/ 0 h 49"/>
                  <a:gd name="T4" fmla="*/ 0 w 129"/>
                  <a:gd name="T5" fmla="*/ 0 h 49"/>
                  <a:gd name="T6" fmla="*/ 0 w 129"/>
                  <a:gd name="T7" fmla="*/ 0 h 49"/>
                  <a:gd name="T8" fmla="*/ 0 w 129"/>
                  <a:gd name="T9" fmla="*/ 0 h 49"/>
                  <a:gd name="T10" fmla="*/ 0 w 129"/>
                  <a:gd name="T11" fmla="*/ 0 h 49"/>
                  <a:gd name="T12" fmla="*/ 0 w 129"/>
                  <a:gd name="T13" fmla="*/ 0 h 49"/>
                  <a:gd name="T14" fmla="*/ 0 w 129"/>
                  <a:gd name="T15" fmla="*/ 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49"/>
                  <a:gd name="T26" fmla="*/ 129 w 129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49">
                    <a:moveTo>
                      <a:pt x="128" y="0"/>
                    </a:moveTo>
                    <a:lnTo>
                      <a:pt x="44" y="10"/>
                    </a:lnTo>
                    <a:lnTo>
                      <a:pt x="65" y="14"/>
                    </a:lnTo>
                    <a:lnTo>
                      <a:pt x="0" y="41"/>
                    </a:lnTo>
                    <a:lnTo>
                      <a:pt x="36" y="48"/>
                    </a:lnTo>
                    <a:lnTo>
                      <a:pt x="99" y="21"/>
                    </a:lnTo>
                    <a:lnTo>
                      <a:pt x="120" y="27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754" y="963"/>
                <a:ext cx="60" cy="14"/>
              </a:xfrm>
              <a:custGeom>
                <a:avLst/>
                <a:gdLst>
                  <a:gd name="T0" fmla="*/ 0 w 145"/>
                  <a:gd name="T1" fmla="*/ 0 h 37"/>
                  <a:gd name="T2" fmla="*/ 0 w 145"/>
                  <a:gd name="T3" fmla="*/ 0 h 37"/>
                  <a:gd name="T4" fmla="*/ 0 w 145"/>
                  <a:gd name="T5" fmla="*/ 0 h 37"/>
                  <a:gd name="T6" fmla="*/ 0 w 145"/>
                  <a:gd name="T7" fmla="*/ 0 h 37"/>
                  <a:gd name="T8" fmla="*/ 0 w 145"/>
                  <a:gd name="T9" fmla="*/ 0 h 37"/>
                  <a:gd name="T10" fmla="*/ 0 w 145"/>
                  <a:gd name="T11" fmla="*/ 0 h 37"/>
                  <a:gd name="T12" fmla="*/ 0 w 145"/>
                  <a:gd name="T13" fmla="*/ 0 h 37"/>
                  <a:gd name="T14" fmla="*/ 0 w 145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5"/>
                  <a:gd name="T25" fmla="*/ 0 h 37"/>
                  <a:gd name="T26" fmla="*/ 145 w 145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5" h="37">
                    <a:moveTo>
                      <a:pt x="144" y="34"/>
                    </a:moveTo>
                    <a:lnTo>
                      <a:pt x="125" y="9"/>
                    </a:lnTo>
                    <a:lnTo>
                      <a:pt x="106" y="17"/>
                    </a:lnTo>
                    <a:lnTo>
                      <a:pt x="31" y="0"/>
                    </a:lnTo>
                    <a:lnTo>
                      <a:pt x="0" y="13"/>
                    </a:lnTo>
                    <a:lnTo>
                      <a:pt x="75" y="28"/>
                    </a:lnTo>
                    <a:lnTo>
                      <a:pt x="58" y="36"/>
                    </a:lnTo>
                    <a:lnTo>
                      <a:pt x="144" y="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685" y="965"/>
                <a:ext cx="53" cy="20"/>
              </a:xfrm>
              <a:custGeom>
                <a:avLst/>
                <a:gdLst>
                  <a:gd name="T0" fmla="*/ 0 w 129"/>
                  <a:gd name="T1" fmla="*/ 0 h 49"/>
                  <a:gd name="T2" fmla="*/ 0 w 129"/>
                  <a:gd name="T3" fmla="*/ 0 h 49"/>
                  <a:gd name="T4" fmla="*/ 0 w 129"/>
                  <a:gd name="T5" fmla="*/ 0 h 49"/>
                  <a:gd name="T6" fmla="*/ 0 w 129"/>
                  <a:gd name="T7" fmla="*/ 0 h 49"/>
                  <a:gd name="T8" fmla="*/ 0 w 129"/>
                  <a:gd name="T9" fmla="*/ 0 h 49"/>
                  <a:gd name="T10" fmla="*/ 0 w 129"/>
                  <a:gd name="T11" fmla="*/ 0 h 49"/>
                  <a:gd name="T12" fmla="*/ 0 w 129"/>
                  <a:gd name="T13" fmla="*/ 0 h 49"/>
                  <a:gd name="T14" fmla="*/ 0 w 129"/>
                  <a:gd name="T15" fmla="*/ 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49"/>
                  <a:gd name="T26" fmla="*/ 129 w 129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49">
                    <a:moveTo>
                      <a:pt x="0" y="48"/>
                    </a:moveTo>
                    <a:lnTo>
                      <a:pt x="84" y="39"/>
                    </a:lnTo>
                    <a:lnTo>
                      <a:pt x="63" y="33"/>
                    </a:lnTo>
                    <a:lnTo>
                      <a:pt x="128" y="8"/>
                    </a:lnTo>
                    <a:lnTo>
                      <a:pt x="92" y="0"/>
                    </a:lnTo>
                    <a:lnTo>
                      <a:pt x="27" y="25"/>
                    </a:lnTo>
                    <a:lnTo>
                      <a:pt x="6" y="21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4" name="Freeform 25"/>
              <p:cNvSpPr>
                <a:spLocks/>
              </p:cNvSpPr>
              <p:nvPr/>
            </p:nvSpPr>
            <p:spPr bwMode="auto">
              <a:xfrm>
                <a:off x="675" y="946"/>
                <a:ext cx="60" cy="15"/>
              </a:xfrm>
              <a:custGeom>
                <a:avLst/>
                <a:gdLst>
                  <a:gd name="T0" fmla="*/ 0 w 144"/>
                  <a:gd name="T1" fmla="*/ 0 h 37"/>
                  <a:gd name="T2" fmla="*/ 0 w 144"/>
                  <a:gd name="T3" fmla="*/ 0 h 37"/>
                  <a:gd name="T4" fmla="*/ 0 w 144"/>
                  <a:gd name="T5" fmla="*/ 0 h 37"/>
                  <a:gd name="T6" fmla="*/ 0 w 144"/>
                  <a:gd name="T7" fmla="*/ 0 h 37"/>
                  <a:gd name="T8" fmla="*/ 0 w 144"/>
                  <a:gd name="T9" fmla="*/ 0 h 37"/>
                  <a:gd name="T10" fmla="*/ 0 w 144"/>
                  <a:gd name="T11" fmla="*/ 0 h 37"/>
                  <a:gd name="T12" fmla="*/ 0 w 144"/>
                  <a:gd name="T13" fmla="*/ 0 h 37"/>
                  <a:gd name="T14" fmla="*/ 0 w 144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7"/>
                  <a:gd name="T26" fmla="*/ 144 w 144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7">
                    <a:moveTo>
                      <a:pt x="0" y="2"/>
                    </a:moveTo>
                    <a:lnTo>
                      <a:pt x="19" y="26"/>
                    </a:lnTo>
                    <a:lnTo>
                      <a:pt x="36" y="21"/>
                    </a:lnTo>
                    <a:lnTo>
                      <a:pt x="111" y="36"/>
                    </a:lnTo>
                    <a:lnTo>
                      <a:pt x="143" y="25"/>
                    </a:lnTo>
                    <a:lnTo>
                      <a:pt x="67" y="7"/>
                    </a:lnTo>
                    <a:lnTo>
                      <a:pt x="86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sp>
          <p:nvSpPr>
            <p:cNvPr id="49" name="CuadroTexto 48"/>
            <p:cNvSpPr txBox="1"/>
            <p:nvPr/>
          </p:nvSpPr>
          <p:spPr>
            <a:xfrm>
              <a:off x="1105501" y="1556792"/>
              <a:ext cx="1018227" cy="53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lnSpc>
                  <a:spcPts val="1700"/>
                </a:lnSpc>
                <a:defRPr/>
              </a:pPr>
              <a:r>
                <a:rPr lang="en-GB" b="1" kern="0" dirty="0" smtClean="0">
                  <a:solidFill>
                    <a:sysClr val="windowText" lastClr="000000"/>
                  </a:solidFill>
                  <a:latin typeface="Calibri"/>
                </a:rPr>
                <a:t>Data </a:t>
              </a:r>
              <a:br>
                <a:rPr lang="en-GB" b="1" kern="0" dirty="0" smtClean="0">
                  <a:solidFill>
                    <a:sysClr val="windowText" lastClr="000000"/>
                  </a:solidFill>
                  <a:latin typeface="Calibri"/>
                </a:rPr>
              </a:br>
              <a:r>
                <a:rPr lang="en-GB" b="1" kern="0" dirty="0" err="1" smtClean="0">
                  <a:solidFill>
                    <a:sysClr val="windowText" lastClr="000000"/>
                  </a:solidFill>
                  <a:latin typeface="Calibri"/>
                </a:rPr>
                <a:t>Center</a:t>
              </a:r>
              <a:r>
                <a:rPr lang="en-GB" b="1" kern="0" dirty="0" smtClean="0">
                  <a:solidFill>
                    <a:sysClr val="windowText" lastClr="000000"/>
                  </a:solidFill>
                  <a:latin typeface="Calibri"/>
                </a:rPr>
                <a:t> B</a:t>
              </a:r>
              <a:endParaRPr lang="en-GB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763688" y="2305402"/>
            <a:ext cx="5556753" cy="691550"/>
            <a:chOff x="1763688" y="2325147"/>
            <a:chExt cx="5556753" cy="691550"/>
          </a:xfrm>
        </p:grpSpPr>
        <p:pic>
          <p:nvPicPr>
            <p:cNvPr id="36" name="Imagen 35" descr="osa_vp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325147"/>
              <a:ext cx="573668" cy="573668"/>
            </a:xfrm>
            <a:prstGeom prst="rect">
              <a:avLst/>
            </a:prstGeom>
          </p:spPr>
        </p:pic>
        <p:pic>
          <p:nvPicPr>
            <p:cNvPr id="40" name="Imagen 39" descr="osa_vp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2325147"/>
              <a:ext cx="573668" cy="573668"/>
            </a:xfrm>
            <a:prstGeom prst="rect">
              <a:avLst/>
            </a:prstGeom>
          </p:spPr>
        </p:pic>
        <p:sp>
          <p:nvSpPr>
            <p:cNvPr id="53" name="CuadroTexto 52"/>
            <p:cNvSpPr txBox="1"/>
            <p:nvPr/>
          </p:nvSpPr>
          <p:spPr>
            <a:xfrm>
              <a:off x="1773095" y="2708920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GB" sz="1400" b="1" kern="0" dirty="0" smtClean="0">
                  <a:solidFill>
                    <a:sysClr val="windowText" lastClr="000000"/>
                  </a:solidFill>
                  <a:latin typeface="Calibri"/>
                </a:rPr>
                <a:t>WOC</a:t>
              </a:r>
              <a:endParaRPr lang="en-GB" sz="14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6751054" y="2708920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GB" sz="1400" b="1" kern="0" dirty="0" smtClean="0">
                  <a:solidFill>
                    <a:sysClr val="windowText" lastClr="000000"/>
                  </a:solidFill>
                  <a:latin typeface="Calibri"/>
                </a:rPr>
                <a:t>WOC</a:t>
              </a:r>
              <a:endParaRPr lang="en-GB" sz="14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73" name="Rectángulo 72"/>
          <p:cNvSpPr/>
          <p:nvPr/>
        </p:nvSpPr>
        <p:spPr bwMode="auto">
          <a:xfrm>
            <a:off x="6588224" y="3429000"/>
            <a:ext cx="936104" cy="216024"/>
          </a:xfrm>
          <a:prstGeom prst="rect">
            <a:avLst/>
          </a:prstGeom>
          <a:solidFill>
            <a:srgbClr val="FFD525"/>
          </a:solidFill>
          <a:ln w="3175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0000"/>
              </a:solidFill>
              <a:latin typeface="Britannic Bold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52668" y="1542854"/>
            <a:ext cx="269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WAN </a:t>
            </a:r>
            <a:r>
              <a:rPr lang="es-ES_tradnl" dirty="0" err="1" smtClean="0"/>
              <a:t>Optimization</a:t>
            </a:r>
            <a:r>
              <a:rPr lang="es-ES_tradnl" dirty="0" smtClean="0"/>
              <a:t> </a:t>
            </a:r>
            <a:r>
              <a:rPr lang="es-ES_tradnl" dirty="0" err="1" smtClean="0"/>
              <a:t>Devices</a:t>
            </a:r>
            <a:endParaRPr lang="es-ES_tradnl" dirty="0"/>
          </a:p>
        </p:txBody>
      </p:sp>
      <p:cxnSp>
        <p:nvCxnSpPr>
          <p:cNvPr id="21" name="Conector recto de flecha 20"/>
          <p:cNvCxnSpPr>
            <a:endCxn id="36" idx="3"/>
          </p:cNvCxnSpPr>
          <p:nvPr/>
        </p:nvCxnSpPr>
        <p:spPr bwMode="auto">
          <a:xfrm flipH="1">
            <a:off x="2337356" y="1825883"/>
            <a:ext cx="887320" cy="766353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4" name="Conector recto de flecha 63"/>
          <p:cNvCxnSpPr>
            <a:endCxn id="40" idx="1"/>
          </p:cNvCxnSpPr>
          <p:nvPr/>
        </p:nvCxnSpPr>
        <p:spPr bwMode="auto">
          <a:xfrm>
            <a:off x="5797772" y="1785943"/>
            <a:ext cx="934468" cy="806293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859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08264 -0.0016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162 L -0.00399 0.3187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4 -0.00162 L 0.22448 -0.0016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48 -0.00162 L 0.47639 -0.0011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0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55 -0.00116 L 0.62625 -0.0011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1.66667E-6 0.3215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6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04 -0.00115 L 0.70486 -0.0011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2" grpId="2" animBg="1"/>
      <p:bldP spid="62" grpId="3" animBg="1"/>
      <p:bldP spid="62" grpId="4" animBg="1"/>
      <p:bldP spid="62" grpId="5" animBg="1"/>
      <p:bldP spid="72" grpId="0" animBg="1"/>
      <p:bldP spid="72" grpId="1" animBg="1"/>
      <p:bldP spid="73" grpId="0" animBg="1"/>
      <p:bldP spid="7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Agrupar 89"/>
          <p:cNvGrpSpPr/>
          <p:nvPr/>
        </p:nvGrpSpPr>
        <p:grpSpPr>
          <a:xfrm>
            <a:off x="1041331" y="4293097"/>
            <a:ext cx="7062004" cy="1952518"/>
            <a:chOff x="1041331" y="4293096"/>
            <a:chExt cx="7062004" cy="2027909"/>
          </a:xfrm>
        </p:grpSpPr>
        <p:grpSp>
          <p:nvGrpSpPr>
            <p:cNvPr id="91" name="Agrupar 90"/>
            <p:cNvGrpSpPr/>
            <p:nvPr/>
          </p:nvGrpSpPr>
          <p:grpSpPr>
            <a:xfrm>
              <a:off x="1041331" y="4293096"/>
              <a:ext cx="2018501" cy="2027909"/>
              <a:chOff x="1041331" y="4293096"/>
              <a:chExt cx="2018501" cy="2027909"/>
            </a:xfrm>
          </p:grpSpPr>
          <p:sp>
            <p:nvSpPr>
              <p:cNvPr id="95" name="Cilindro 94"/>
              <p:cNvSpPr/>
              <p:nvPr/>
            </p:nvSpPr>
            <p:spPr bwMode="auto">
              <a:xfrm>
                <a:off x="1259632" y="4293096"/>
                <a:ext cx="1584176" cy="1720132"/>
              </a:xfrm>
              <a:prstGeom prst="can">
                <a:avLst/>
              </a:prstGeom>
              <a:solidFill>
                <a:srgbClr val="CCFF66"/>
              </a:solidFill>
              <a:ln w="3175" cap="sq" cmpd="sng" algn="ctr">
                <a:solidFill>
                  <a:srgbClr val="80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  <a:latin typeface="Britannic Bold" pitchFamily="34" charset="0"/>
                </a:endParaRPr>
              </a:p>
            </p:txBody>
          </p:sp>
          <p:sp>
            <p:nvSpPr>
              <p:cNvPr id="96" name="CuadroTexto 95"/>
              <p:cNvSpPr txBox="1"/>
              <p:nvPr/>
            </p:nvSpPr>
            <p:spPr>
              <a:xfrm>
                <a:off x="1041331" y="6013228"/>
                <a:ext cx="20185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GB" sz="1400" b="1" kern="0" dirty="0" smtClean="0">
                    <a:solidFill>
                      <a:sysClr val="windowText" lastClr="000000"/>
                    </a:solidFill>
                    <a:latin typeface="Calibri"/>
                  </a:rPr>
                  <a:t>WOC B Dictionary/cache</a:t>
                </a:r>
                <a:endParaRPr lang="en-GB" sz="1400" b="1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grpSp>
          <p:nvGrpSpPr>
            <p:cNvPr id="92" name="Agrupar 91"/>
            <p:cNvGrpSpPr/>
            <p:nvPr/>
          </p:nvGrpSpPr>
          <p:grpSpPr>
            <a:xfrm>
              <a:off x="6078948" y="4293096"/>
              <a:ext cx="2024387" cy="2027909"/>
              <a:chOff x="6078948" y="4293096"/>
              <a:chExt cx="2024387" cy="2027909"/>
            </a:xfrm>
          </p:grpSpPr>
          <p:sp>
            <p:nvSpPr>
              <p:cNvPr id="93" name="Cilindro 92"/>
              <p:cNvSpPr/>
              <p:nvPr/>
            </p:nvSpPr>
            <p:spPr bwMode="auto">
              <a:xfrm>
                <a:off x="6300192" y="4293096"/>
                <a:ext cx="1584176" cy="1720132"/>
              </a:xfrm>
              <a:prstGeom prst="can">
                <a:avLst/>
              </a:prstGeom>
              <a:solidFill>
                <a:srgbClr val="CCFF66"/>
              </a:solidFill>
              <a:ln w="3175" cap="sq" cmpd="sng" algn="ctr">
                <a:solidFill>
                  <a:srgbClr val="80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  <a:latin typeface="Britannic Bold" pitchFamily="34" charset="0"/>
                </a:endParaRPr>
              </a:p>
            </p:txBody>
          </p:sp>
          <p:sp>
            <p:nvSpPr>
              <p:cNvPr id="94" name="CuadroTexto 93"/>
              <p:cNvSpPr txBox="1"/>
              <p:nvPr/>
            </p:nvSpPr>
            <p:spPr>
              <a:xfrm>
                <a:off x="6078948" y="6013228"/>
                <a:ext cx="20243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GB" sz="1400" b="1" kern="0" dirty="0" smtClean="0">
                    <a:solidFill>
                      <a:sysClr val="windowText" lastClr="000000"/>
                    </a:solidFill>
                    <a:latin typeface="Calibri"/>
                  </a:rPr>
                  <a:t>WOC A Dictionary/cache</a:t>
                </a:r>
                <a:endParaRPr lang="en-GB" sz="1400" b="1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</p:grpSp>
      <p:sp>
        <p:nvSpPr>
          <p:cNvPr id="78" name="Rectángulo 77"/>
          <p:cNvSpPr/>
          <p:nvPr/>
        </p:nvSpPr>
        <p:spPr bwMode="auto">
          <a:xfrm>
            <a:off x="827584" y="3429000"/>
            <a:ext cx="936104" cy="216024"/>
          </a:xfrm>
          <a:prstGeom prst="rect">
            <a:avLst/>
          </a:prstGeom>
          <a:solidFill>
            <a:srgbClr val="BEE1E3"/>
          </a:solidFill>
          <a:ln w="3175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  <a:latin typeface="Britannic Bold" pitchFamily="34" charset="0"/>
            </a:endParaRPr>
          </a:p>
        </p:txBody>
      </p:sp>
      <p:sp>
        <p:nvSpPr>
          <p:cNvPr id="74" name="Rectángulo 73"/>
          <p:cNvSpPr/>
          <p:nvPr/>
        </p:nvSpPr>
        <p:spPr bwMode="auto">
          <a:xfrm>
            <a:off x="1589672" y="5445224"/>
            <a:ext cx="936104" cy="216024"/>
          </a:xfrm>
          <a:prstGeom prst="rect">
            <a:avLst/>
          </a:prstGeom>
          <a:solidFill>
            <a:srgbClr val="FFD525"/>
          </a:solidFill>
          <a:ln w="3175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  <a:latin typeface="Britannic Bold" pitchFamily="34" charset="0"/>
            </a:endParaRPr>
          </a:p>
        </p:txBody>
      </p:sp>
      <p:cxnSp>
        <p:nvCxnSpPr>
          <p:cNvPr id="42" name="Conector recto 41"/>
          <p:cNvCxnSpPr/>
          <p:nvPr/>
        </p:nvCxnSpPr>
        <p:spPr bwMode="auto">
          <a:xfrm>
            <a:off x="2699792" y="2636912"/>
            <a:ext cx="36004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16824" cy="652463"/>
          </a:xfrm>
        </p:spPr>
        <p:txBody>
          <a:bodyPr/>
          <a:lstStyle/>
          <a:p>
            <a:r>
              <a:rPr lang="en-GB" sz="2800" dirty="0"/>
              <a:t>WAN optimization based on deduplication</a:t>
            </a:r>
            <a:endParaRPr lang="es-ES" sz="2800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3563888" y="2276872"/>
            <a:ext cx="2088232" cy="680681"/>
            <a:chOff x="6656040" y="2528836"/>
            <a:chExt cx="864096" cy="504057"/>
          </a:xfrm>
        </p:grpSpPr>
        <p:sp>
          <p:nvSpPr>
            <p:cNvPr id="38" name="Freeform 4577"/>
            <p:cNvSpPr>
              <a:spLocks noChangeArrowheads="1"/>
            </p:cNvSpPr>
            <p:nvPr/>
          </p:nvSpPr>
          <p:spPr bwMode="auto">
            <a:xfrm flipH="1">
              <a:off x="6656040" y="2528836"/>
              <a:ext cx="864096" cy="504057"/>
            </a:xfrm>
            <a:custGeom>
              <a:avLst/>
              <a:gdLst>
                <a:gd name="T0" fmla="*/ 1781 w 3202"/>
                <a:gd name="T1" fmla="*/ 1958 h 1985"/>
                <a:gd name="T2" fmla="*/ 1973 w 3202"/>
                <a:gd name="T3" fmla="*/ 1984 h 1985"/>
                <a:gd name="T4" fmla="*/ 2183 w 3202"/>
                <a:gd name="T5" fmla="*/ 1947 h 1985"/>
                <a:gd name="T6" fmla="*/ 2318 w 3202"/>
                <a:gd name="T7" fmla="*/ 1888 h 1985"/>
                <a:gd name="T8" fmla="*/ 2411 w 3202"/>
                <a:gd name="T9" fmla="*/ 1810 h 1985"/>
                <a:gd name="T10" fmla="*/ 2505 w 3202"/>
                <a:gd name="T11" fmla="*/ 1776 h 1985"/>
                <a:gd name="T12" fmla="*/ 2727 w 3202"/>
                <a:gd name="T13" fmla="*/ 1746 h 1985"/>
                <a:gd name="T14" fmla="*/ 2924 w 3202"/>
                <a:gd name="T15" fmla="*/ 1653 h 1985"/>
                <a:gd name="T16" fmla="*/ 3015 w 3202"/>
                <a:gd name="T17" fmla="*/ 1541 h 1985"/>
                <a:gd name="T18" fmla="*/ 3018 w 3202"/>
                <a:gd name="T19" fmla="*/ 1477 h 1985"/>
                <a:gd name="T20" fmla="*/ 2995 w 3202"/>
                <a:gd name="T21" fmla="*/ 1426 h 1985"/>
                <a:gd name="T22" fmla="*/ 3150 w 3202"/>
                <a:gd name="T23" fmla="*/ 1280 h 1985"/>
                <a:gd name="T24" fmla="*/ 3201 w 3202"/>
                <a:gd name="T25" fmla="*/ 1130 h 1985"/>
                <a:gd name="T26" fmla="*/ 3144 w 3202"/>
                <a:gd name="T27" fmla="*/ 990 h 1985"/>
                <a:gd name="T28" fmla="*/ 2980 w 3202"/>
                <a:gd name="T29" fmla="*/ 886 h 1985"/>
                <a:gd name="T30" fmla="*/ 3083 w 3202"/>
                <a:gd name="T31" fmla="*/ 787 h 1985"/>
                <a:gd name="T32" fmla="*/ 3132 w 3202"/>
                <a:gd name="T33" fmla="*/ 663 h 1985"/>
                <a:gd name="T34" fmla="*/ 3103 w 3202"/>
                <a:gd name="T35" fmla="*/ 552 h 1985"/>
                <a:gd name="T36" fmla="*/ 2997 w 3202"/>
                <a:gd name="T37" fmla="*/ 461 h 1985"/>
                <a:gd name="T38" fmla="*/ 2768 w 3202"/>
                <a:gd name="T39" fmla="*/ 398 h 1985"/>
                <a:gd name="T40" fmla="*/ 2529 w 3202"/>
                <a:gd name="T41" fmla="*/ 399 h 1985"/>
                <a:gd name="T42" fmla="*/ 2546 w 3202"/>
                <a:gd name="T43" fmla="*/ 279 h 1985"/>
                <a:gd name="T44" fmla="*/ 2492 w 3202"/>
                <a:gd name="T45" fmla="*/ 195 h 1985"/>
                <a:gd name="T46" fmla="*/ 2403 w 3202"/>
                <a:gd name="T47" fmla="*/ 139 h 1985"/>
                <a:gd name="T48" fmla="*/ 2214 w 3202"/>
                <a:gd name="T49" fmla="*/ 97 h 1985"/>
                <a:gd name="T50" fmla="*/ 2065 w 3202"/>
                <a:gd name="T51" fmla="*/ 98 h 1985"/>
                <a:gd name="T52" fmla="*/ 1908 w 3202"/>
                <a:gd name="T53" fmla="*/ 124 h 1985"/>
                <a:gd name="T54" fmla="*/ 1826 w 3202"/>
                <a:gd name="T55" fmla="*/ 86 h 1985"/>
                <a:gd name="T56" fmla="*/ 1625 w 3202"/>
                <a:gd name="T57" fmla="*/ 13 h 1985"/>
                <a:gd name="T58" fmla="*/ 1447 w 3202"/>
                <a:gd name="T59" fmla="*/ 0 h 1985"/>
                <a:gd name="T60" fmla="*/ 1283 w 3202"/>
                <a:gd name="T61" fmla="*/ 13 h 1985"/>
                <a:gd name="T62" fmla="*/ 1094 w 3202"/>
                <a:gd name="T63" fmla="*/ 58 h 1985"/>
                <a:gd name="T64" fmla="*/ 844 w 3202"/>
                <a:gd name="T65" fmla="*/ 182 h 1985"/>
                <a:gd name="T66" fmla="*/ 712 w 3202"/>
                <a:gd name="T67" fmla="*/ 220 h 1985"/>
                <a:gd name="T68" fmla="*/ 537 w 3202"/>
                <a:gd name="T69" fmla="*/ 267 h 1985"/>
                <a:gd name="T70" fmla="*/ 353 w 3202"/>
                <a:gd name="T71" fmla="*/ 371 h 1985"/>
                <a:gd name="T72" fmla="*/ 259 w 3202"/>
                <a:gd name="T73" fmla="*/ 499 h 1985"/>
                <a:gd name="T74" fmla="*/ 153 w 3202"/>
                <a:gd name="T75" fmla="*/ 591 h 1985"/>
                <a:gd name="T76" fmla="*/ 24 w 3202"/>
                <a:gd name="T77" fmla="*/ 708 h 1985"/>
                <a:gd name="T78" fmla="*/ 6 w 3202"/>
                <a:gd name="T79" fmla="*/ 833 h 1985"/>
                <a:gd name="T80" fmla="*/ 51 w 3202"/>
                <a:gd name="T81" fmla="*/ 897 h 1985"/>
                <a:gd name="T82" fmla="*/ 138 w 3202"/>
                <a:gd name="T83" fmla="*/ 945 h 1985"/>
                <a:gd name="T84" fmla="*/ 258 w 3202"/>
                <a:gd name="T85" fmla="*/ 973 h 1985"/>
                <a:gd name="T86" fmla="*/ 203 w 3202"/>
                <a:gd name="T87" fmla="*/ 1034 h 1985"/>
                <a:gd name="T88" fmla="*/ 177 w 3202"/>
                <a:gd name="T89" fmla="*/ 1109 h 1985"/>
                <a:gd name="T90" fmla="*/ 199 w 3202"/>
                <a:gd name="T91" fmla="*/ 1181 h 1985"/>
                <a:gd name="T92" fmla="*/ 286 w 3202"/>
                <a:gd name="T93" fmla="*/ 1246 h 1985"/>
                <a:gd name="T94" fmla="*/ 420 w 3202"/>
                <a:gd name="T95" fmla="*/ 1276 h 1985"/>
                <a:gd name="T96" fmla="*/ 486 w 3202"/>
                <a:gd name="T97" fmla="*/ 1303 h 1985"/>
                <a:gd name="T98" fmla="*/ 448 w 3202"/>
                <a:gd name="T99" fmla="*/ 1381 h 1985"/>
                <a:gd name="T100" fmla="*/ 452 w 3202"/>
                <a:gd name="T101" fmla="*/ 1457 h 1985"/>
                <a:gd name="T102" fmla="*/ 515 w 3202"/>
                <a:gd name="T103" fmla="*/ 1538 h 1985"/>
                <a:gd name="T104" fmla="*/ 648 w 3202"/>
                <a:gd name="T105" fmla="*/ 1597 h 1985"/>
                <a:gd name="T106" fmla="*/ 829 w 3202"/>
                <a:gd name="T107" fmla="*/ 1616 h 1985"/>
                <a:gd name="T108" fmla="*/ 813 w 3202"/>
                <a:gd name="T109" fmla="*/ 1727 h 1985"/>
                <a:gd name="T110" fmla="*/ 866 w 3202"/>
                <a:gd name="T111" fmla="*/ 1832 h 1985"/>
                <a:gd name="T112" fmla="*/ 964 w 3202"/>
                <a:gd name="T113" fmla="*/ 1903 h 1985"/>
                <a:gd name="T114" fmla="*/ 1101 w 3202"/>
                <a:gd name="T115" fmla="*/ 1945 h 1985"/>
                <a:gd name="T116" fmla="*/ 1262 w 3202"/>
                <a:gd name="T117" fmla="*/ 1962 h 1985"/>
                <a:gd name="T118" fmla="*/ 1442 w 3202"/>
                <a:gd name="T119" fmla="*/ 1951 h 1985"/>
                <a:gd name="T120" fmla="*/ 1638 w 3202"/>
                <a:gd name="T121" fmla="*/ 1907 h 19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02"/>
                <a:gd name="T184" fmla="*/ 0 h 1985"/>
                <a:gd name="T185" fmla="*/ 3202 w 3202"/>
                <a:gd name="T186" fmla="*/ 1985 h 19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02" h="1985">
                  <a:moveTo>
                    <a:pt x="1677" y="1892"/>
                  </a:moveTo>
                  <a:lnTo>
                    <a:pt x="1692" y="1909"/>
                  </a:lnTo>
                  <a:lnTo>
                    <a:pt x="1710" y="1925"/>
                  </a:lnTo>
                  <a:lnTo>
                    <a:pt x="1732" y="1936"/>
                  </a:lnTo>
                  <a:lnTo>
                    <a:pt x="1755" y="1948"/>
                  </a:lnTo>
                  <a:lnTo>
                    <a:pt x="1781" y="1958"/>
                  </a:lnTo>
                  <a:lnTo>
                    <a:pt x="1809" y="1967"/>
                  </a:lnTo>
                  <a:lnTo>
                    <a:pt x="1839" y="1974"/>
                  </a:lnTo>
                  <a:lnTo>
                    <a:pt x="1870" y="1980"/>
                  </a:lnTo>
                  <a:lnTo>
                    <a:pt x="1903" y="1983"/>
                  </a:lnTo>
                  <a:lnTo>
                    <a:pt x="1938" y="1984"/>
                  </a:lnTo>
                  <a:lnTo>
                    <a:pt x="1973" y="1984"/>
                  </a:lnTo>
                  <a:lnTo>
                    <a:pt x="2010" y="1982"/>
                  </a:lnTo>
                  <a:lnTo>
                    <a:pt x="2046" y="1978"/>
                  </a:lnTo>
                  <a:lnTo>
                    <a:pt x="2083" y="1973"/>
                  </a:lnTo>
                  <a:lnTo>
                    <a:pt x="2120" y="1966"/>
                  </a:lnTo>
                  <a:lnTo>
                    <a:pt x="2158" y="1955"/>
                  </a:lnTo>
                  <a:lnTo>
                    <a:pt x="2183" y="1947"/>
                  </a:lnTo>
                  <a:lnTo>
                    <a:pt x="2208" y="1939"/>
                  </a:lnTo>
                  <a:lnTo>
                    <a:pt x="2231" y="1930"/>
                  </a:lnTo>
                  <a:lnTo>
                    <a:pt x="2254" y="1922"/>
                  </a:lnTo>
                  <a:lnTo>
                    <a:pt x="2277" y="1910"/>
                  </a:lnTo>
                  <a:lnTo>
                    <a:pt x="2298" y="1899"/>
                  </a:lnTo>
                  <a:lnTo>
                    <a:pt x="2318" y="1888"/>
                  </a:lnTo>
                  <a:lnTo>
                    <a:pt x="2336" y="1877"/>
                  </a:lnTo>
                  <a:lnTo>
                    <a:pt x="2354" y="1864"/>
                  </a:lnTo>
                  <a:lnTo>
                    <a:pt x="2370" y="1850"/>
                  </a:lnTo>
                  <a:lnTo>
                    <a:pt x="2385" y="1837"/>
                  </a:lnTo>
                  <a:lnTo>
                    <a:pt x="2399" y="1824"/>
                  </a:lnTo>
                  <a:lnTo>
                    <a:pt x="2411" y="1810"/>
                  </a:lnTo>
                  <a:lnTo>
                    <a:pt x="2422" y="1796"/>
                  </a:lnTo>
                  <a:lnTo>
                    <a:pt x="2432" y="1782"/>
                  </a:lnTo>
                  <a:lnTo>
                    <a:pt x="2439" y="1767"/>
                  </a:lnTo>
                  <a:lnTo>
                    <a:pt x="2435" y="1769"/>
                  </a:lnTo>
                  <a:lnTo>
                    <a:pt x="2470" y="1773"/>
                  </a:lnTo>
                  <a:lnTo>
                    <a:pt x="2505" y="1776"/>
                  </a:lnTo>
                  <a:lnTo>
                    <a:pt x="2542" y="1776"/>
                  </a:lnTo>
                  <a:lnTo>
                    <a:pt x="2579" y="1773"/>
                  </a:lnTo>
                  <a:lnTo>
                    <a:pt x="2616" y="1769"/>
                  </a:lnTo>
                  <a:lnTo>
                    <a:pt x="2653" y="1764"/>
                  </a:lnTo>
                  <a:lnTo>
                    <a:pt x="2691" y="1757"/>
                  </a:lnTo>
                  <a:lnTo>
                    <a:pt x="2727" y="1746"/>
                  </a:lnTo>
                  <a:lnTo>
                    <a:pt x="2766" y="1735"/>
                  </a:lnTo>
                  <a:lnTo>
                    <a:pt x="2802" y="1720"/>
                  </a:lnTo>
                  <a:lnTo>
                    <a:pt x="2837" y="1705"/>
                  </a:lnTo>
                  <a:lnTo>
                    <a:pt x="2869" y="1690"/>
                  </a:lnTo>
                  <a:lnTo>
                    <a:pt x="2898" y="1672"/>
                  </a:lnTo>
                  <a:lnTo>
                    <a:pt x="2924" y="1653"/>
                  </a:lnTo>
                  <a:lnTo>
                    <a:pt x="2948" y="1634"/>
                  </a:lnTo>
                  <a:lnTo>
                    <a:pt x="2969" y="1613"/>
                  </a:lnTo>
                  <a:lnTo>
                    <a:pt x="2986" y="1593"/>
                  </a:lnTo>
                  <a:lnTo>
                    <a:pt x="3000" y="1572"/>
                  </a:lnTo>
                  <a:lnTo>
                    <a:pt x="3011" y="1551"/>
                  </a:lnTo>
                  <a:lnTo>
                    <a:pt x="3015" y="1541"/>
                  </a:lnTo>
                  <a:lnTo>
                    <a:pt x="3017" y="1530"/>
                  </a:lnTo>
                  <a:lnTo>
                    <a:pt x="3020" y="1519"/>
                  </a:lnTo>
                  <a:lnTo>
                    <a:pt x="3021" y="1508"/>
                  </a:lnTo>
                  <a:lnTo>
                    <a:pt x="3021" y="1498"/>
                  </a:lnTo>
                  <a:lnTo>
                    <a:pt x="3020" y="1487"/>
                  </a:lnTo>
                  <a:lnTo>
                    <a:pt x="3018" y="1477"/>
                  </a:lnTo>
                  <a:lnTo>
                    <a:pt x="3015" y="1467"/>
                  </a:lnTo>
                  <a:lnTo>
                    <a:pt x="3012" y="1457"/>
                  </a:lnTo>
                  <a:lnTo>
                    <a:pt x="3007" y="1447"/>
                  </a:lnTo>
                  <a:lnTo>
                    <a:pt x="2999" y="1436"/>
                  </a:lnTo>
                  <a:lnTo>
                    <a:pt x="2991" y="1425"/>
                  </a:lnTo>
                  <a:lnTo>
                    <a:pt x="2995" y="1426"/>
                  </a:lnTo>
                  <a:lnTo>
                    <a:pt x="3028" y="1402"/>
                  </a:lnTo>
                  <a:lnTo>
                    <a:pt x="3057" y="1379"/>
                  </a:lnTo>
                  <a:lnTo>
                    <a:pt x="3084" y="1355"/>
                  </a:lnTo>
                  <a:lnTo>
                    <a:pt x="3108" y="1331"/>
                  </a:lnTo>
                  <a:lnTo>
                    <a:pt x="3130" y="1305"/>
                  </a:lnTo>
                  <a:lnTo>
                    <a:pt x="3150" y="1280"/>
                  </a:lnTo>
                  <a:lnTo>
                    <a:pt x="3165" y="1255"/>
                  </a:lnTo>
                  <a:lnTo>
                    <a:pt x="3179" y="1230"/>
                  </a:lnTo>
                  <a:lnTo>
                    <a:pt x="3189" y="1205"/>
                  </a:lnTo>
                  <a:lnTo>
                    <a:pt x="3195" y="1179"/>
                  </a:lnTo>
                  <a:lnTo>
                    <a:pt x="3200" y="1153"/>
                  </a:lnTo>
                  <a:lnTo>
                    <a:pt x="3201" y="1130"/>
                  </a:lnTo>
                  <a:lnTo>
                    <a:pt x="3199" y="1105"/>
                  </a:lnTo>
                  <a:lnTo>
                    <a:pt x="3195" y="1080"/>
                  </a:lnTo>
                  <a:lnTo>
                    <a:pt x="3187" y="1057"/>
                  </a:lnTo>
                  <a:lnTo>
                    <a:pt x="3176" y="1034"/>
                  </a:lnTo>
                  <a:lnTo>
                    <a:pt x="3161" y="1012"/>
                  </a:lnTo>
                  <a:lnTo>
                    <a:pt x="3144" y="990"/>
                  </a:lnTo>
                  <a:lnTo>
                    <a:pt x="3123" y="969"/>
                  </a:lnTo>
                  <a:lnTo>
                    <a:pt x="3100" y="949"/>
                  </a:lnTo>
                  <a:lnTo>
                    <a:pt x="3074" y="931"/>
                  </a:lnTo>
                  <a:lnTo>
                    <a:pt x="3046" y="915"/>
                  </a:lnTo>
                  <a:lnTo>
                    <a:pt x="3014" y="901"/>
                  </a:lnTo>
                  <a:lnTo>
                    <a:pt x="2980" y="886"/>
                  </a:lnTo>
                  <a:lnTo>
                    <a:pt x="2981" y="886"/>
                  </a:lnTo>
                  <a:lnTo>
                    <a:pt x="3005" y="867"/>
                  </a:lnTo>
                  <a:lnTo>
                    <a:pt x="3028" y="848"/>
                  </a:lnTo>
                  <a:lnTo>
                    <a:pt x="3048" y="827"/>
                  </a:lnTo>
                  <a:lnTo>
                    <a:pt x="3067" y="807"/>
                  </a:lnTo>
                  <a:lnTo>
                    <a:pt x="3083" y="787"/>
                  </a:lnTo>
                  <a:lnTo>
                    <a:pt x="3096" y="767"/>
                  </a:lnTo>
                  <a:lnTo>
                    <a:pt x="3108" y="745"/>
                  </a:lnTo>
                  <a:lnTo>
                    <a:pt x="3117" y="725"/>
                  </a:lnTo>
                  <a:lnTo>
                    <a:pt x="3125" y="703"/>
                  </a:lnTo>
                  <a:lnTo>
                    <a:pt x="3129" y="684"/>
                  </a:lnTo>
                  <a:lnTo>
                    <a:pt x="3132" y="663"/>
                  </a:lnTo>
                  <a:lnTo>
                    <a:pt x="3133" y="643"/>
                  </a:lnTo>
                  <a:lnTo>
                    <a:pt x="3130" y="622"/>
                  </a:lnTo>
                  <a:lnTo>
                    <a:pt x="3127" y="602"/>
                  </a:lnTo>
                  <a:lnTo>
                    <a:pt x="3119" y="583"/>
                  </a:lnTo>
                  <a:lnTo>
                    <a:pt x="3110" y="565"/>
                  </a:lnTo>
                  <a:lnTo>
                    <a:pt x="3103" y="552"/>
                  </a:lnTo>
                  <a:lnTo>
                    <a:pt x="3095" y="541"/>
                  </a:lnTo>
                  <a:lnTo>
                    <a:pt x="3086" y="529"/>
                  </a:lnTo>
                  <a:lnTo>
                    <a:pt x="3075" y="518"/>
                  </a:lnTo>
                  <a:lnTo>
                    <a:pt x="3053" y="498"/>
                  </a:lnTo>
                  <a:lnTo>
                    <a:pt x="3026" y="479"/>
                  </a:lnTo>
                  <a:lnTo>
                    <a:pt x="2997" y="461"/>
                  </a:lnTo>
                  <a:lnTo>
                    <a:pt x="2966" y="446"/>
                  </a:lnTo>
                  <a:lnTo>
                    <a:pt x="2931" y="433"/>
                  </a:lnTo>
                  <a:lnTo>
                    <a:pt x="2893" y="421"/>
                  </a:lnTo>
                  <a:lnTo>
                    <a:pt x="2854" y="411"/>
                  </a:lnTo>
                  <a:lnTo>
                    <a:pt x="2812" y="403"/>
                  </a:lnTo>
                  <a:lnTo>
                    <a:pt x="2768" y="398"/>
                  </a:lnTo>
                  <a:lnTo>
                    <a:pt x="2723" y="394"/>
                  </a:lnTo>
                  <a:lnTo>
                    <a:pt x="2676" y="392"/>
                  </a:lnTo>
                  <a:lnTo>
                    <a:pt x="2626" y="392"/>
                  </a:lnTo>
                  <a:lnTo>
                    <a:pt x="2576" y="395"/>
                  </a:lnTo>
                  <a:lnTo>
                    <a:pt x="2525" y="400"/>
                  </a:lnTo>
                  <a:lnTo>
                    <a:pt x="2529" y="399"/>
                  </a:lnTo>
                  <a:lnTo>
                    <a:pt x="2538" y="379"/>
                  </a:lnTo>
                  <a:lnTo>
                    <a:pt x="2546" y="358"/>
                  </a:lnTo>
                  <a:lnTo>
                    <a:pt x="2549" y="338"/>
                  </a:lnTo>
                  <a:lnTo>
                    <a:pt x="2551" y="318"/>
                  </a:lnTo>
                  <a:lnTo>
                    <a:pt x="2550" y="299"/>
                  </a:lnTo>
                  <a:lnTo>
                    <a:pt x="2546" y="279"/>
                  </a:lnTo>
                  <a:lnTo>
                    <a:pt x="2541" y="260"/>
                  </a:lnTo>
                  <a:lnTo>
                    <a:pt x="2531" y="242"/>
                  </a:lnTo>
                  <a:lnTo>
                    <a:pt x="2523" y="230"/>
                  </a:lnTo>
                  <a:lnTo>
                    <a:pt x="2515" y="218"/>
                  </a:lnTo>
                  <a:lnTo>
                    <a:pt x="2504" y="206"/>
                  </a:lnTo>
                  <a:lnTo>
                    <a:pt x="2492" y="195"/>
                  </a:lnTo>
                  <a:lnTo>
                    <a:pt x="2481" y="184"/>
                  </a:lnTo>
                  <a:lnTo>
                    <a:pt x="2467" y="174"/>
                  </a:lnTo>
                  <a:lnTo>
                    <a:pt x="2453" y="164"/>
                  </a:lnTo>
                  <a:lnTo>
                    <a:pt x="2437" y="155"/>
                  </a:lnTo>
                  <a:lnTo>
                    <a:pt x="2421" y="147"/>
                  </a:lnTo>
                  <a:lnTo>
                    <a:pt x="2403" y="139"/>
                  </a:lnTo>
                  <a:lnTo>
                    <a:pt x="2366" y="125"/>
                  </a:lnTo>
                  <a:lnTo>
                    <a:pt x="2326" y="114"/>
                  </a:lnTo>
                  <a:lnTo>
                    <a:pt x="2283" y="106"/>
                  </a:lnTo>
                  <a:lnTo>
                    <a:pt x="2260" y="102"/>
                  </a:lnTo>
                  <a:lnTo>
                    <a:pt x="2238" y="99"/>
                  </a:lnTo>
                  <a:lnTo>
                    <a:pt x="2214" y="97"/>
                  </a:lnTo>
                  <a:lnTo>
                    <a:pt x="2190" y="96"/>
                  </a:lnTo>
                  <a:lnTo>
                    <a:pt x="2166" y="95"/>
                  </a:lnTo>
                  <a:lnTo>
                    <a:pt x="2141" y="95"/>
                  </a:lnTo>
                  <a:lnTo>
                    <a:pt x="2116" y="96"/>
                  </a:lnTo>
                  <a:lnTo>
                    <a:pt x="2091" y="96"/>
                  </a:lnTo>
                  <a:lnTo>
                    <a:pt x="2065" y="98"/>
                  </a:lnTo>
                  <a:lnTo>
                    <a:pt x="2039" y="100"/>
                  </a:lnTo>
                  <a:lnTo>
                    <a:pt x="2013" y="104"/>
                  </a:lnTo>
                  <a:lnTo>
                    <a:pt x="1987" y="108"/>
                  </a:lnTo>
                  <a:lnTo>
                    <a:pt x="1960" y="113"/>
                  </a:lnTo>
                  <a:lnTo>
                    <a:pt x="1934" y="119"/>
                  </a:lnTo>
                  <a:lnTo>
                    <a:pt x="1908" y="124"/>
                  </a:lnTo>
                  <a:lnTo>
                    <a:pt x="1881" y="131"/>
                  </a:lnTo>
                  <a:lnTo>
                    <a:pt x="1880" y="132"/>
                  </a:lnTo>
                  <a:lnTo>
                    <a:pt x="1869" y="119"/>
                  </a:lnTo>
                  <a:lnTo>
                    <a:pt x="1855" y="108"/>
                  </a:lnTo>
                  <a:lnTo>
                    <a:pt x="1840" y="96"/>
                  </a:lnTo>
                  <a:lnTo>
                    <a:pt x="1826" y="86"/>
                  </a:lnTo>
                  <a:lnTo>
                    <a:pt x="1809" y="76"/>
                  </a:lnTo>
                  <a:lnTo>
                    <a:pt x="1792" y="66"/>
                  </a:lnTo>
                  <a:lnTo>
                    <a:pt x="1755" y="49"/>
                  </a:lnTo>
                  <a:lnTo>
                    <a:pt x="1715" y="34"/>
                  </a:lnTo>
                  <a:lnTo>
                    <a:pt x="1671" y="22"/>
                  </a:lnTo>
                  <a:lnTo>
                    <a:pt x="1625" y="13"/>
                  </a:lnTo>
                  <a:lnTo>
                    <a:pt x="1577" y="6"/>
                  </a:lnTo>
                  <a:lnTo>
                    <a:pt x="1552" y="3"/>
                  </a:lnTo>
                  <a:lnTo>
                    <a:pt x="1527" y="1"/>
                  </a:lnTo>
                  <a:lnTo>
                    <a:pt x="1500" y="0"/>
                  </a:lnTo>
                  <a:lnTo>
                    <a:pt x="1475" y="0"/>
                  </a:lnTo>
                  <a:lnTo>
                    <a:pt x="1447" y="0"/>
                  </a:lnTo>
                  <a:lnTo>
                    <a:pt x="1421" y="0"/>
                  </a:lnTo>
                  <a:lnTo>
                    <a:pt x="1394" y="1"/>
                  </a:lnTo>
                  <a:lnTo>
                    <a:pt x="1366" y="3"/>
                  </a:lnTo>
                  <a:lnTo>
                    <a:pt x="1338" y="6"/>
                  </a:lnTo>
                  <a:lnTo>
                    <a:pt x="1311" y="8"/>
                  </a:lnTo>
                  <a:lnTo>
                    <a:pt x="1283" y="13"/>
                  </a:lnTo>
                  <a:lnTo>
                    <a:pt x="1254" y="17"/>
                  </a:lnTo>
                  <a:lnTo>
                    <a:pt x="1227" y="22"/>
                  </a:lnTo>
                  <a:lnTo>
                    <a:pt x="1199" y="29"/>
                  </a:lnTo>
                  <a:lnTo>
                    <a:pt x="1171" y="36"/>
                  </a:lnTo>
                  <a:lnTo>
                    <a:pt x="1142" y="43"/>
                  </a:lnTo>
                  <a:lnTo>
                    <a:pt x="1094" y="58"/>
                  </a:lnTo>
                  <a:lnTo>
                    <a:pt x="1047" y="75"/>
                  </a:lnTo>
                  <a:lnTo>
                    <a:pt x="1002" y="93"/>
                  </a:lnTo>
                  <a:lnTo>
                    <a:pt x="959" y="114"/>
                  </a:lnTo>
                  <a:lnTo>
                    <a:pt x="918" y="135"/>
                  </a:lnTo>
                  <a:lnTo>
                    <a:pt x="880" y="158"/>
                  </a:lnTo>
                  <a:lnTo>
                    <a:pt x="844" y="182"/>
                  </a:lnTo>
                  <a:lnTo>
                    <a:pt x="812" y="208"/>
                  </a:lnTo>
                  <a:lnTo>
                    <a:pt x="812" y="209"/>
                  </a:lnTo>
                  <a:lnTo>
                    <a:pt x="787" y="211"/>
                  </a:lnTo>
                  <a:lnTo>
                    <a:pt x="763" y="214"/>
                  </a:lnTo>
                  <a:lnTo>
                    <a:pt x="737" y="216"/>
                  </a:lnTo>
                  <a:lnTo>
                    <a:pt x="712" y="220"/>
                  </a:lnTo>
                  <a:lnTo>
                    <a:pt x="688" y="225"/>
                  </a:lnTo>
                  <a:lnTo>
                    <a:pt x="663" y="230"/>
                  </a:lnTo>
                  <a:lnTo>
                    <a:pt x="639" y="235"/>
                  </a:lnTo>
                  <a:lnTo>
                    <a:pt x="614" y="241"/>
                  </a:lnTo>
                  <a:lnTo>
                    <a:pt x="575" y="254"/>
                  </a:lnTo>
                  <a:lnTo>
                    <a:pt x="537" y="267"/>
                  </a:lnTo>
                  <a:lnTo>
                    <a:pt x="501" y="282"/>
                  </a:lnTo>
                  <a:lnTo>
                    <a:pt x="467" y="298"/>
                  </a:lnTo>
                  <a:lnTo>
                    <a:pt x="436" y="315"/>
                  </a:lnTo>
                  <a:lnTo>
                    <a:pt x="406" y="333"/>
                  </a:lnTo>
                  <a:lnTo>
                    <a:pt x="378" y="351"/>
                  </a:lnTo>
                  <a:lnTo>
                    <a:pt x="353" y="371"/>
                  </a:lnTo>
                  <a:lnTo>
                    <a:pt x="331" y="392"/>
                  </a:lnTo>
                  <a:lnTo>
                    <a:pt x="311" y="413"/>
                  </a:lnTo>
                  <a:lnTo>
                    <a:pt x="294" y="434"/>
                  </a:lnTo>
                  <a:lnTo>
                    <a:pt x="279" y="456"/>
                  </a:lnTo>
                  <a:lnTo>
                    <a:pt x="268" y="477"/>
                  </a:lnTo>
                  <a:lnTo>
                    <a:pt x="259" y="499"/>
                  </a:lnTo>
                  <a:lnTo>
                    <a:pt x="255" y="522"/>
                  </a:lnTo>
                  <a:lnTo>
                    <a:pt x="253" y="544"/>
                  </a:lnTo>
                  <a:lnTo>
                    <a:pt x="252" y="543"/>
                  </a:lnTo>
                  <a:lnTo>
                    <a:pt x="217" y="558"/>
                  </a:lnTo>
                  <a:lnTo>
                    <a:pt x="184" y="573"/>
                  </a:lnTo>
                  <a:lnTo>
                    <a:pt x="153" y="591"/>
                  </a:lnTo>
                  <a:lnTo>
                    <a:pt x="125" y="609"/>
                  </a:lnTo>
                  <a:lnTo>
                    <a:pt x="99" y="628"/>
                  </a:lnTo>
                  <a:lnTo>
                    <a:pt x="76" y="647"/>
                  </a:lnTo>
                  <a:lnTo>
                    <a:pt x="57" y="667"/>
                  </a:lnTo>
                  <a:lnTo>
                    <a:pt x="39" y="687"/>
                  </a:lnTo>
                  <a:lnTo>
                    <a:pt x="24" y="708"/>
                  </a:lnTo>
                  <a:lnTo>
                    <a:pt x="14" y="729"/>
                  </a:lnTo>
                  <a:lnTo>
                    <a:pt x="6" y="751"/>
                  </a:lnTo>
                  <a:lnTo>
                    <a:pt x="1" y="771"/>
                  </a:lnTo>
                  <a:lnTo>
                    <a:pt x="0" y="793"/>
                  </a:lnTo>
                  <a:lnTo>
                    <a:pt x="1" y="812"/>
                  </a:lnTo>
                  <a:lnTo>
                    <a:pt x="6" y="833"/>
                  </a:lnTo>
                  <a:lnTo>
                    <a:pt x="11" y="843"/>
                  </a:lnTo>
                  <a:lnTo>
                    <a:pt x="16" y="852"/>
                  </a:lnTo>
                  <a:lnTo>
                    <a:pt x="23" y="864"/>
                  </a:lnTo>
                  <a:lnTo>
                    <a:pt x="31" y="875"/>
                  </a:lnTo>
                  <a:lnTo>
                    <a:pt x="41" y="886"/>
                  </a:lnTo>
                  <a:lnTo>
                    <a:pt x="51" y="897"/>
                  </a:lnTo>
                  <a:lnTo>
                    <a:pt x="63" y="906"/>
                  </a:lnTo>
                  <a:lnTo>
                    <a:pt x="76" y="915"/>
                  </a:lnTo>
                  <a:lnTo>
                    <a:pt x="90" y="922"/>
                  </a:lnTo>
                  <a:lnTo>
                    <a:pt x="105" y="931"/>
                  </a:lnTo>
                  <a:lnTo>
                    <a:pt x="121" y="938"/>
                  </a:lnTo>
                  <a:lnTo>
                    <a:pt x="138" y="945"/>
                  </a:lnTo>
                  <a:lnTo>
                    <a:pt x="157" y="952"/>
                  </a:lnTo>
                  <a:lnTo>
                    <a:pt x="175" y="957"/>
                  </a:lnTo>
                  <a:lnTo>
                    <a:pt x="195" y="962"/>
                  </a:lnTo>
                  <a:lnTo>
                    <a:pt x="216" y="967"/>
                  </a:lnTo>
                  <a:lnTo>
                    <a:pt x="237" y="971"/>
                  </a:lnTo>
                  <a:lnTo>
                    <a:pt x="258" y="973"/>
                  </a:lnTo>
                  <a:lnTo>
                    <a:pt x="258" y="972"/>
                  </a:lnTo>
                  <a:lnTo>
                    <a:pt x="245" y="985"/>
                  </a:lnTo>
                  <a:lnTo>
                    <a:pt x="233" y="997"/>
                  </a:lnTo>
                  <a:lnTo>
                    <a:pt x="221" y="1009"/>
                  </a:lnTo>
                  <a:lnTo>
                    <a:pt x="211" y="1022"/>
                  </a:lnTo>
                  <a:lnTo>
                    <a:pt x="203" y="1034"/>
                  </a:lnTo>
                  <a:lnTo>
                    <a:pt x="195" y="1045"/>
                  </a:lnTo>
                  <a:lnTo>
                    <a:pt x="190" y="1059"/>
                  </a:lnTo>
                  <a:lnTo>
                    <a:pt x="184" y="1071"/>
                  </a:lnTo>
                  <a:lnTo>
                    <a:pt x="180" y="1084"/>
                  </a:lnTo>
                  <a:lnTo>
                    <a:pt x="177" y="1097"/>
                  </a:lnTo>
                  <a:lnTo>
                    <a:pt x="177" y="1109"/>
                  </a:lnTo>
                  <a:lnTo>
                    <a:pt x="177" y="1121"/>
                  </a:lnTo>
                  <a:lnTo>
                    <a:pt x="178" y="1134"/>
                  </a:lnTo>
                  <a:lnTo>
                    <a:pt x="181" y="1145"/>
                  </a:lnTo>
                  <a:lnTo>
                    <a:pt x="186" y="1156"/>
                  </a:lnTo>
                  <a:lnTo>
                    <a:pt x="191" y="1168"/>
                  </a:lnTo>
                  <a:lnTo>
                    <a:pt x="199" y="1181"/>
                  </a:lnTo>
                  <a:lnTo>
                    <a:pt x="210" y="1194"/>
                  </a:lnTo>
                  <a:lnTo>
                    <a:pt x="222" y="1206"/>
                  </a:lnTo>
                  <a:lnTo>
                    <a:pt x="235" y="1217"/>
                  </a:lnTo>
                  <a:lnTo>
                    <a:pt x="250" y="1228"/>
                  </a:lnTo>
                  <a:lnTo>
                    <a:pt x="268" y="1237"/>
                  </a:lnTo>
                  <a:lnTo>
                    <a:pt x="286" y="1246"/>
                  </a:lnTo>
                  <a:lnTo>
                    <a:pt x="305" y="1253"/>
                  </a:lnTo>
                  <a:lnTo>
                    <a:pt x="326" y="1259"/>
                  </a:lnTo>
                  <a:lnTo>
                    <a:pt x="347" y="1265"/>
                  </a:lnTo>
                  <a:lnTo>
                    <a:pt x="371" y="1270"/>
                  </a:lnTo>
                  <a:lnTo>
                    <a:pt x="395" y="1274"/>
                  </a:lnTo>
                  <a:lnTo>
                    <a:pt x="420" y="1276"/>
                  </a:lnTo>
                  <a:lnTo>
                    <a:pt x="446" y="1279"/>
                  </a:lnTo>
                  <a:lnTo>
                    <a:pt x="473" y="1279"/>
                  </a:lnTo>
                  <a:lnTo>
                    <a:pt x="501" y="1279"/>
                  </a:lnTo>
                  <a:lnTo>
                    <a:pt x="506" y="1276"/>
                  </a:lnTo>
                  <a:lnTo>
                    <a:pt x="496" y="1290"/>
                  </a:lnTo>
                  <a:lnTo>
                    <a:pt x="486" y="1303"/>
                  </a:lnTo>
                  <a:lnTo>
                    <a:pt x="477" y="1316"/>
                  </a:lnTo>
                  <a:lnTo>
                    <a:pt x="469" y="1329"/>
                  </a:lnTo>
                  <a:lnTo>
                    <a:pt x="462" y="1342"/>
                  </a:lnTo>
                  <a:lnTo>
                    <a:pt x="456" y="1355"/>
                  </a:lnTo>
                  <a:lnTo>
                    <a:pt x="451" y="1368"/>
                  </a:lnTo>
                  <a:lnTo>
                    <a:pt x="448" y="1381"/>
                  </a:lnTo>
                  <a:lnTo>
                    <a:pt x="446" y="1394"/>
                  </a:lnTo>
                  <a:lnTo>
                    <a:pt x="445" y="1407"/>
                  </a:lnTo>
                  <a:lnTo>
                    <a:pt x="445" y="1419"/>
                  </a:lnTo>
                  <a:lnTo>
                    <a:pt x="446" y="1432"/>
                  </a:lnTo>
                  <a:lnTo>
                    <a:pt x="448" y="1445"/>
                  </a:lnTo>
                  <a:lnTo>
                    <a:pt x="452" y="1457"/>
                  </a:lnTo>
                  <a:lnTo>
                    <a:pt x="457" y="1469"/>
                  </a:lnTo>
                  <a:lnTo>
                    <a:pt x="462" y="1479"/>
                  </a:lnTo>
                  <a:lnTo>
                    <a:pt x="472" y="1496"/>
                  </a:lnTo>
                  <a:lnTo>
                    <a:pt x="485" y="1511"/>
                  </a:lnTo>
                  <a:lnTo>
                    <a:pt x="498" y="1525"/>
                  </a:lnTo>
                  <a:lnTo>
                    <a:pt x="515" y="1538"/>
                  </a:lnTo>
                  <a:lnTo>
                    <a:pt x="533" y="1550"/>
                  </a:lnTo>
                  <a:lnTo>
                    <a:pt x="553" y="1562"/>
                  </a:lnTo>
                  <a:lnTo>
                    <a:pt x="574" y="1572"/>
                  </a:lnTo>
                  <a:lnTo>
                    <a:pt x="597" y="1583"/>
                  </a:lnTo>
                  <a:lnTo>
                    <a:pt x="622" y="1590"/>
                  </a:lnTo>
                  <a:lnTo>
                    <a:pt x="648" y="1597"/>
                  </a:lnTo>
                  <a:lnTo>
                    <a:pt x="675" y="1603"/>
                  </a:lnTo>
                  <a:lnTo>
                    <a:pt x="704" y="1608"/>
                  </a:lnTo>
                  <a:lnTo>
                    <a:pt x="733" y="1612"/>
                  </a:lnTo>
                  <a:lnTo>
                    <a:pt x="764" y="1615"/>
                  </a:lnTo>
                  <a:lnTo>
                    <a:pt x="796" y="1616"/>
                  </a:lnTo>
                  <a:lnTo>
                    <a:pt x="829" y="1616"/>
                  </a:lnTo>
                  <a:lnTo>
                    <a:pt x="833" y="1616"/>
                  </a:lnTo>
                  <a:lnTo>
                    <a:pt x="823" y="1639"/>
                  </a:lnTo>
                  <a:lnTo>
                    <a:pt x="817" y="1661"/>
                  </a:lnTo>
                  <a:lnTo>
                    <a:pt x="813" y="1684"/>
                  </a:lnTo>
                  <a:lnTo>
                    <a:pt x="812" y="1705"/>
                  </a:lnTo>
                  <a:lnTo>
                    <a:pt x="813" y="1727"/>
                  </a:lnTo>
                  <a:lnTo>
                    <a:pt x="818" y="1749"/>
                  </a:lnTo>
                  <a:lnTo>
                    <a:pt x="824" y="1769"/>
                  </a:lnTo>
                  <a:lnTo>
                    <a:pt x="834" y="1790"/>
                  </a:lnTo>
                  <a:lnTo>
                    <a:pt x="843" y="1805"/>
                  </a:lnTo>
                  <a:lnTo>
                    <a:pt x="854" y="1819"/>
                  </a:lnTo>
                  <a:lnTo>
                    <a:pt x="866" y="1832"/>
                  </a:lnTo>
                  <a:lnTo>
                    <a:pt x="880" y="1846"/>
                  </a:lnTo>
                  <a:lnTo>
                    <a:pt x="894" y="1858"/>
                  </a:lnTo>
                  <a:lnTo>
                    <a:pt x="910" y="1870"/>
                  </a:lnTo>
                  <a:lnTo>
                    <a:pt x="927" y="1881"/>
                  </a:lnTo>
                  <a:lnTo>
                    <a:pt x="945" y="1892"/>
                  </a:lnTo>
                  <a:lnTo>
                    <a:pt x="964" y="1903"/>
                  </a:lnTo>
                  <a:lnTo>
                    <a:pt x="985" y="1911"/>
                  </a:lnTo>
                  <a:lnTo>
                    <a:pt x="1006" y="1920"/>
                  </a:lnTo>
                  <a:lnTo>
                    <a:pt x="1029" y="1927"/>
                  </a:lnTo>
                  <a:lnTo>
                    <a:pt x="1052" y="1933"/>
                  </a:lnTo>
                  <a:lnTo>
                    <a:pt x="1076" y="1939"/>
                  </a:lnTo>
                  <a:lnTo>
                    <a:pt x="1101" y="1945"/>
                  </a:lnTo>
                  <a:lnTo>
                    <a:pt x="1124" y="1951"/>
                  </a:lnTo>
                  <a:lnTo>
                    <a:pt x="1152" y="1954"/>
                  </a:lnTo>
                  <a:lnTo>
                    <a:pt x="1179" y="1958"/>
                  </a:lnTo>
                  <a:lnTo>
                    <a:pt x="1206" y="1960"/>
                  </a:lnTo>
                  <a:lnTo>
                    <a:pt x="1234" y="1962"/>
                  </a:lnTo>
                  <a:lnTo>
                    <a:pt x="1262" y="1962"/>
                  </a:lnTo>
                  <a:lnTo>
                    <a:pt x="1291" y="1962"/>
                  </a:lnTo>
                  <a:lnTo>
                    <a:pt x="1321" y="1962"/>
                  </a:lnTo>
                  <a:lnTo>
                    <a:pt x="1351" y="1960"/>
                  </a:lnTo>
                  <a:lnTo>
                    <a:pt x="1381" y="1958"/>
                  </a:lnTo>
                  <a:lnTo>
                    <a:pt x="1412" y="1954"/>
                  </a:lnTo>
                  <a:lnTo>
                    <a:pt x="1442" y="1951"/>
                  </a:lnTo>
                  <a:lnTo>
                    <a:pt x="1473" y="1946"/>
                  </a:lnTo>
                  <a:lnTo>
                    <a:pt x="1504" y="1939"/>
                  </a:lnTo>
                  <a:lnTo>
                    <a:pt x="1535" y="1933"/>
                  </a:lnTo>
                  <a:lnTo>
                    <a:pt x="1566" y="1927"/>
                  </a:lnTo>
                  <a:lnTo>
                    <a:pt x="1597" y="1918"/>
                  </a:lnTo>
                  <a:lnTo>
                    <a:pt x="1638" y="1907"/>
                  </a:lnTo>
                  <a:lnTo>
                    <a:pt x="1677" y="1893"/>
                  </a:lnTo>
                  <a:lnTo>
                    <a:pt x="1677" y="1892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schemeClr val="bg1">
                  <a:lumMod val="50000"/>
                  <a:alpha val="43000"/>
                </a:schemeClr>
              </a:outerShdw>
            </a:effectLst>
          </p:spPr>
          <p:txBody>
            <a:bodyPr wrap="none" anchor="ctr"/>
            <a:lstStyle/>
            <a:p>
              <a:pPr defTabSz="914400">
                <a:defRPr/>
              </a:pPr>
              <a:endParaRPr lang="es-ES" sz="2000" b="1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6926021" y="2638035"/>
              <a:ext cx="300748" cy="296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s-ES" sz="2000" dirty="0" smtClean="0">
                  <a:solidFill>
                    <a:srgbClr val="000000"/>
                  </a:solidFill>
                  <a:latin typeface="Calibri"/>
                </a:rPr>
                <a:t>WAN</a:t>
              </a:r>
              <a:endParaRPr lang="es-ES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61" name="Agrupar 60"/>
          <p:cNvGrpSpPr/>
          <p:nvPr/>
        </p:nvGrpSpPr>
        <p:grpSpPr>
          <a:xfrm>
            <a:off x="6156176" y="1556792"/>
            <a:ext cx="2520040" cy="1630249"/>
            <a:chOff x="6156176" y="1556792"/>
            <a:chExt cx="2520040" cy="1630249"/>
          </a:xfrm>
        </p:grpSpPr>
        <p:sp>
          <p:nvSpPr>
            <p:cNvPr id="22" name="Elipse 21"/>
            <p:cNvSpPr/>
            <p:nvPr/>
          </p:nvSpPr>
          <p:spPr bwMode="auto">
            <a:xfrm>
              <a:off x="6300192" y="2107041"/>
              <a:ext cx="2376024" cy="1080000"/>
            </a:xfrm>
            <a:prstGeom prst="ellipse">
              <a:avLst/>
            </a:prstGeom>
            <a:solidFill>
              <a:srgbClr val="E8F6E5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  <p:pic>
          <p:nvPicPr>
            <p:cNvPr id="23" name="Picture 60" descr="Server - applic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16216" y="2307041"/>
              <a:ext cx="357936" cy="631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ilindro 23"/>
            <p:cNvSpPr/>
            <p:nvPr/>
          </p:nvSpPr>
          <p:spPr>
            <a:xfrm>
              <a:off x="7951559" y="2366442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5" name="Cilindro 24"/>
            <p:cNvSpPr/>
            <p:nvPr/>
          </p:nvSpPr>
          <p:spPr>
            <a:xfrm>
              <a:off x="8044159" y="2437179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6" name="Cilindro 25"/>
            <p:cNvSpPr/>
            <p:nvPr/>
          </p:nvSpPr>
          <p:spPr>
            <a:xfrm>
              <a:off x="8142130" y="2506232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7" name="Cilindro 26"/>
            <p:cNvSpPr/>
            <p:nvPr/>
          </p:nvSpPr>
          <p:spPr>
            <a:xfrm>
              <a:off x="7951559" y="2558603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8" name="Cilindro 27"/>
            <p:cNvSpPr/>
            <p:nvPr/>
          </p:nvSpPr>
          <p:spPr>
            <a:xfrm>
              <a:off x="8036216" y="2627041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grpSp>
          <p:nvGrpSpPr>
            <p:cNvPr id="29" name="Group 19"/>
            <p:cNvGrpSpPr>
              <a:grpSpLocks/>
            </p:cNvGrpSpPr>
            <p:nvPr/>
          </p:nvGrpSpPr>
          <p:grpSpPr bwMode="auto">
            <a:xfrm>
              <a:off x="6156176" y="2546090"/>
              <a:ext cx="380743" cy="204804"/>
              <a:chOff x="638" y="926"/>
              <a:chExt cx="213" cy="99"/>
            </a:xfrm>
          </p:grpSpPr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638" y="926"/>
                <a:ext cx="213" cy="99"/>
              </a:xfrm>
              <a:custGeom>
                <a:avLst/>
                <a:gdLst>
                  <a:gd name="T0" fmla="*/ 0 w 516"/>
                  <a:gd name="T1" fmla="*/ 0 h 245"/>
                  <a:gd name="T2" fmla="*/ 0 w 516"/>
                  <a:gd name="T3" fmla="*/ 0 h 245"/>
                  <a:gd name="T4" fmla="*/ 0 w 516"/>
                  <a:gd name="T5" fmla="*/ 0 h 245"/>
                  <a:gd name="T6" fmla="*/ 0 w 516"/>
                  <a:gd name="T7" fmla="*/ 0 h 245"/>
                  <a:gd name="T8" fmla="*/ 0 w 516"/>
                  <a:gd name="T9" fmla="*/ 0 h 245"/>
                  <a:gd name="T10" fmla="*/ 0 w 516"/>
                  <a:gd name="T11" fmla="*/ 0 h 245"/>
                  <a:gd name="T12" fmla="*/ 0 w 516"/>
                  <a:gd name="T13" fmla="*/ 0 h 245"/>
                  <a:gd name="T14" fmla="*/ 0 w 516"/>
                  <a:gd name="T15" fmla="*/ 0 h 245"/>
                  <a:gd name="T16" fmla="*/ 0 w 516"/>
                  <a:gd name="T17" fmla="*/ 0 h 245"/>
                  <a:gd name="T18" fmla="*/ 0 w 516"/>
                  <a:gd name="T19" fmla="*/ 0 h 245"/>
                  <a:gd name="T20" fmla="*/ 0 w 516"/>
                  <a:gd name="T21" fmla="*/ 0 h 245"/>
                  <a:gd name="T22" fmla="*/ 0 w 516"/>
                  <a:gd name="T23" fmla="*/ 0 h 245"/>
                  <a:gd name="T24" fmla="*/ 0 w 516"/>
                  <a:gd name="T25" fmla="*/ 0 h 245"/>
                  <a:gd name="T26" fmla="*/ 0 w 516"/>
                  <a:gd name="T27" fmla="*/ 0 h 245"/>
                  <a:gd name="T28" fmla="*/ 0 w 516"/>
                  <a:gd name="T29" fmla="*/ 0 h 245"/>
                  <a:gd name="T30" fmla="*/ 0 w 516"/>
                  <a:gd name="T31" fmla="*/ 0 h 245"/>
                  <a:gd name="T32" fmla="*/ 0 w 516"/>
                  <a:gd name="T33" fmla="*/ 0 h 245"/>
                  <a:gd name="T34" fmla="*/ 0 w 516"/>
                  <a:gd name="T35" fmla="*/ 0 h 245"/>
                  <a:gd name="T36" fmla="*/ 0 w 516"/>
                  <a:gd name="T37" fmla="*/ 0 h 245"/>
                  <a:gd name="T38" fmla="*/ 0 w 516"/>
                  <a:gd name="T39" fmla="*/ 0 h 245"/>
                  <a:gd name="T40" fmla="*/ 0 w 516"/>
                  <a:gd name="T41" fmla="*/ 0 h 245"/>
                  <a:gd name="T42" fmla="*/ 0 w 516"/>
                  <a:gd name="T43" fmla="*/ 0 h 245"/>
                  <a:gd name="T44" fmla="*/ 0 w 516"/>
                  <a:gd name="T45" fmla="*/ 0 h 245"/>
                  <a:gd name="T46" fmla="*/ 0 w 516"/>
                  <a:gd name="T47" fmla="*/ 0 h 245"/>
                  <a:gd name="T48" fmla="*/ 0 w 516"/>
                  <a:gd name="T49" fmla="*/ 0 h 245"/>
                  <a:gd name="T50" fmla="*/ 0 w 516"/>
                  <a:gd name="T51" fmla="*/ 0 h 245"/>
                  <a:gd name="T52" fmla="*/ 0 w 516"/>
                  <a:gd name="T53" fmla="*/ 0 h 245"/>
                  <a:gd name="T54" fmla="*/ 0 w 516"/>
                  <a:gd name="T55" fmla="*/ 0 h 245"/>
                  <a:gd name="T56" fmla="*/ 0 w 516"/>
                  <a:gd name="T57" fmla="*/ 0 h 245"/>
                  <a:gd name="T58" fmla="*/ 0 w 516"/>
                  <a:gd name="T59" fmla="*/ 0 h 245"/>
                  <a:gd name="T60" fmla="*/ 0 w 516"/>
                  <a:gd name="T61" fmla="*/ 0 h 245"/>
                  <a:gd name="T62" fmla="*/ 0 w 516"/>
                  <a:gd name="T63" fmla="*/ 0 h 245"/>
                  <a:gd name="T64" fmla="*/ 0 w 516"/>
                  <a:gd name="T65" fmla="*/ 0 h 245"/>
                  <a:gd name="T66" fmla="*/ 0 w 516"/>
                  <a:gd name="T67" fmla="*/ 0 h 245"/>
                  <a:gd name="T68" fmla="*/ 0 w 516"/>
                  <a:gd name="T69" fmla="*/ 0 h 245"/>
                  <a:gd name="T70" fmla="*/ 0 w 516"/>
                  <a:gd name="T71" fmla="*/ 0 h 245"/>
                  <a:gd name="T72" fmla="*/ 0 w 516"/>
                  <a:gd name="T73" fmla="*/ 0 h 245"/>
                  <a:gd name="T74" fmla="*/ 0 w 516"/>
                  <a:gd name="T75" fmla="*/ 0 h 245"/>
                  <a:gd name="T76" fmla="*/ 0 w 516"/>
                  <a:gd name="T77" fmla="*/ 0 h 245"/>
                  <a:gd name="T78" fmla="*/ 0 w 516"/>
                  <a:gd name="T79" fmla="*/ 0 h 245"/>
                  <a:gd name="T80" fmla="*/ 0 w 516"/>
                  <a:gd name="T81" fmla="*/ 0 h 245"/>
                  <a:gd name="T82" fmla="*/ 0 w 516"/>
                  <a:gd name="T83" fmla="*/ 0 h 245"/>
                  <a:gd name="T84" fmla="*/ 0 w 516"/>
                  <a:gd name="T85" fmla="*/ 0 h 245"/>
                  <a:gd name="T86" fmla="*/ 0 w 516"/>
                  <a:gd name="T87" fmla="*/ 0 h 245"/>
                  <a:gd name="T88" fmla="*/ 0 w 516"/>
                  <a:gd name="T89" fmla="*/ 0 h 245"/>
                  <a:gd name="T90" fmla="*/ 0 w 516"/>
                  <a:gd name="T91" fmla="*/ 0 h 245"/>
                  <a:gd name="T92" fmla="*/ 0 w 516"/>
                  <a:gd name="T93" fmla="*/ 0 h 245"/>
                  <a:gd name="T94" fmla="*/ 0 w 516"/>
                  <a:gd name="T95" fmla="*/ 0 h 245"/>
                  <a:gd name="T96" fmla="*/ 0 w 516"/>
                  <a:gd name="T97" fmla="*/ 0 h 245"/>
                  <a:gd name="T98" fmla="*/ 0 w 516"/>
                  <a:gd name="T99" fmla="*/ 0 h 245"/>
                  <a:gd name="T100" fmla="*/ 0 w 516"/>
                  <a:gd name="T101" fmla="*/ 0 h 245"/>
                  <a:gd name="T102" fmla="*/ 0 w 516"/>
                  <a:gd name="T103" fmla="*/ 0 h 245"/>
                  <a:gd name="T104" fmla="*/ 0 w 516"/>
                  <a:gd name="T105" fmla="*/ 0 h 24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6"/>
                  <a:gd name="T160" fmla="*/ 0 h 245"/>
                  <a:gd name="T161" fmla="*/ 516 w 516"/>
                  <a:gd name="T162" fmla="*/ 245 h 24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6" h="245">
                    <a:moveTo>
                      <a:pt x="515" y="71"/>
                    </a:moveTo>
                    <a:lnTo>
                      <a:pt x="513" y="64"/>
                    </a:lnTo>
                    <a:lnTo>
                      <a:pt x="509" y="56"/>
                    </a:lnTo>
                    <a:lnTo>
                      <a:pt x="503" y="46"/>
                    </a:lnTo>
                    <a:lnTo>
                      <a:pt x="492" y="39"/>
                    </a:lnTo>
                    <a:lnTo>
                      <a:pt x="480" y="33"/>
                    </a:lnTo>
                    <a:lnTo>
                      <a:pt x="465" y="25"/>
                    </a:lnTo>
                    <a:lnTo>
                      <a:pt x="446" y="20"/>
                    </a:lnTo>
                    <a:lnTo>
                      <a:pt x="425" y="14"/>
                    </a:lnTo>
                    <a:lnTo>
                      <a:pt x="383" y="6"/>
                    </a:lnTo>
                    <a:lnTo>
                      <a:pt x="335" y="2"/>
                    </a:lnTo>
                    <a:lnTo>
                      <a:pt x="287" y="0"/>
                    </a:lnTo>
                    <a:lnTo>
                      <a:pt x="237" y="2"/>
                    </a:lnTo>
                    <a:lnTo>
                      <a:pt x="189" y="8"/>
                    </a:lnTo>
                    <a:lnTo>
                      <a:pt x="143" y="14"/>
                    </a:lnTo>
                    <a:lnTo>
                      <a:pt x="99" y="25"/>
                    </a:lnTo>
                    <a:lnTo>
                      <a:pt x="63" y="37"/>
                    </a:lnTo>
                    <a:lnTo>
                      <a:pt x="48" y="44"/>
                    </a:lnTo>
                    <a:lnTo>
                      <a:pt x="34" y="50"/>
                    </a:lnTo>
                    <a:lnTo>
                      <a:pt x="23" y="58"/>
                    </a:lnTo>
                    <a:lnTo>
                      <a:pt x="13" y="66"/>
                    </a:lnTo>
                    <a:lnTo>
                      <a:pt x="8" y="71"/>
                    </a:lnTo>
                    <a:lnTo>
                      <a:pt x="4" y="79"/>
                    </a:lnTo>
                    <a:lnTo>
                      <a:pt x="0" y="87"/>
                    </a:lnTo>
                    <a:lnTo>
                      <a:pt x="0" y="94"/>
                    </a:lnTo>
                    <a:lnTo>
                      <a:pt x="0" y="173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11" y="198"/>
                    </a:lnTo>
                    <a:lnTo>
                      <a:pt x="21" y="205"/>
                    </a:lnTo>
                    <a:lnTo>
                      <a:pt x="34" y="213"/>
                    </a:lnTo>
                    <a:lnTo>
                      <a:pt x="50" y="221"/>
                    </a:lnTo>
                    <a:lnTo>
                      <a:pt x="67" y="226"/>
                    </a:lnTo>
                    <a:lnTo>
                      <a:pt x="90" y="232"/>
                    </a:lnTo>
                    <a:lnTo>
                      <a:pt x="132" y="240"/>
                    </a:lnTo>
                    <a:lnTo>
                      <a:pt x="178" y="244"/>
                    </a:lnTo>
                    <a:lnTo>
                      <a:pt x="228" y="244"/>
                    </a:lnTo>
                    <a:lnTo>
                      <a:pt x="276" y="244"/>
                    </a:lnTo>
                    <a:lnTo>
                      <a:pt x="325" y="238"/>
                    </a:lnTo>
                    <a:lnTo>
                      <a:pt x="371" y="230"/>
                    </a:lnTo>
                    <a:lnTo>
                      <a:pt x="392" y="226"/>
                    </a:lnTo>
                    <a:lnTo>
                      <a:pt x="413" y="221"/>
                    </a:lnTo>
                    <a:lnTo>
                      <a:pt x="434" y="215"/>
                    </a:lnTo>
                    <a:lnTo>
                      <a:pt x="452" y="209"/>
                    </a:lnTo>
                    <a:lnTo>
                      <a:pt x="467" y="201"/>
                    </a:lnTo>
                    <a:lnTo>
                      <a:pt x="480" y="196"/>
                    </a:lnTo>
                    <a:lnTo>
                      <a:pt x="492" y="188"/>
                    </a:lnTo>
                    <a:lnTo>
                      <a:pt x="499" y="180"/>
                    </a:lnTo>
                    <a:lnTo>
                      <a:pt x="507" y="175"/>
                    </a:lnTo>
                    <a:lnTo>
                      <a:pt x="511" y="167"/>
                    </a:lnTo>
                    <a:lnTo>
                      <a:pt x="513" y="159"/>
                    </a:lnTo>
                    <a:lnTo>
                      <a:pt x="515" y="154"/>
                    </a:lnTo>
                    <a:lnTo>
                      <a:pt x="515" y="71"/>
                    </a:lnTo>
                  </a:path>
                </a:pathLst>
              </a:custGeom>
              <a:gradFill rotWithShape="0">
                <a:gsLst>
                  <a:gs pos="0">
                    <a:srgbClr val="CB967C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638" y="929"/>
                <a:ext cx="213" cy="65"/>
              </a:xfrm>
              <a:custGeom>
                <a:avLst/>
                <a:gdLst>
                  <a:gd name="T0" fmla="*/ 0 w 516"/>
                  <a:gd name="T1" fmla="*/ 0 h 160"/>
                  <a:gd name="T2" fmla="*/ 0 w 516"/>
                  <a:gd name="T3" fmla="*/ 0 h 160"/>
                  <a:gd name="T4" fmla="*/ 0 w 516"/>
                  <a:gd name="T5" fmla="*/ 0 h 160"/>
                  <a:gd name="T6" fmla="*/ 0 w 516"/>
                  <a:gd name="T7" fmla="*/ 0 h 160"/>
                  <a:gd name="T8" fmla="*/ 0 w 516"/>
                  <a:gd name="T9" fmla="*/ 0 h 160"/>
                  <a:gd name="T10" fmla="*/ 0 w 516"/>
                  <a:gd name="T11" fmla="*/ 0 h 160"/>
                  <a:gd name="T12" fmla="*/ 0 w 516"/>
                  <a:gd name="T13" fmla="*/ 0 h 160"/>
                  <a:gd name="T14" fmla="*/ 0 w 516"/>
                  <a:gd name="T15" fmla="*/ 0 h 160"/>
                  <a:gd name="T16" fmla="*/ 0 w 516"/>
                  <a:gd name="T17" fmla="*/ 0 h 160"/>
                  <a:gd name="T18" fmla="*/ 0 w 516"/>
                  <a:gd name="T19" fmla="*/ 0 h 160"/>
                  <a:gd name="T20" fmla="*/ 0 w 516"/>
                  <a:gd name="T21" fmla="*/ 0 h 160"/>
                  <a:gd name="T22" fmla="*/ 0 w 516"/>
                  <a:gd name="T23" fmla="*/ 0 h 160"/>
                  <a:gd name="T24" fmla="*/ 0 w 516"/>
                  <a:gd name="T25" fmla="*/ 0 h 160"/>
                  <a:gd name="T26" fmla="*/ 0 w 516"/>
                  <a:gd name="T27" fmla="*/ 0 h 160"/>
                  <a:gd name="T28" fmla="*/ 0 w 516"/>
                  <a:gd name="T29" fmla="*/ 0 h 160"/>
                  <a:gd name="T30" fmla="*/ 0 w 516"/>
                  <a:gd name="T31" fmla="*/ 0 h 160"/>
                  <a:gd name="T32" fmla="*/ 0 w 516"/>
                  <a:gd name="T33" fmla="*/ 0 h 160"/>
                  <a:gd name="T34" fmla="*/ 0 w 516"/>
                  <a:gd name="T35" fmla="*/ 0 h 160"/>
                  <a:gd name="T36" fmla="*/ 0 w 516"/>
                  <a:gd name="T37" fmla="*/ 0 h 160"/>
                  <a:gd name="T38" fmla="*/ 0 w 516"/>
                  <a:gd name="T39" fmla="*/ 0 h 160"/>
                  <a:gd name="T40" fmla="*/ 0 w 516"/>
                  <a:gd name="T41" fmla="*/ 0 h 160"/>
                  <a:gd name="T42" fmla="*/ 0 w 516"/>
                  <a:gd name="T43" fmla="*/ 0 h 160"/>
                  <a:gd name="T44" fmla="*/ 0 w 516"/>
                  <a:gd name="T45" fmla="*/ 0 h 160"/>
                  <a:gd name="T46" fmla="*/ 0 w 516"/>
                  <a:gd name="T47" fmla="*/ 0 h 160"/>
                  <a:gd name="T48" fmla="*/ 0 w 516"/>
                  <a:gd name="T49" fmla="*/ 0 h 160"/>
                  <a:gd name="T50" fmla="*/ 0 w 516"/>
                  <a:gd name="T51" fmla="*/ 0 h 160"/>
                  <a:gd name="T52" fmla="*/ 0 w 516"/>
                  <a:gd name="T53" fmla="*/ 0 h 160"/>
                  <a:gd name="T54" fmla="*/ 0 w 516"/>
                  <a:gd name="T55" fmla="*/ 0 h 160"/>
                  <a:gd name="T56" fmla="*/ 0 w 516"/>
                  <a:gd name="T57" fmla="*/ 0 h 160"/>
                  <a:gd name="T58" fmla="*/ 0 w 516"/>
                  <a:gd name="T59" fmla="*/ 0 h 160"/>
                  <a:gd name="T60" fmla="*/ 0 w 516"/>
                  <a:gd name="T61" fmla="*/ 0 h 160"/>
                  <a:gd name="T62" fmla="*/ 0 w 516"/>
                  <a:gd name="T63" fmla="*/ 0 h 160"/>
                  <a:gd name="T64" fmla="*/ 0 w 516"/>
                  <a:gd name="T65" fmla="*/ 0 h 160"/>
                  <a:gd name="T66" fmla="*/ 0 w 516"/>
                  <a:gd name="T67" fmla="*/ 0 h 160"/>
                  <a:gd name="T68" fmla="*/ 0 w 516"/>
                  <a:gd name="T69" fmla="*/ 0 h 160"/>
                  <a:gd name="T70" fmla="*/ 0 w 516"/>
                  <a:gd name="T71" fmla="*/ 0 h 160"/>
                  <a:gd name="T72" fmla="*/ 0 w 516"/>
                  <a:gd name="T73" fmla="*/ 0 h 160"/>
                  <a:gd name="T74" fmla="*/ 0 w 516"/>
                  <a:gd name="T75" fmla="*/ 0 h 160"/>
                  <a:gd name="T76" fmla="*/ 0 w 516"/>
                  <a:gd name="T77" fmla="*/ 0 h 160"/>
                  <a:gd name="T78" fmla="*/ 0 w 516"/>
                  <a:gd name="T79" fmla="*/ 0 h 160"/>
                  <a:gd name="T80" fmla="*/ 0 w 516"/>
                  <a:gd name="T81" fmla="*/ 0 h 160"/>
                  <a:gd name="T82" fmla="*/ 0 w 516"/>
                  <a:gd name="T83" fmla="*/ 0 h 160"/>
                  <a:gd name="T84" fmla="*/ 0 w 516"/>
                  <a:gd name="T85" fmla="*/ 0 h 160"/>
                  <a:gd name="T86" fmla="*/ 0 w 516"/>
                  <a:gd name="T87" fmla="*/ 0 h 160"/>
                  <a:gd name="T88" fmla="*/ 0 w 516"/>
                  <a:gd name="T89" fmla="*/ 0 h 160"/>
                  <a:gd name="T90" fmla="*/ 0 w 516"/>
                  <a:gd name="T91" fmla="*/ 0 h 160"/>
                  <a:gd name="T92" fmla="*/ 0 w 516"/>
                  <a:gd name="T93" fmla="*/ 0 h 160"/>
                  <a:gd name="T94" fmla="*/ 0 w 516"/>
                  <a:gd name="T95" fmla="*/ 0 h 160"/>
                  <a:gd name="T96" fmla="*/ 0 w 516"/>
                  <a:gd name="T97" fmla="*/ 0 h 160"/>
                  <a:gd name="T98" fmla="*/ 0 w 516"/>
                  <a:gd name="T99" fmla="*/ 0 h 160"/>
                  <a:gd name="T100" fmla="*/ 0 w 516"/>
                  <a:gd name="T101" fmla="*/ 0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16"/>
                  <a:gd name="T154" fmla="*/ 0 h 160"/>
                  <a:gd name="T155" fmla="*/ 516 w 516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16" h="160">
                    <a:moveTo>
                      <a:pt x="452" y="123"/>
                    </a:moveTo>
                    <a:lnTo>
                      <a:pt x="469" y="117"/>
                    </a:lnTo>
                    <a:lnTo>
                      <a:pt x="482" y="110"/>
                    </a:lnTo>
                    <a:lnTo>
                      <a:pt x="494" y="102"/>
                    </a:lnTo>
                    <a:lnTo>
                      <a:pt x="501" y="94"/>
                    </a:lnTo>
                    <a:lnTo>
                      <a:pt x="509" y="87"/>
                    </a:lnTo>
                    <a:lnTo>
                      <a:pt x="513" y="79"/>
                    </a:lnTo>
                    <a:lnTo>
                      <a:pt x="515" y="71"/>
                    </a:lnTo>
                    <a:lnTo>
                      <a:pt x="513" y="64"/>
                    </a:lnTo>
                    <a:lnTo>
                      <a:pt x="511" y="56"/>
                    </a:lnTo>
                    <a:lnTo>
                      <a:pt x="505" y="50"/>
                    </a:lnTo>
                    <a:lnTo>
                      <a:pt x="498" y="43"/>
                    </a:lnTo>
                    <a:lnTo>
                      <a:pt x="488" y="37"/>
                    </a:lnTo>
                    <a:lnTo>
                      <a:pt x="475" y="29"/>
                    </a:lnTo>
                    <a:lnTo>
                      <a:pt x="461" y="23"/>
                    </a:lnTo>
                    <a:lnTo>
                      <a:pt x="444" y="20"/>
                    </a:lnTo>
                    <a:lnTo>
                      <a:pt x="425" y="14"/>
                    </a:lnTo>
                    <a:lnTo>
                      <a:pt x="383" y="6"/>
                    </a:lnTo>
                    <a:lnTo>
                      <a:pt x="335" y="2"/>
                    </a:lnTo>
                    <a:lnTo>
                      <a:pt x="287" y="0"/>
                    </a:lnTo>
                    <a:lnTo>
                      <a:pt x="237" y="2"/>
                    </a:lnTo>
                    <a:lnTo>
                      <a:pt x="189" y="8"/>
                    </a:lnTo>
                    <a:lnTo>
                      <a:pt x="143" y="14"/>
                    </a:lnTo>
                    <a:lnTo>
                      <a:pt x="99" y="25"/>
                    </a:lnTo>
                    <a:lnTo>
                      <a:pt x="63" y="37"/>
                    </a:lnTo>
                    <a:lnTo>
                      <a:pt x="46" y="44"/>
                    </a:lnTo>
                    <a:lnTo>
                      <a:pt x="32" y="52"/>
                    </a:lnTo>
                    <a:lnTo>
                      <a:pt x="21" y="58"/>
                    </a:lnTo>
                    <a:lnTo>
                      <a:pt x="11" y="66"/>
                    </a:lnTo>
                    <a:lnTo>
                      <a:pt x="6" y="73"/>
                    </a:lnTo>
                    <a:lnTo>
                      <a:pt x="2" y="81"/>
                    </a:lnTo>
                    <a:lnTo>
                      <a:pt x="0" y="89"/>
                    </a:lnTo>
                    <a:lnTo>
                      <a:pt x="0" y="96"/>
                    </a:lnTo>
                    <a:lnTo>
                      <a:pt x="4" y="104"/>
                    </a:lnTo>
                    <a:lnTo>
                      <a:pt x="9" y="111"/>
                    </a:lnTo>
                    <a:lnTo>
                      <a:pt x="17" y="117"/>
                    </a:lnTo>
                    <a:lnTo>
                      <a:pt x="27" y="125"/>
                    </a:lnTo>
                    <a:lnTo>
                      <a:pt x="38" y="131"/>
                    </a:lnTo>
                    <a:lnTo>
                      <a:pt x="54" y="136"/>
                    </a:lnTo>
                    <a:lnTo>
                      <a:pt x="71" y="142"/>
                    </a:lnTo>
                    <a:lnTo>
                      <a:pt x="90" y="146"/>
                    </a:lnTo>
                    <a:lnTo>
                      <a:pt x="132" y="154"/>
                    </a:lnTo>
                    <a:lnTo>
                      <a:pt x="178" y="159"/>
                    </a:lnTo>
                    <a:lnTo>
                      <a:pt x="228" y="159"/>
                    </a:lnTo>
                    <a:lnTo>
                      <a:pt x="276" y="157"/>
                    </a:lnTo>
                    <a:lnTo>
                      <a:pt x="325" y="154"/>
                    </a:lnTo>
                    <a:lnTo>
                      <a:pt x="371" y="146"/>
                    </a:lnTo>
                    <a:lnTo>
                      <a:pt x="392" y="142"/>
                    </a:lnTo>
                    <a:lnTo>
                      <a:pt x="413" y="136"/>
                    </a:lnTo>
                    <a:lnTo>
                      <a:pt x="434" y="131"/>
                    </a:lnTo>
                    <a:lnTo>
                      <a:pt x="452" y="123"/>
                    </a:lnTo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>
                <a:off x="751" y="938"/>
                <a:ext cx="53" cy="20"/>
              </a:xfrm>
              <a:custGeom>
                <a:avLst/>
                <a:gdLst>
                  <a:gd name="T0" fmla="*/ 0 w 129"/>
                  <a:gd name="T1" fmla="*/ 0 h 49"/>
                  <a:gd name="T2" fmla="*/ 0 w 129"/>
                  <a:gd name="T3" fmla="*/ 0 h 49"/>
                  <a:gd name="T4" fmla="*/ 0 w 129"/>
                  <a:gd name="T5" fmla="*/ 0 h 49"/>
                  <a:gd name="T6" fmla="*/ 0 w 129"/>
                  <a:gd name="T7" fmla="*/ 0 h 49"/>
                  <a:gd name="T8" fmla="*/ 0 w 129"/>
                  <a:gd name="T9" fmla="*/ 0 h 49"/>
                  <a:gd name="T10" fmla="*/ 0 w 129"/>
                  <a:gd name="T11" fmla="*/ 0 h 49"/>
                  <a:gd name="T12" fmla="*/ 0 w 129"/>
                  <a:gd name="T13" fmla="*/ 0 h 49"/>
                  <a:gd name="T14" fmla="*/ 0 w 129"/>
                  <a:gd name="T15" fmla="*/ 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49"/>
                  <a:gd name="T26" fmla="*/ 129 w 129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49">
                    <a:moveTo>
                      <a:pt x="128" y="0"/>
                    </a:moveTo>
                    <a:lnTo>
                      <a:pt x="44" y="10"/>
                    </a:lnTo>
                    <a:lnTo>
                      <a:pt x="65" y="14"/>
                    </a:lnTo>
                    <a:lnTo>
                      <a:pt x="0" y="41"/>
                    </a:lnTo>
                    <a:lnTo>
                      <a:pt x="36" y="48"/>
                    </a:lnTo>
                    <a:lnTo>
                      <a:pt x="99" y="21"/>
                    </a:lnTo>
                    <a:lnTo>
                      <a:pt x="120" y="27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>
                <a:off x="754" y="963"/>
                <a:ext cx="60" cy="14"/>
              </a:xfrm>
              <a:custGeom>
                <a:avLst/>
                <a:gdLst>
                  <a:gd name="T0" fmla="*/ 0 w 145"/>
                  <a:gd name="T1" fmla="*/ 0 h 37"/>
                  <a:gd name="T2" fmla="*/ 0 w 145"/>
                  <a:gd name="T3" fmla="*/ 0 h 37"/>
                  <a:gd name="T4" fmla="*/ 0 w 145"/>
                  <a:gd name="T5" fmla="*/ 0 h 37"/>
                  <a:gd name="T6" fmla="*/ 0 w 145"/>
                  <a:gd name="T7" fmla="*/ 0 h 37"/>
                  <a:gd name="T8" fmla="*/ 0 w 145"/>
                  <a:gd name="T9" fmla="*/ 0 h 37"/>
                  <a:gd name="T10" fmla="*/ 0 w 145"/>
                  <a:gd name="T11" fmla="*/ 0 h 37"/>
                  <a:gd name="T12" fmla="*/ 0 w 145"/>
                  <a:gd name="T13" fmla="*/ 0 h 37"/>
                  <a:gd name="T14" fmla="*/ 0 w 145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5"/>
                  <a:gd name="T25" fmla="*/ 0 h 37"/>
                  <a:gd name="T26" fmla="*/ 145 w 145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5" h="37">
                    <a:moveTo>
                      <a:pt x="144" y="34"/>
                    </a:moveTo>
                    <a:lnTo>
                      <a:pt x="125" y="9"/>
                    </a:lnTo>
                    <a:lnTo>
                      <a:pt x="106" y="17"/>
                    </a:lnTo>
                    <a:lnTo>
                      <a:pt x="31" y="0"/>
                    </a:lnTo>
                    <a:lnTo>
                      <a:pt x="0" y="13"/>
                    </a:lnTo>
                    <a:lnTo>
                      <a:pt x="75" y="28"/>
                    </a:lnTo>
                    <a:lnTo>
                      <a:pt x="58" y="36"/>
                    </a:lnTo>
                    <a:lnTo>
                      <a:pt x="144" y="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685" y="965"/>
                <a:ext cx="53" cy="20"/>
              </a:xfrm>
              <a:custGeom>
                <a:avLst/>
                <a:gdLst>
                  <a:gd name="T0" fmla="*/ 0 w 129"/>
                  <a:gd name="T1" fmla="*/ 0 h 49"/>
                  <a:gd name="T2" fmla="*/ 0 w 129"/>
                  <a:gd name="T3" fmla="*/ 0 h 49"/>
                  <a:gd name="T4" fmla="*/ 0 w 129"/>
                  <a:gd name="T5" fmla="*/ 0 h 49"/>
                  <a:gd name="T6" fmla="*/ 0 w 129"/>
                  <a:gd name="T7" fmla="*/ 0 h 49"/>
                  <a:gd name="T8" fmla="*/ 0 w 129"/>
                  <a:gd name="T9" fmla="*/ 0 h 49"/>
                  <a:gd name="T10" fmla="*/ 0 w 129"/>
                  <a:gd name="T11" fmla="*/ 0 h 49"/>
                  <a:gd name="T12" fmla="*/ 0 w 129"/>
                  <a:gd name="T13" fmla="*/ 0 h 49"/>
                  <a:gd name="T14" fmla="*/ 0 w 129"/>
                  <a:gd name="T15" fmla="*/ 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49"/>
                  <a:gd name="T26" fmla="*/ 129 w 129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49">
                    <a:moveTo>
                      <a:pt x="0" y="48"/>
                    </a:moveTo>
                    <a:lnTo>
                      <a:pt x="84" y="39"/>
                    </a:lnTo>
                    <a:lnTo>
                      <a:pt x="63" y="33"/>
                    </a:lnTo>
                    <a:lnTo>
                      <a:pt x="128" y="8"/>
                    </a:lnTo>
                    <a:lnTo>
                      <a:pt x="92" y="0"/>
                    </a:lnTo>
                    <a:lnTo>
                      <a:pt x="27" y="25"/>
                    </a:lnTo>
                    <a:lnTo>
                      <a:pt x="6" y="21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675" y="946"/>
                <a:ext cx="60" cy="15"/>
              </a:xfrm>
              <a:custGeom>
                <a:avLst/>
                <a:gdLst>
                  <a:gd name="T0" fmla="*/ 0 w 144"/>
                  <a:gd name="T1" fmla="*/ 0 h 37"/>
                  <a:gd name="T2" fmla="*/ 0 w 144"/>
                  <a:gd name="T3" fmla="*/ 0 h 37"/>
                  <a:gd name="T4" fmla="*/ 0 w 144"/>
                  <a:gd name="T5" fmla="*/ 0 h 37"/>
                  <a:gd name="T6" fmla="*/ 0 w 144"/>
                  <a:gd name="T7" fmla="*/ 0 h 37"/>
                  <a:gd name="T8" fmla="*/ 0 w 144"/>
                  <a:gd name="T9" fmla="*/ 0 h 37"/>
                  <a:gd name="T10" fmla="*/ 0 w 144"/>
                  <a:gd name="T11" fmla="*/ 0 h 37"/>
                  <a:gd name="T12" fmla="*/ 0 w 144"/>
                  <a:gd name="T13" fmla="*/ 0 h 37"/>
                  <a:gd name="T14" fmla="*/ 0 w 144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7"/>
                  <a:gd name="T26" fmla="*/ 144 w 144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7">
                    <a:moveTo>
                      <a:pt x="0" y="2"/>
                    </a:moveTo>
                    <a:lnTo>
                      <a:pt x="19" y="26"/>
                    </a:lnTo>
                    <a:lnTo>
                      <a:pt x="36" y="21"/>
                    </a:lnTo>
                    <a:lnTo>
                      <a:pt x="111" y="36"/>
                    </a:lnTo>
                    <a:lnTo>
                      <a:pt x="143" y="25"/>
                    </a:lnTo>
                    <a:lnTo>
                      <a:pt x="67" y="7"/>
                    </a:lnTo>
                    <a:lnTo>
                      <a:pt x="86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sp>
          <p:nvSpPr>
            <p:cNvPr id="48" name="CuadroTexto 47"/>
            <p:cNvSpPr txBox="1"/>
            <p:nvPr/>
          </p:nvSpPr>
          <p:spPr>
            <a:xfrm>
              <a:off x="7020272" y="1556792"/>
              <a:ext cx="1018227" cy="53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lnSpc>
                  <a:spcPts val="1700"/>
                </a:lnSpc>
                <a:defRPr/>
              </a:pPr>
              <a:r>
                <a:rPr lang="en-GB" b="1" kern="0" dirty="0" smtClean="0">
                  <a:solidFill>
                    <a:sysClr val="windowText" lastClr="000000"/>
                  </a:solidFill>
                  <a:latin typeface="Calibri"/>
                </a:rPr>
                <a:t>Data </a:t>
              </a:r>
              <a:br>
                <a:rPr lang="en-GB" b="1" kern="0" dirty="0" smtClean="0">
                  <a:solidFill>
                    <a:sysClr val="windowText" lastClr="000000"/>
                  </a:solidFill>
                  <a:latin typeface="Calibri"/>
                </a:rPr>
              </a:br>
              <a:r>
                <a:rPr lang="en-GB" b="1" kern="0" dirty="0" smtClean="0">
                  <a:solidFill>
                    <a:sysClr val="windowText" lastClr="000000"/>
                  </a:solidFill>
                  <a:latin typeface="Calibri"/>
                </a:rPr>
                <a:t>Center A</a:t>
              </a:r>
              <a:endParaRPr lang="en-GB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60" name="Agrupar 59"/>
          <p:cNvGrpSpPr/>
          <p:nvPr/>
        </p:nvGrpSpPr>
        <p:grpSpPr>
          <a:xfrm>
            <a:off x="395536" y="1556792"/>
            <a:ext cx="2520280" cy="1640438"/>
            <a:chOff x="395536" y="1556792"/>
            <a:chExt cx="2520280" cy="1640438"/>
          </a:xfrm>
        </p:grpSpPr>
        <p:sp>
          <p:nvSpPr>
            <p:cNvPr id="6" name="Elipse 5"/>
            <p:cNvSpPr/>
            <p:nvPr/>
          </p:nvSpPr>
          <p:spPr bwMode="auto">
            <a:xfrm flipH="1">
              <a:off x="395536" y="2096852"/>
              <a:ext cx="2376264" cy="1100378"/>
            </a:xfrm>
            <a:prstGeom prst="ellipse">
              <a:avLst/>
            </a:prstGeom>
            <a:solidFill>
              <a:srgbClr val="E8F6E5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  <p:grpSp>
          <p:nvGrpSpPr>
            <p:cNvPr id="7" name="Agrupar 6"/>
            <p:cNvGrpSpPr/>
            <p:nvPr/>
          </p:nvGrpSpPr>
          <p:grpSpPr>
            <a:xfrm>
              <a:off x="726049" y="2300626"/>
              <a:ext cx="851374" cy="643441"/>
              <a:chOff x="5227979" y="2132856"/>
              <a:chExt cx="1504261" cy="1136871"/>
            </a:xfrm>
          </p:grpSpPr>
          <p:pic>
            <p:nvPicPr>
              <p:cNvPr id="15" name="Picture 60" descr="Server - applicati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7883" y="2132856"/>
                <a:ext cx="644357" cy="1136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Cilindro 15"/>
              <p:cNvSpPr/>
              <p:nvPr/>
            </p:nvSpPr>
            <p:spPr>
              <a:xfrm flipH="1">
                <a:off x="5571045" y="2239790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40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7" name="Cilindro 16"/>
              <p:cNvSpPr/>
              <p:nvPr/>
            </p:nvSpPr>
            <p:spPr>
              <a:xfrm flipH="1">
                <a:off x="5404346" y="2367131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40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8" name="Cilindro 17"/>
              <p:cNvSpPr/>
              <p:nvPr/>
            </p:nvSpPr>
            <p:spPr>
              <a:xfrm flipH="1">
                <a:off x="5227979" y="2491440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40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9" name="Cilindro 18"/>
              <p:cNvSpPr/>
              <p:nvPr/>
            </p:nvSpPr>
            <p:spPr>
              <a:xfrm flipH="1">
                <a:off x="5571045" y="2585718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40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0" name="Cilindro 19"/>
              <p:cNvSpPr/>
              <p:nvPr/>
            </p:nvSpPr>
            <p:spPr>
              <a:xfrm flipH="1">
                <a:off x="5418645" y="2708920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40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527889" y="2545151"/>
              <a:ext cx="387927" cy="208668"/>
              <a:chOff x="638" y="929"/>
              <a:chExt cx="213" cy="99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638" y="929"/>
                <a:ext cx="213" cy="99"/>
              </a:xfrm>
              <a:custGeom>
                <a:avLst/>
                <a:gdLst>
                  <a:gd name="T0" fmla="*/ 0 w 516"/>
                  <a:gd name="T1" fmla="*/ 0 h 245"/>
                  <a:gd name="T2" fmla="*/ 0 w 516"/>
                  <a:gd name="T3" fmla="*/ 0 h 245"/>
                  <a:gd name="T4" fmla="*/ 0 w 516"/>
                  <a:gd name="T5" fmla="*/ 0 h 245"/>
                  <a:gd name="T6" fmla="*/ 0 w 516"/>
                  <a:gd name="T7" fmla="*/ 0 h 245"/>
                  <a:gd name="T8" fmla="*/ 0 w 516"/>
                  <a:gd name="T9" fmla="*/ 0 h 245"/>
                  <a:gd name="T10" fmla="*/ 0 w 516"/>
                  <a:gd name="T11" fmla="*/ 0 h 245"/>
                  <a:gd name="T12" fmla="*/ 0 w 516"/>
                  <a:gd name="T13" fmla="*/ 0 h 245"/>
                  <a:gd name="T14" fmla="*/ 0 w 516"/>
                  <a:gd name="T15" fmla="*/ 0 h 245"/>
                  <a:gd name="T16" fmla="*/ 0 w 516"/>
                  <a:gd name="T17" fmla="*/ 0 h 245"/>
                  <a:gd name="T18" fmla="*/ 0 w 516"/>
                  <a:gd name="T19" fmla="*/ 0 h 245"/>
                  <a:gd name="T20" fmla="*/ 0 w 516"/>
                  <a:gd name="T21" fmla="*/ 0 h 245"/>
                  <a:gd name="T22" fmla="*/ 0 w 516"/>
                  <a:gd name="T23" fmla="*/ 0 h 245"/>
                  <a:gd name="T24" fmla="*/ 0 w 516"/>
                  <a:gd name="T25" fmla="*/ 0 h 245"/>
                  <a:gd name="T26" fmla="*/ 0 w 516"/>
                  <a:gd name="T27" fmla="*/ 0 h 245"/>
                  <a:gd name="T28" fmla="*/ 0 w 516"/>
                  <a:gd name="T29" fmla="*/ 0 h 245"/>
                  <a:gd name="T30" fmla="*/ 0 w 516"/>
                  <a:gd name="T31" fmla="*/ 0 h 245"/>
                  <a:gd name="T32" fmla="*/ 0 w 516"/>
                  <a:gd name="T33" fmla="*/ 0 h 245"/>
                  <a:gd name="T34" fmla="*/ 0 w 516"/>
                  <a:gd name="T35" fmla="*/ 0 h 245"/>
                  <a:gd name="T36" fmla="*/ 0 w 516"/>
                  <a:gd name="T37" fmla="*/ 0 h 245"/>
                  <a:gd name="T38" fmla="*/ 0 w 516"/>
                  <a:gd name="T39" fmla="*/ 0 h 245"/>
                  <a:gd name="T40" fmla="*/ 0 w 516"/>
                  <a:gd name="T41" fmla="*/ 0 h 245"/>
                  <a:gd name="T42" fmla="*/ 0 w 516"/>
                  <a:gd name="T43" fmla="*/ 0 h 245"/>
                  <a:gd name="T44" fmla="*/ 0 w 516"/>
                  <a:gd name="T45" fmla="*/ 0 h 245"/>
                  <a:gd name="T46" fmla="*/ 0 w 516"/>
                  <a:gd name="T47" fmla="*/ 0 h 245"/>
                  <a:gd name="T48" fmla="*/ 0 w 516"/>
                  <a:gd name="T49" fmla="*/ 0 h 245"/>
                  <a:gd name="T50" fmla="*/ 0 w 516"/>
                  <a:gd name="T51" fmla="*/ 0 h 245"/>
                  <a:gd name="T52" fmla="*/ 0 w 516"/>
                  <a:gd name="T53" fmla="*/ 0 h 245"/>
                  <a:gd name="T54" fmla="*/ 0 w 516"/>
                  <a:gd name="T55" fmla="*/ 0 h 245"/>
                  <a:gd name="T56" fmla="*/ 0 w 516"/>
                  <a:gd name="T57" fmla="*/ 0 h 245"/>
                  <a:gd name="T58" fmla="*/ 0 w 516"/>
                  <a:gd name="T59" fmla="*/ 0 h 245"/>
                  <a:gd name="T60" fmla="*/ 0 w 516"/>
                  <a:gd name="T61" fmla="*/ 0 h 245"/>
                  <a:gd name="T62" fmla="*/ 0 w 516"/>
                  <a:gd name="T63" fmla="*/ 0 h 245"/>
                  <a:gd name="T64" fmla="*/ 0 w 516"/>
                  <a:gd name="T65" fmla="*/ 0 h 245"/>
                  <a:gd name="T66" fmla="*/ 0 w 516"/>
                  <a:gd name="T67" fmla="*/ 0 h 245"/>
                  <a:gd name="T68" fmla="*/ 0 w 516"/>
                  <a:gd name="T69" fmla="*/ 0 h 245"/>
                  <a:gd name="T70" fmla="*/ 0 w 516"/>
                  <a:gd name="T71" fmla="*/ 0 h 245"/>
                  <a:gd name="T72" fmla="*/ 0 w 516"/>
                  <a:gd name="T73" fmla="*/ 0 h 245"/>
                  <a:gd name="T74" fmla="*/ 0 w 516"/>
                  <a:gd name="T75" fmla="*/ 0 h 245"/>
                  <a:gd name="T76" fmla="*/ 0 w 516"/>
                  <a:gd name="T77" fmla="*/ 0 h 245"/>
                  <a:gd name="T78" fmla="*/ 0 w 516"/>
                  <a:gd name="T79" fmla="*/ 0 h 245"/>
                  <a:gd name="T80" fmla="*/ 0 w 516"/>
                  <a:gd name="T81" fmla="*/ 0 h 245"/>
                  <a:gd name="T82" fmla="*/ 0 w 516"/>
                  <a:gd name="T83" fmla="*/ 0 h 245"/>
                  <a:gd name="T84" fmla="*/ 0 w 516"/>
                  <a:gd name="T85" fmla="*/ 0 h 245"/>
                  <a:gd name="T86" fmla="*/ 0 w 516"/>
                  <a:gd name="T87" fmla="*/ 0 h 245"/>
                  <a:gd name="T88" fmla="*/ 0 w 516"/>
                  <a:gd name="T89" fmla="*/ 0 h 245"/>
                  <a:gd name="T90" fmla="*/ 0 w 516"/>
                  <a:gd name="T91" fmla="*/ 0 h 245"/>
                  <a:gd name="T92" fmla="*/ 0 w 516"/>
                  <a:gd name="T93" fmla="*/ 0 h 245"/>
                  <a:gd name="T94" fmla="*/ 0 w 516"/>
                  <a:gd name="T95" fmla="*/ 0 h 245"/>
                  <a:gd name="T96" fmla="*/ 0 w 516"/>
                  <a:gd name="T97" fmla="*/ 0 h 245"/>
                  <a:gd name="T98" fmla="*/ 0 w 516"/>
                  <a:gd name="T99" fmla="*/ 0 h 245"/>
                  <a:gd name="T100" fmla="*/ 0 w 516"/>
                  <a:gd name="T101" fmla="*/ 0 h 245"/>
                  <a:gd name="T102" fmla="*/ 0 w 516"/>
                  <a:gd name="T103" fmla="*/ 0 h 245"/>
                  <a:gd name="T104" fmla="*/ 0 w 516"/>
                  <a:gd name="T105" fmla="*/ 0 h 24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6"/>
                  <a:gd name="T160" fmla="*/ 0 h 245"/>
                  <a:gd name="T161" fmla="*/ 516 w 516"/>
                  <a:gd name="T162" fmla="*/ 245 h 24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6" h="245">
                    <a:moveTo>
                      <a:pt x="515" y="71"/>
                    </a:moveTo>
                    <a:lnTo>
                      <a:pt x="513" y="64"/>
                    </a:lnTo>
                    <a:lnTo>
                      <a:pt x="509" y="56"/>
                    </a:lnTo>
                    <a:lnTo>
                      <a:pt x="503" y="46"/>
                    </a:lnTo>
                    <a:lnTo>
                      <a:pt x="492" y="39"/>
                    </a:lnTo>
                    <a:lnTo>
                      <a:pt x="480" y="33"/>
                    </a:lnTo>
                    <a:lnTo>
                      <a:pt x="465" y="25"/>
                    </a:lnTo>
                    <a:lnTo>
                      <a:pt x="446" y="20"/>
                    </a:lnTo>
                    <a:lnTo>
                      <a:pt x="425" y="14"/>
                    </a:lnTo>
                    <a:lnTo>
                      <a:pt x="383" y="6"/>
                    </a:lnTo>
                    <a:lnTo>
                      <a:pt x="335" y="2"/>
                    </a:lnTo>
                    <a:lnTo>
                      <a:pt x="287" y="0"/>
                    </a:lnTo>
                    <a:lnTo>
                      <a:pt x="237" y="2"/>
                    </a:lnTo>
                    <a:lnTo>
                      <a:pt x="189" y="8"/>
                    </a:lnTo>
                    <a:lnTo>
                      <a:pt x="143" y="14"/>
                    </a:lnTo>
                    <a:lnTo>
                      <a:pt x="99" y="25"/>
                    </a:lnTo>
                    <a:lnTo>
                      <a:pt x="63" y="37"/>
                    </a:lnTo>
                    <a:lnTo>
                      <a:pt x="48" y="44"/>
                    </a:lnTo>
                    <a:lnTo>
                      <a:pt x="34" y="50"/>
                    </a:lnTo>
                    <a:lnTo>
                      <a:pt x="23" y="58"/>
                    </a:lnTo>
                    <a:lnTo>
                      <a:pt x="13" y="66"/>
                    </a:lnTo>
                    <a:lnTo>
                      <a:pt x="8" y="71"/>
                    </a:lnTo>
                    <a:lnTo>
                      <a:pt x="4" y="79"/>
                    </a:lnTo>
                    <a:lnTo>
                      <a:pt x="0" y="87"/>
                    </a:lnTo>
                    <a:lnTo>
                      <a:pt x="0" y="94"/>
                    </a:lnTo>
                    <a:lnTo>
                      <a:pt x="0" y="173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11" y="198"/>
                    </a:lnTo>
                    <a:lnTo>
                      <a:pt x="21" y="205"/>
                    </a:lnTo>
                    <a:lnTo>
                      <a:pt x="34" y="213"/>
                    </a:lnTo>
                    <a:lnTo>
                      <a:pt x="50" y="221"/>
                    </a:lnTo>
                    <a:lnTo>
                      <a:pt x="67" y="226"/>
                    </a:lnTo>
                    <a:lnTo>
                      <a:pt x="90" y="232"/>
                    </a:lnTo>
                    <a:lnTo>
                      <a:pt x="132" y="240"/>
                    </a:lnTo>
                    <a:lnTo>
                      <a:pt x="178" y="244"/>
                    </a:lnTo>
                    <a:lnTo>
                      <a:pt x="228" y="244"/>
                    </a:lnTo>
                    <a:lnTo>
                      <a:pt x="276" y="244"/>
                    </a:lnTo>
                    <a:lnTo>
                      <a:pt x="325" y="238"/>
                    </a:lnTo>
                    <a:lnTo>
                      <a:pt x="371" y="230"/>
                    </a:lnTo>
                    <a:lnTo>
                      <a:pt x="392" y="226"/>
                    </a:lnTo>
                    <a:lnTo>
                      <a:pt x="413" y="221"/>
                    </a:lnTo>
                    <a:lnTo>
                      <a:pt x="434" y="215"/>
                    </a:lnTo>
                    <a:lnTo>
                      <a:pt x="452" y="209"/>
                    </a:lnTo>
                    <a:lnTo>
                      <a:pt x="467" y="201"/>
                    </a:lnTo>
                    <a:lnTo>
                      <a:pt x="480" y="196"/>
                    </a:lnTo>
                    <a:lnTo>
                      <a:pt x="492" y="188"/>
                    </a:lnTo>
                    <a:lnTo>
                      <a:pt x="499" y="180"/>
                    </a:lnTo>
                    <a:lnTo>
                      <a:pt x="507" y="175"/>
                    </a:lnTo>
                    <a:lnTo>
                      <a:pt x="511" y="167"/>
                    </a:lnTo>
                    <a:lnTo>
                      <a:pt x="513" y="159"/>
                    </a:lnTo>
                    <a:lnTo>
                      <a:pt x="515" y="154"/>
                    </a:lnTo>
                    <a:lnTo>
                      <a:pt x="515" y="71"/>
                    </a:lnTo>
                  </a:path>
                </a:pathLst>
              </a:custGeom>
              <a:gradFill rotWithShape="0">
                <a:gsLst>
                  <a:gs pos="0">
                    <a:srgbClr val="CB967C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0" name="Freeform 21"/>
              <p:cNvSpPr>
                <a:spLocks/>
              </p:cNvSpPr>
              <p:nvPr/>
            </p:nvSpPr>
            <p:spPr bwMode="auto">
              <a:xfrm>
                <a:off x="638" y="929"/>
                <a:ext cx="213" cy="65"/>
              </a:xfrm>
              <a:custGeom>
                <a:avLst/>
                <a:gdLst>
                  <a:gd name="T0" fmla="*/ 0 w 516"/>
                  <a:gd name="T1" fmla="*/ 0 h 160"/>
                  <a:gd name="T2" fmla="*/ 0 w 516"/>
                  <a:gd name="T3" fmla="*/ 0 h 160"/>
                  <a:gd name="T4" fmla="*/ 0 w 516"/>
                  <a:gd name="T5" fmla="*/ 0 h 160"/>
                  <a:gd name="T6" fmla="*/ 0 w 516"/>
                  <a:gd name="T7" fmla="*/ 0 h 160"/>
                  <a:gd name="T8" fmla="*/ 0 w 516"/>
                  <a:gd name="T9" fmla="*/ 0 h 160"/>
                  <a:gd name="T10" fmla="*/ 0 w 516"/>
                  <a:gd name="T11" fmla="*/ 0 h 160"/>
                  <a:gd name="T12" fmla="*/ 0 w 516"/>
                  <a:gd name="T13" fmla="*/ 0 h 160"/>
                  <a:gd name="T14" fmla="*/ 0 w 516"/>
                  <a:gd name="T15" fmla="*/ 0 h 160"/>
                  <a:gd name="T16" fmla="*/ 0 w 516"/>
                  <a:gd name="T17" fmla="*/ 0 h 160"/>
                  <a:gd name="T18" fmla="*/ 0 w 516"/>
                  <a:gd name="T19" fmla="*/ 0 h 160"/>
                  <a:gd name="T20" fmla="*/ 0 w 516"/>
                  <a:gd name="T21" fmla="*/ 0 h 160"/>
                  <a:gd name="T22" fmla="*/ 0 w 516"/>
                  <a:gd name="T23" fmla="*/ 0 h 160"/>
                  <a:gd name="T24" fmla="*/ 0 w 516"/>
                  <a:gd name="T25" fmla="*/ 0 h 160"/>
                  <a:gd name="T26" fmla="*/ 0 w 516"/>
                  <a:gd name="T27" fmla="*/ 0 h 160"/>
                  <a:gd name="T28" fmla="*/ 0 w 516"/>
                  <a:gd name="T29" fmla="*/ 0 h 160"/>
                  <a:gd name="T30" fmla="*/ 0 w 516"/>
                  <a:gd name="T31" fmla="*/ 0 h 160"/>
                  <a:gd name="T32" fmla="*/ 0 w 516"/>
                  <a:gd name="T33" fmla="*/ 0 h 160"/>
                  <a:gd name="T34" fmla="*/ 0 w 516"/>
                  <a:gd name="T35" fmla="*/ 0 h 160"/>
                  <a:gd name="T36" fmla="*/ 0 w 516"/>
                  <a:gd name="T37" fmla="*/ 0 h 160"/>
                  <a:gd name="T38" fmla="*/ 0 w 516"/>
                  <a:gd name="T39" fmla="*/ 0 h 160"/>
                  <a:gd name="T40" fmla="*/ 0 w 516"/>
                  <a:gd name="T41" fmla="*/ 0 h 160"/>
                  <a:gd name="T42" fmla="*/ 0 w 516"/>
                  <a:gd name="T43" fmla="*/ 0 h 160"/>
                  <a:gd name="T44" fmla="*/ 0 w 516"/>
                  <a:gd name="T45" fmla="*/ 0 h 160"/>
                  <a:gd name="T46" fmla="*/ 0 w 516"/>
                  <a:gd name="T47" fmla="*/ 0 h 160"/>
                  <a:gd name="T48" fmla="*/ 0 w 516"/>
                  <a:gd name="T49" fmla="*/ 0 h 160"/>
                  <a:gd name="T50" fmla="*/ 0 w 516"/>
                  <a:gd name="T51" fmla="*/ 0 h 160"/>
                  <a:gd name="T52" fmla="*/ 0 w 516"/>
                  <a:gd name="T53" fmla="*/ 0 h 160"/>
                  <a:gd name="T54" fmla="*/ 0 w 516"/>
                  <a:gd name="T55" fmla="*/ 0 h 160"/>
                  <a:gd name="T56" fmla="*/ 0 w 516"/>
                  <a:gd name="T57" fmla="*/ 0 h 160"/>
                  <a:gd name="T58" fmla="*/ 0 w 516"/>
                  <a:gd name="T59" fmla="*/ 0 h 160"/>
                  <a:gd name="T60" fmla="*/ 0 w 516"/>
                  <a:gd name="T61" fmla="*/ 0 h 160"/>
                  <a:gd name="T62" fmla="*/ 0 w 516"/>
                  <a:gd name="T63" fmla="*/ 0 h 160"/>
                  <a:gd name="T64" fmla="*/ 0 w 516"/>
                  <a:gd name="T65" fmla="*/ 0 h 160"/>
                  <a:gd name="T66" fmla="*/ 0 w 516"/>
                  <a:gd name="T67" fmla="*/ 0 h 160"/>
                  <a:gd name="T68" fmla="*/ 0 w 516"/>
                  <a:gd name="T69" fmla="*/ 0 h 160"/>
                  <a:gd name="T70" fmla="*/ 0 w 516"/>
                  <a:gd name="T71" fmla="*/ 0 h 160"/>
                  <a:gd name="T72" fmla="*/ 0 w 516"/>
                  <a:gd name="T73" fmla="*/ 0 h 160"/>
                  <a:gd name="T74" fmla="*/ 0 w 516"/>
                  <a:gd name="T75" fmla="*/ 0 h 160"/>
                  <a:gd name="T76" fmla="*/ 0 w 516"/>
                  <a:gd name="T77" fmla="*/ 0 h 160"/>
                  <a:gd name="T78" fmla="*/ 0 w 516"/>
                  <a:gd name="T79" fmla="*/ 0 h 160"/>
                  <a:gd name="T80" fmla="*/ 0 w 516"/>
                  <a:gd name="T81" fmla="*/ 0 h 160"/>
                  <a:gd name="T82" fmla="*/ 0 w 516"/>
                  <a:gd name="T83" fmla="*/ 0 h 160"/>
                  <a:gd name="T84" fmla="*/ 0 w 516"/>
                  <a:gd name="T85" fmla="*/ 0 h 160"/>
                  <a:gd name="T86" fmla="*/ 0 w 516"/>
                  <a:gd name="T87" fmla="*/ 0 h 160"/>
                  <a:gd name="T88" fmla="*/ 0 w 516"/>
                  <a:gd name="T89" fmla="*/ 0 h 160"/>
                  <a:gd name="T90" fmla="*/ 0 w 516"/>
                  <a:gd name="T91" fmla="*/ 0 h 160"/>
                  <a:gd name="T92" fmla="*/ 0 w 516"/>
                  <a:gd name="T93" fmla="*/ 0 h 160"/>
                  <a:gd name="T94" fmla="*/ 0 w 516"/>
                  <a:gd name="T95" fmla="*/ 0 h 160"/>
                  <a:gd name="T96" fmla="*/ 0 w 516"/>
                  <a:gd name="T97" fmla="*/ 0 h 160"/>
                  <a:gd name="T98" fmla="*/ 0 w 516"/>
                  <a:gd name="T99" fmla="*/ 0 h 160"/>
                  <a:gd name="T100" fmla="*/ 0 w 516"/>
                  <a:gd name="T101" fmla="*/ 0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16"/>
                  <a:gd name="T154" fmla="*/ 0 h 160"/>
                  <a:gd name="T155" fmla="*/ 516 w 516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16" h="160">
                    <a:moveTo>
                      <a:pt x="452" y="123"/>
                    </a:moveTo>
                    <a:lnTo>
                      <a:pt x="469" y="117"/>
                    </a:lnTo>
                    <a:lnTo>
                      <a:pt x="482" y="110"/>
                    </a:lnTo>
                    <a:lnTo>
                      <a:pt x="494" y="102"/>
                    </a:lnTo>
                    <a:lnTo>
                      <a:pt x="501" y="94"/>
                    </a:lnTo>
                    <a:lnTo>
                      <a:pt x="509" y="87"/>
                    </a:lnTo>
                    <a:lnTo>
                      <a:pt x="513" y="79"/>
                    </a:lnTo>
                    <a:lnTo>
                      <a:pt x="515" y="71"/>
                    </a:lnTo>
                    <a:lnTo>
                      <a:pt x="513" y="64"/>
                    </a:lnTo>
                    <a:lnTo>
                      <a:pt x="511" y="56"/>
                    </a:lnTo>
                    <a:lnTo>
                      <a:pt x="505" y="50"/>
                    </a:lnTo>
                    <a:lnTo>
                      <a:pt x="498" y="43"/>
                    </a:lnTo>
                    <a:lnTo>
                      <a:pt x="488" y="37"/>
                    </a:lnTo>
                    <a:lnTo>
                      <a:pt x="475" y="29"/>
                    </a:lnTo>
                    <a:lnTo>
                      <a:pt x="461" y="23"/>
                    </a:lnTo>
                    <a:lnTo>
                      <a:pt x="444" y="20"/>
                    </a:lnTo>
                    <a:lnTo>
                      <a:pt x="425" y="14"/>
                    </a:lnTo>
                    <a:lnTo>
                      <a:pt x="383" y="6"/>
                    </a:lnTo>
                    <a:lnTo>
                      <a:pt x="335" y="2"/>
                    </a:lnTo>
                    <a:lnTo>
                      <a:pt x="287" y="0"/>
                    </a:lnTo>
                    <a:lnTo>
                      <a:pt x="237" y="2"/>
                    </a:lnTo>
                    <a:lnTo>
                      <a:pt x="189" y="8"/>
                    </a:lnTo>
                    <a:lnTo>
                      <a:pt x="143" y="14"/>
                    </a:lnTo>
                    <a:lnTo>
                      <a:pt x="99" y="25"/>
                    </a:lnTo>
                    <a:lnTo>
                      <a:pt x="63" y="37"/>
                    </a:lnTo>
                    <a:lnTo>
                      <a:pt x="46" y="44"/>
                    </a:lnTo>
                    <a:lnTo>
                      <a:pt x="32" y="52"/>
                    </a:lnTo>
                    <a:lnTo>
                      <a:pt x="21" y="58"/>
                    </a:lnTo>
                    <a:lnTo>
                      <a:pt x="11" y="66"/>
                    </a:lnTo>
                    <a:lnTo>
                      <a:pt x="6" y="73"/>
                    </a:lnTo>
                    <a:lnTo>
                      <a:pt x="2" y="81"/>
                    </a:lnTo>
                    <a:lnTo>
                      <a:pt x="0" y="89"/>
                    </a:lnTo>
                    <a:lnTo>
                      <a:pt x="0" y="96"/>
                    </a:lnTo>
                    <a:lnTo>
                      <a:pt x="4" y="104"/>
                    </a:lnTo>
                    <a:lnTo>
                      <a:pt x="9" y="111"/>
                    </a:lnTo>
                    <a:lnTo>
                      <a:pt x="17" y="117"/>
                    </a:lnTo>
                    <a:lnTo>
                      <a:pt x="27" y="125"/>
                    </a:lnTo>
                    <a:lnTo>
                      <a:pt x="38" y="131"/>
                    </a:lnTo>
                    <a:lnTo>
                      <a:pt x="54" y="136"/>
                    </a:lnTo>
                    <a:lnTo>
                      <a:pt x="71" y="142"/>
                    </a:lnTo>
                    <a:lnTo>
                      <a:pt x="90" y="146"/>
                    </a:lnTo>
                    <a:lnTo>
                      <a:pt x="132" y="154"/>
                    </a:lnTo>
                    <a:lnTo>
                      <a:pt x="178" y="159"/>
                    </a:lnTo>
                    <a:lnTo>
                      <a:pt x="228" y="159"/>
                    </a:lnTo>
                    <a:lnTo>
                      <a:pt x="276" y="157"/>
                    </a:lnTo>
                    <a:lnTo>
                      <a:pt x="325" y="154"/>
                    </a:lnTo>
                    <a:lnTo>
                      <a:pt x="371" y="146"/>
                    </a:lnTo>
                    <a:lnTo>
                      <a:pt x="392" y="142"/>
                    </a:lnTo>
                    <a:lnTo>
                      <a:pt x="413" y="136"/>
                    </a:lnTo>
                    <a:lnTo>
                      <a:pt x="434" y="131"/>
                    </a:lnTo>
                    <a:lnTo>
                      <a:pt x="452" y="123"/>
                    </a:lnTo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1" name="Freeform 22"/>
              <p:cNvSpPr>
                <a:spLocks/>
              </p:cNvSpPr>
              <p:nvPr/>
            </p:nvSpPr>
            <p:spPr bwMode="auto">
              <a:xfrm>
                <a:off x="751" y="938"/>
                <a:ext cx="53" cy="20"/>
              </a:xfrm>
              <a:custGeom>
                <a:avLst/>
                <a:gdLst>
                  <a:gd name="T0" fmla="*/ 0 w 129"/>
                  <a:gd name="T1" fmla="*/ 0 h 49"/>
                  <a:gd name="T2" fmla="*/ 0 w 129"/>
                  <a:gd name="T3" fmla="*/ 0 h 49"/>
                  <a:gd name="T4" fmla="*/ 0 w 129"/>
                  <a:gd name="T5" fmla="*/ 0 h 49"/>
                  <a:gd name="T6" fmla="*/ 0 w 129"/>
                  <a:gd name="T7" fmla="*/ 0 h 49"/>
                  <a:gd name="T8" fmla="*/ 0 w 129"/>
                  <a:gd name="T9" fmla="*/ 0 h 49"/>
                  <a:gd name="T10" fmla="*/ 0 w 129"/>
                  <a:gd name="T11" fmla="*/ 0 h 49"/>
                  <a:gd name="T12" fmla="*/ 0 w 129"/>
                  <a:gd name="T13" fmla="*/ 0 h 49"/>
                  <a:gd name="T14" fmla="*/ 0 w 129"/>
                  <a:gd name="T15" fmla="*/ 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49"/>
                  <a:gd name="T26" fmla="*/ 129 w 129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49">
                    <a:moveTo>
                      <a:pt x="128" y="0"/>
                    </a:moveTo>
                    <a:lnTo>
                      <a:pt x="44" y="10"/>
                    </a:lnTo>
                    <a:lnTo>
                      <a:pt x="65" y="14"/>
                    </a:lnTo>
                    <a:lnTo>
                      <a:pt x="0" y="41"/>
                    </a:lnTo>
                    <a:lnTo>
                      <a:pt x="36" y="48"/>
                    </a:lnTo>
                    <a:lnTo>
                      <a:pt x="99" y="21"/>
                    </a:lnTo>
                    <a:lnTo>
                      <a:pt x="120" y="27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754" y="963"/>
                <a:ext cx="60" cy="14"/>
              </a:xfrm>
              <a:custGeom>
                <a:avLst/>
                <a:gdLst>
                  <a:gd name="T0" fmla="*/ 0 w 145"/>
                  <a:gd name="T1" fmla="*/ 0 h 37"/>
                  <a:gd name="T2" fmla="*/ 0 w 145"/>
                  <a:gd name="T3" fmla="*/ 0 h 37"/>
                  <a:gd name="T4" fmla="*/ 0 w 145"/>
                  <a:gd name="T5" fmla="*/ 0 h 37"/>
                  <a:gd name="T6" fmla="*/ 0 w 145"/>
                  <a:gd name="T7" fmla="*/ 0 h 37"/>
                  <a:gd name="T8" fmla="*/ 0 w 145"/>
                  <a:gd name="T9" fmla="*/ 0 h 37"/>
                  <a:gd name="T10" fmla="*/ 0 w 145"/>
                  <a:gd name="T11" fmla="*/ 0 h 37"/>
                  <a:gd name="T12" fmla="*/ 0 w 145"/>
                  <a:gd name="T13" fmla="*/ 0 h 37"/>
                  <a:gd name="T14" fmla="*/ 0 w 145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5"/>
                  <a:gd name="T25" fmla="*/ 0 h 37"/>
                  <a:gd name="T26" fmla="*/ 145 w 145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5" h="37">
                    <a:moveTo>
                      <a:pt x="144" y="34"/>
                    </a:moveTo>
                    <a:lnTo>
                      <a:pt x="125" y="9"/>
                    </a:lnTo>
                    <a:lnTo>
                      <a:pt x="106" y="17"/>
                    </a:lnTo>
                    <a:lnTo>
                      <a:pt x="31" y="0"/>
                    </a:lnTo>
                    <a:lnTo>
                      <a:pt x="0" y="13"/>
                    </a:lnTo>
                    <a:lnTo>
                      <a:pt x="75" y="28"/>
                    </a:lnTo>
                    <a:lnTo>
                      <a:pt x="58" y="36"/>
                    </a:lnTo>
                    <a:lnTo>
                      <a:pt x="144" y="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685" y="965"/>
                <a:ext cx="53" cy="20"/>
              </a:xfrm>
              <a:custGeom>
                <a:avLst/>
                <a:gdLst>
                  <a:gd name="T0" fmla="*/ 0 w 129"/>
                  <a:gd name="T1" fmla="*/ 0 h 49"/>
                  <a:gd name="T2" fmla="*/ 0 w 129"/>
                  <a:gd name="T3" fmla="*/ 0 h 49"/>
                  <a:gd name="T4" fmla="*/ 0 w 129"/>
                  <a:gd name="T5" fmla="*/ 0 h 49"/>
                  <a:gd name="T6" fmla="*/ 0 w 129"/>
                  <a:gd name="T7" fmla="*/ 0 h 49"/>
                  <a:gd name="T8" fmla="*/ 0 w 129"/>
                  <a:gd name="T9" fmla="*/ 0 h 49"/>
                  <a:gd name="T10" fmla="*/ 0 w 129"/>
                  <a:gd name="T11" fmla="*/ 0 h 49"/>
                  <a:gd name="T12" fmla="*/ 0 w 129"/>
                  <a:gd name="T13" fmla="*/ 0 h 49"/>
                  <a:gd name="T14" fmla="*/ 0 w 129"/>
                  <a:gd name="T15" fmla="*/ 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49"/>
                  <a:gd name="T26" fmla="*/ 129 w 129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49">
                    <a:moveTo>
                      <a:pt x="0" y="48"/>
                    </a:moveTo>
                    <a:lnTo>
                      <a:pt x="84" y="39"/>
                    </a:lnTo>
                    <a:lnTo>
                      <a:pt x="63" y="33"/>
                    </a:lnTo>
                    <a:lnTo>
                      <a:pt x="128" y="8"/>
                    </a:lnTo>
                    <a:lnTo>
                      <a:pt x="92" y="0"/>
                    </a:lnTo>
                    <a:lnTo>
                      <a:pt x="27" y="25"/>
                    </a:lnTo>
                    <a:lnTo>
                      <a:pt x="6" y="21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4" name="Freeform 25"/>
              <p:cNvSpPr>
                <a:spLocks/>
              </p:cNvSpPr>
              <p:nvPr/>
            </p:nvSpPr>
            <p:spPr bwMode="auto">
              <a:xfrm>
                <a:off x="675" y="946"/>
                <a:ext cx="60" cy="15"/>
              </a:xfrm>
              <a:custGeom>
                <a:avLst/>
                <a:gdLst>
                  <a:gd name="T0" fmla="*/ 0 w 144"/>
                  <a:gd name="T1" fmla="*/ 0 h 37"/>
                  <a:gd name="T2" fmla="*/ 0 w 144"/>
                  <a:gd name="T3" fmla="*/ 0 h 37"/>
                  <a:gd name="T4" fmla="*/ 0 w 144"/>
                  <a:gd name="T5" fmla="*/ 0 h 37"/>
                  <a:gd name="T6" fmla="*/ 0 w 144"/>
                  <a:gd name="T7" fmla="*/ 0 h 37"/>
                  <a:gd name="T8" fmla="*/ 0 w 144"/>
                  <a:gd name="T9" fmla="*/ 0 h 37"/>
                  <a:gd name="T10" fmla="*/ 0 w 144"/>
                  <a:gd name="T11" fmla="*/ 0 h 37"/>
                  <a:gd name="T12" fmla="*/ 0 w 144"/>
                  <a:gd name="T13" fmla="*/ 0 h 37"/>
                  <a:gd name="T14" fmla="*/ 0 w 144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7"/>
                  <a:gd name="T26" fmla="*/ 144 w 144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7">
                    <a:moveTo>
                      <a:pt x="0" y="2"/>
                    </a:moveTo>
                    <a:lnTo>
                      <a:pt x="19" y="26"/>
                    </a:lnTo>
                    <a:lnTo>
                      <a:pt x="36" y="21"/>
                    </a:lnTo>
                    <a:lnTo>
                      <a:pt x="111" y="36"/>
                    </a:lnTo>
                    <a:lnTo>
                      <a:pt x="143" y="25"/>
                    </a:lnTo>
                    <a:lnTo>
                      <a:pt x="67" y="7"/>
                    </a:lnTo>
                    <a:lnTo>
                      <a:pt x="86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sp>
          <p:nvSpPr>
            <p:cNvPr id="49" name="CuadroTexto 48"/>
            <p:cNvSpPr txBox="1"/>
            <p:nvPr/>
          </p:nvSpPr>
          <p:spPr>
            <a:xfrm>
              <a:off x="1105501" y="1556792"/>
              <a:ext cx="1018227" cy="538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lnSpc>
                  <a:spcPts val="1700"/>
                </a:lnSpc>
                <a:defRPr/>
              </a:pPr>
              <a:r>
                <a:rPr lang="en-GB" b="1" kern="0" dirty="0" smtClean="0">
                  <a:solidFill>
                    <a:sysClr val="windowText" lastClr="000000"/>
                  </a:solidFill>
                  <a:latin typeface="Calibri"/>
                </a:rPr>
                <a:t>Data </a:t>
              </a:r>
              <a:br>
                <a:rPr lang="en-GB" b="1" kern="0" dirty="0" smtClean="0">
                  <a:solidFill>
                    <a:sysClr val="windowText" lastClr="000000"/>
                  </a:solidFill>
                  <a:latin typeface="Calibri"/>
                </a:rPr>
              </a:br>
              <a:r>
                <a:rPr lang="en-GB" b="1" kern="0" dirty="0" smtClean="0">
                  <a:solidFill>
                    <a:sysClr val="windowText" lastClr="000000"/>
                  </a:solidFill>
                  <a:latin typeface="Calibri"/>
                </a:rPr>
                <a:t>Center B</a:t>
              </a:r>
              <a:endParaRPr lang="en-GB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763688" y="2305402"/>
            <a:ext cx="5556753" cy="691550"/>
            <a:chOff x="1763688" y="2325147"/>
            <a:chExt cx="5556753" cy="691550"/>
          </a:xfrm>
        </p:grpSpPr>
        <p:pic>
          <p:nvPicPr>
            <p:cNvPr id="36" name="Imagen 35" descr="osa_vp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325147"/>
              <a:ext cx="573668" cy="573668"/>
            </a:xfrm>
            <a:prstGeom prst="rect">
              <a:avLst/>
            </a:prstGeom>
          </p:spPr>
        </p:pic>
        <p:pic>
          <p:nvPicPr>
            <p:cNvPr id="40" name="Imagen 39" descr="osa_vp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2325147"/>
              <a:ext cx="573668" cy="573668"/>
            </a:xfrm>
            <a:prstGeom prst="rect">
              <a:avLst/>
            </a:prstGeom>
          </p:spPr>
        </p:pic>
        <p:sp>
          <p:nvSpPr>
            <p:cNvPr id="53" name="CuadroTexto 52"/>
            <p:cNvSpPr txBox="1"/>
            <p:nvPr/>
          </p:nvSpPr>
          <p:spPr>
            <a:xfrm>
              <a:off x="1773095" y="2708920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GB" sz="1400" b="1" kern="0" dirty="0" smtClean="0">
                  <a:solidFill>
                    <a:sysClr val="windowText" lastClr="000000"/>
                  </a:solidFill>
                  <a:latin typeface="Calibri"/>
                </a:rPr>
                <a:t>WOC</a:t>
              </a:r>
              <a:endParaRPr lang="en-GB" sz="14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6751054" y="2708920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GB" sz="1400" b="1" kern="0" dirty="0" smtClean="0">
                  <a:solidFill>
                    <a:sysClr val="windowText" lastClr="000000"/>
                  </a:solidFill>
                  <a:latin typeface="Calibri"/>
                </a:rPr>
                <a:t>WOC</a:t>
              </a:r>
              <a:endParaRPr lang="en-GB" sz="14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79" name="Rectángulo 78"/>
          <p:cNvSpPr/>
          <p:nvPr/>
        </p:nvSpPr>
        <p:spPr bwMode="auto">
          <a:xfrm>
            <a:off x="1619672" y="3429000"/>
            <a:ext cx="936104" cy="216024"/>
          </a:xfrm>
          <a:prstGeom prst="rect">
            <a:avLst/>
          </a:prstGeom>
          <a:solidFill>
            <a:srgbClr val="BEE1E3"/>
          </a:solidFill>
          <a:ln w="3175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  <a:latin typeface="Britannic Bold" pitchFamily="34" charset="0"/>
            </a:endParaRPr>
          </a:p>
        </p:txBody>
      </p:sp>
      <p:sp>
        <p:nvSpPr>
          <p:cNvPr id="81" name="Rectángulo 80"/>
          <p:cNvSpPr/>
          <p:nvPr/>
        </p:nvSpPr>
        <p:spPr bwMode="auto">
          <a:xfrm>
            <a:off x="6588224" y="5445224"/>
            <a:ext cx="936104" cy="216024"/>
          </a:xfrm>
          <a:prstGeom prst="rect">
            <a:avLst/>
          </a:prstGeom>
          <a:solidFill>
            <a:srgbClr val="FFD525"/>
          </a:solidFill>
          <a:ln w="3175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  <a:latin typeface="Britannic Bold" pitchFamily="34" charset="0"/>
            </a:endParaRPr>
          </a:p>
        </p:txBody>
      </p:sp>
      <p:sp>
        <p:nvSpPr>
          <p:cNvPr id="82" name="Rectángulo 81"/>
          <p:cNvSpPr/>
          <p:nvPr/>
        </p:nvSpPr>
        <p:spPr bwMode="auto">
          <a:xfrm>
            <a:off x="1597447" y="5043656"/>
            <a:ext cx="936104" cy="216024"/>
          </a:xfrm>
          <a:prstGeom prst="rect">
            <a:avLst/>
          </a:prstGeom>
          <a:solidFill>
            <a:srgbClr val="BEE1E3"/>
          </a:solidFill>
          <a:ln w="3175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  <a:latin typeface="Britannic Bold" pitchFamily="34" charset="0"/>
            </a:endParaRPr>
          </a:p>
        </p:txBody>
      </p:sp>
      <p:grpSp>
        <p:nvGrpSpPr>
          <p:cNvPr id="21" name="Agrupar 20"/>
          <p:cNvGrpSpPr/>
          <p:nvPr/>
        </p:nvGrpSpPr>
        <p:grpSpPr>
          <a:xfrm>
            <a:off x="1691680" y="4978276"/>
            <a:ext cx="576064" cy="754980"/>
            <a:chOff x="1691680" y="5194300"/>
            <a:chExt cx="576064" cy="754980"/>
          </a:xfrm>
        </p:grpSpPr>
        <p:grpSp>
          <p:nvGrpSpPr>
            <p:cNvPr id="4" name="Agrupar 3"/>
            <p:cNvGrpSpPr/>
            <p:nvPr/>
          </p:nvGrpSpPr>
          <p:grpSpPr>
            <a:xfrm>
              <a:off x="1763688" y="5259680"/>
              <a:ext cx="432048" cy="617592"/>
              <a:chOff x="1763688" y="5259680"/>
              <a:chExt cx="432048" cy="617592"/>
            </a:xfrm>
          </p:grpSpPr>
          <p:sp>
            <p:nvSpPr>
              <p:cNvPr id="64" name="Rectángulo 63"/>
              <p:cNvSpPr/>
              <p:nvPr/>
            </p:nvSpPr>
            <p:spPr bwMode="auto">
              <a:xfrm>
                <a:off x="1763688" y="5661248"/>
                <a:ext cx="432048" cy="216024"/>
              </a:xfrm>
              <a:prstGeom prst="rect">
                <a:avLst/>
              </a:prstGeom>
              <a:solidFill>
                <a:srgbClr val="FF6600"/>
              </a:solidFill>
              <a:ln w="3175" cap="sq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000000"/>
                  </a:solidFill>
                  <a:latin typeface="Britannic Bold" pitchFamily="34" charset="0"/>
                </a:endParaRPr>
              </a:p>
            </p:txBody>
          </p:sp>
          <p:sp>
            <p:nvSpPr>
              <p:cNvPr id="83" name="Rectángulo 82"/>
              <p:cNvSpPr/>
              <p:nvPr/>
            </p:nvSpPr>
            <p:spPr bwMode="auto">
              <a:xfrm>
                <a:off x="1763688" y="5259680"/>
                <a:ext cx="432048" cy="216024"/>
              </a:xfrm>
              <a:prstGeom prst="rect">
                <a:avLst/>
              </a:prstGeom>
              <a:solidFill>
                <a:srgbClr val="FF6600"/>
              </a:solidFill>
              <a:ln w="3175" cap="sq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000000"/>
                  </a:solidFill>
                  <a:latin typeface="Britannic Bold" pitchFamily="34" charset="0"/>
                </a:endParaRPr>
              </a:p>
            </p:txBody>
          </p:sp>
        </p:grpSp>
        <p:sp>
          <p:nvSpPr>
            <p:cNvPr id="5" name="Rectángulo 4"/>
            <p:cNvSpPr/>
            <p:nvPr/>
          </p:nvSpPr>
          <p:spPr bwMode="auto">
            <a:xfrm>
              <a:off x="1691680" y="5194300"/>
              <a:ext cx="576064" cy="754980"/>
            </a:xfrm>
            <a:prstGeom prst="rect">
              <a:avLst/>
            </a:prstGeom>
            <a:noFill/>
            <a:ln w="12700" cap="sq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</p:grpSp>
      <p:sp>
        <p:nvSpPr>
          <p:cNvPr id="84" name="Rectángulo 83"/>
          <p:cNvSpPr/>
          <p:nvPr/>
        </p:nvSpPr>
        <p:spPr bwMode="auto">
          <a:xfrm>
            <a:off x="1763688" y="3429000"/>
            <a:ext cx="432048" cy="216024"/>
          </a:xfrm>
          <a:prstGeom prst="rect">
            <a:avLst/>
          </a:prstGeom>
          <a:solidFill>
            <a:srgbClr val="FF6600"/>
          </a:solidFill>
          <a:ln w="3175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  <a:latin typeface="Britannic Bold" pitchFamily="34" charset="0"/>
            </a:endParaRPr>
          </a:p>
        </p:txBody>
      </p:sp>
      <p:sp>
        <p:nvSpPr>
          <p:cNvPr id="41" name="Llamada rectangular redondeada 40"/>
          <p:cNvSpPr/>
          <p:nvPr/>
        </p:nvSpPr>
        <p:spPr bwMode="auto">
          <a:xfrm>
            <a:off x="3203848" y="4005064"/>
            <a:ext cx="1872208" cy="1296144"/>
          </a:xfrm>
          <a:prstGeom prst="wedgeRoundRectCallout">
            <a:avLst>
              <a:gd name="adj1" fmla="val -106557"/>
              <a:gd name="adj2" fmla="val 42775"/>
              <a:gd name="adj3" fmla="val 16667"/>
            </a:avLst>
          </a:prstGeom>
          <a:solidFill>
            <a:srgbClr val="FFFF66"/>
          </a:solidFill>
          <a:ln w="12700" cap="sq" cmpd="sng" algn="ctr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65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kern="0" dirty="0" err="1">
                <a:solidFill>
                  <a:srgbClr val="3345B8"/>
                </a:solidFill>
                <a:latin typeface="Calibri"/>
              </a:rPr>
              <a:t>Redundancy</a:t>
            </a:r>
            <a:r>
              <a:rPr lang="es-ES" sz="2000" b="1" kern="0" dirty="0">
                <a:solidFill>
                  <a:srgbClr val="3345B8"/>
                </a:solidFill>
                <a:latin typeface="Calibri"/>
              </a:rPr>
              <a:t> </a:t>
            </a:r>
            <a:endParaRPr lang="es-ES" sz="2000" b="1" kern="0" dirty="0" smtClean="0">
              <a:solidFill>
                <a:srgbClr val="3345B8"/>
              </a:solidFill>
              <a:latin typeface="Calibri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kern="0" dirty="0" err="1" smtClean="0">
                <a:solidFill>
                  <a:srgbClr val="3345B8"/>
                </a:solidFill>
                <a:latin typeface="Calibri"/>
              </a:rPr>
              <a:t>info</a:t>
            </a:r>
            <a:r>
              <a:rPr lang="es-ES" sz="2000" b="1" kern="0" dirty="0" smtClean="0">
                <a:solidFill>
                  <a:srgbClr val="3345B8"/>
                </a:solidFill>
                <a:latin typeface="Calibri"/>
              </a:rPr>
              <a:t> block </a:t>
            </a:r>
            <a:r>
              <a:rPr lang="es-ES" sz="2000" b="1" kern="0" dirty="0" err="1" smtClean="0">
                <a:solidFill>
                  <a:srgbClr val="3345B8"/>
                </a:solidFill>
                <a:latin typeface="Calibri"/>
              </a:rPr>
              <a:t>detected</a:t>
            </a:r>
            <a:endParaRPr lang="es-ES" sz="2000" b="1" kern="0" dirty="0">
              <a:solidFill>
                <a:srgbClr val="3345B8"/>
              </a:solidFill>
              <a:latin typeface="Calibri"/>
            </a:endParaRPr>
          </a:p>
        </p:txBody>
      </p:sp>
      <p:grpSp>
        <p:nvGrpSpPr>
          <p:cNvPr id="43" name="Agrupar 42"/>
          <p:cNvGrpSpPr/>
          <p:nvPr/>
        </p:nvGrpSpPr>
        <p:grpSpPr>
          <a:xfrm>
            <a:off x="1865327" y="3429000"/>
            <a:ext cx="576064" cy="216024"/>
            <a:chOff x="323528" y="4293096"/>
            <a:chExt cx="576064" cy="216024"/>
          </a:xfrm>
        </p:grpSpPr>
        <p:sp>
          <p:nvSpPr>
            <p:cNvPr id="88" name="Rectángulo 87"/>
            <p:cNvSpPr/>
            <p:nvPr/>
          </p:nvSpPr>
          <p:spPr bwMode="auto">
            <a:xfrm>
              <a:off x="323528" y="4293096"/>
              <a:ext cx="576064" cy="216024"/>
            </a:xfrm>
            <a:prstGeom prst="rect">
              <a:avLst/>
            </a:prstGeom>
            <a:solidFill>
              <a:srgbClr val="BEE1E3"/>
            </a:solidFill>
            <a:ln w="3175" cap="sq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  <p:sp>
          <p:nvSpPr>
            <p:cNvPr id="87" name="Rectángulo 86"/>
            <p:cNvSpPr/>
            <p:nvPr/>
          </p:nvSpPr>
          <p:spPr bwMode="auto">
            <a:xfrm>
              <a:off x="467544" y="4293096"/>
              <a:ext cx="72008" cy="216024"/>
            </a:xfrm>
            <a:prstGeom prst="rect">
              <a:avLst/>
            </a:prstGeom>
            <a:solidFill>
              <a:srgbClr val="800000"/>
            </a:solidFill>
            <a:ln w="3175" cap="sq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</p:grpSp>
      <p:sp>
        <p:nvSpPr>
          <p:cNvPr id="89" name="Llamada rectangular redondeada 88"/>
          <p:cNvSpPr/>
          <p:nvPr/>
        </p:nvSpPr>
        <p:spPr bwMode="auto">
          <a:xfrm>
            <a:off x="3361408" y="1484784"/>
            <a:ext cx="2290712" cy="1728192"/>
          </a:xfrm>
          <a:prstGeom prst="wedgeRoundRectCallout">
            <a:avLst>
              <a:gd name="adj1" fmla="val -106719"/>
              <a:gd name="adj2" fmla="val 63144"/>
              <a:gd name="adj3" fmla="val 16667"/>
            </a:avLst>
          </a:prstGeom>
          <a:solidFill>
            <a:srgbClr val="FFFF66"/>
          </a:solidFill>
          <a:ln w="12700" cap="sq" cmpd="sng" algn="ctr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65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kern="0" dirty="0" err="1">
                <a:solidFill>
                  <a:srgbClr val="3345B8"/>
                </a:solidFill>
                <a:latin typeface="Calibri"/>
              </a:rPr>
              <a:t>Info</a:t>
            </a:r>
            <a:r>
              <a:rPr lang="es-ES" sz="2000" b="1" kern="0" dirty="0">
                <a:solidFill>
                  <a:srgbClr val="3345B8"/>
                </a:solidFill>
                <a:latin typeface="Calibri"/>
              </a:rPr>
              <a:t> block </a:t>
            </a:r>
            <a:r>
              <a:rPr lang="es-ES" sz="2000" b="1" kern="0" dirty="0" err="1">
                <a:solidFill>
                  <a:srgbClr val="3345B8"/>
                </a:solidFill>
                <a:latin typeface="Calibri"/>
              </a:rPr>
              <a:t>replaced</a:t>
            </a:r>
            <a:r>
              <a:rPr lang="es-ES" sz="2000" b="1" kern="0" dirty="0">
                <a:solidFill>
                  <a:srgbClr val="3345B8"/>
                </a:solidFill>
                <a:latin typeface="Calibri"/>
              </a:rPr>
              <a:t> </a:t>
            </a:r>
            <a:r>
              <a:rPr lang="es-ES" sz="2000" b="1" kern="0" dirty="0" err="1">
                <a:solidFill>
                  <a:srgbClr val="3345B8"/>
                </a:solidFill>
                <a:latin typeface="Calibri"/>
              </a:rPr>
              <a:t>by</a:t>
            </a:r>
            <a:r>
              <a:rPr lang="es-ES" sz="2000" b="1" kern="0" dirty="0">
                <a:solidFill>
                  <a:srgbClr val="3345B8"/>
                </a:solidFill>
                <a:latin typeface="Calibri"/>
              </a:rPr>
              <a:t> a short symbol (hash)</a:t>
            </a:r>
          </a:p>
        </p:txBody>
      </p:sp>
    </p:spTree>
    <p:extLst>
      <p:ext uri="{BB962C8B-B14F-4D97-AF65-F5344CB8AC3E}">
        <p14:creationId xmlns:p14="http://schemas.microsoft.com/office/powerpoint/2010/main" val="31327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8264 -0.0016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962E-6 -1.38857E-6 L -0.00295 0.2346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1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07407E-6 L 0.14965 -4.07407E-6 " pathEditMode="relative" ptsTypes="AA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5 4.07407E-6 L 0.35434 4.07407E-6 " pathEditMode="relative" ptsTypes="AA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34 -4.07407E-6 L 0.53542 -4.07407E-6 " pathEditMode="relative" ptsTypes="AA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79" grpId="3" animBg="1"/>
      <p:bldP spid="82" grpId="0" animBg="1"/>
      <p:bldP spid="84" grpId="0" animBg="1"/>
      <p:bldP spid="84" grpId="1" animBg="1"/>
      <p:bldP spid="41" grpId="0" animBg="1"/>
      <p:bldP spid="41" grpId="1" animBg="1"/>
      <p:bldP spid="89" grpId="0" animBg="1"/>
      <p:bldP spid="8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Agrupar 83"/>
          <p:cNvGrpSpPr/>
          <p:nvPr/>
        </p:nvGrpSpPr>
        <p:grpSpPr>
          <a:xfrm>
            <a:off x="1041331" y="4293097"/>
            <a:ext cx="7062004" cy="1952518"/>
            <a:chOff x="1041331" y="4293096"/>
            <a:chExt cx="7062004" cy="2027909"/>
          </a:xfrm>
        </p:grpSpPr>
        <p:grpSp>
          <p:nvGrpSpPr>
            <p:cNvPr id="85" name="Agrupar 84"/>
            <p:cNvGrpSpPr/>
            <p:nvPr/>
          </p:nvGrpSpPr>
          <p:grpSpPr>
            <a:xfrm>
              <a:off x="1041331" y="4293096"/>
              <a:ext cx="2018501" cy="2027909"/>
              <a:chOff x="1041331" y="4293096"/>
              <a:chExt cx="2018501" cy="2027909"/>
            </a:xfrm>
          </p:grpSpPr>
          <p:sp>
            <p:nvSpPr>
              <p:cNvPr id="89" name="Cilindro 88"/>
              <p:cNvSpPr/>
              <p:nvPr/>
            </p:nvSpPr>
            <p:spPr bwMode="auto">
              <a:xfrm>
                <a:off x="1259632" y="4293096"/>
                <a:ext cx="1584176" cy="1720132"/>
              </a:xfrm>
              <a:prstGeom prst="can">
                <a:avLst/>
              </a:prstGeom>
              <a:solidFill>
                <a:srgbClr val="CCFF66"/>
              </a:solidFill>
              <a:ln w="3175" cap="sq" cmpd="sng" algn="ctr">
                <a:solidFill>
                  <a:srgbClr val="80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  <a:latin typeface="Britannic Bold" pitchFamily="34" charset="0"/>
                </a:endParaRPr>
              </a:p>
            </p:txBody>
          </p:sp>
          <p:sp>
            <p:nvSpPr>
              <p:cNvPr id="91" name="CuadroTexto 90"/>
              <p:cNvSpPr txBox="1"/>
              <p:nvPr/>
            </p:nvSpPr>
            <p:spPr>
              <a:xfrm>
                <a:off x="1041331" y="6013228"/>
                <a:ext cx="20185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GB" sz="1400" b="1" kern="0" dirty="0" smtClean="0">
                    <a:solidFill>
                      <a:sysClr val="windowText" lastClr="000000"/>
                    </a:solidFill>
                    <a:latin typeface="Calibri"/>
                  </a:rPr>
                  <a:t>WOC B Dictionary/cache</a:t>
                </a:r>
                <a:endParaRPr lang="en-GB" sz="1400" b="1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grpSp>
          <p:nvGrpSpPr>
            <p:cNvPr id="86" name="Agrupar 85"/>
            <p:cNvGrpSpPr/>
            <p:nvPr/>
          </p:nvGrpSpPr>
          <p:grpSpPr>
            <a:xfrm>
              <a:off x="6078948" y="4293096"/>
              <a:ext cx="2024387" cy="2027909"/>
              <a:chOff x="6078948" y="4293096"/>
              <a:chExt cx="2024387" cy="2027909"/>
            </a:xfrm>
          </p:grpSpPr>
          <p:sp>
            <p:nvSpPr>
              <p:cNvPr id="87" name="Cilindro 86"/>
              <p:cNvSpPr/>
              <p:nvPr/>
            </p:nvSpPr>
            <p:spPr bwMode="auto">
              <a:xfrm>
                <a:off x="6300192" y="4293096"/>
                <a:ext cx="1584176" cy="1720132"/>
              </a:xfrm>
              <a:prstGeom prst="can">
                <a:avLst/>
              </a:prstGeom>
              <a:solidFill>
                <a:srgbClr val="CCFF66"/>
              </a:solidFill>
              <a:ln w="3175" cap="sq" cmpd="sng" algn="ctr">
                <a:solidFill>
                  <a:srgbClr val="80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000000"/>
                  </a:solidFill>
                  <a:latin typeface="Britannic Bold" pitchFamily="34" charset="0"/>
                </a:endParaRPr>
              </a:p>
            </p:txBody>
          </p:sp>
          <p:sp>
            <p:nvSpPr>
              <p:cNvPr id="88" name="CuadroTexto 87"/>
              <p:cNvSpPr txBox="1"/>
              <p:nvPr/>
            </p:nvSpPr>
            <p:spPr>
              <a:xfrm>
                <a:off x="6078948" y="6013228"/>
                <a:ext cx="20243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GB" sz="1400" b="1" kern="0" dirty="0" smtClean="0">
                    <a:solidFill>
                      <a:sysClr val="windowText" lastClr="000000"/>
                    </a:solidFill>
                    <a:latin typeface="Calibri"/>
                  </a:rPr>
                  <a:t>WOC A Dictionary/cache</a:t>
                </a:r>
                <a:endParaRPr lang="en-GB" sz="1400" b="1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</p:grpSp>
      <p:grpSp>
        <p:nvGrpSpPr>
          <p:cNvPr id="102" name="Agrupar 101"/>
          <p:cNvGrpSpPr/>
          <p:nvPr/>
        </p:nvGrpSpPr>
        <p:grpSpPr>
          <a:xfrm>
            <a:off x="6588224" y="3429000"/>
            <a:ext cx="936104" cy="216024"/>
            <a:chOff x="6588224" y="3429000"/>
            <a:chExt cx="936104" cy="216024"/>
          </a:xfrm>
        </p:grpSpPr>
        <p:sp>
          <p:nvSpPr>
            <p:cNvPr id="103" name="Rectángulo 102"/>
            <p:cNvSpPr/>
            <p:nvPr/>
          </p:nvSpPr>
          <p:spPr bwMode="auto">
            <a:xfrm>
              <a:off x="6588224" y="3429000"/>
              <a:ext cx="936104" cy="216024"/>
            </a:xfrm>
            <a:prstGeom prst="rect">
              <a:avLst/>
            </a:prstGeom>
            <a:solidFill>
              <a:srgbClr val="BEE1E3"/>
            </a:solidFill>
            <a:ln w="3175" cap="sq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  <p:sp>
          <p:nvSpPr>
            <p:cNvPr id="104" name="Rectángulo 103"/>
            <p:cNvSpPr/>
            <p:nvPr/>
          </p:nvSpPr>
          <p:spPr bwMode="auto">
            <a:xfrm>
              <a:off x="6732240" y="3429000"/>
              <a:ext cx="432048" cy="216024"/>
            </a:xfrm>
            <a:prstGeom prst="rect">
              <a:avLst/>
            </a:prstGeom>
            <a:solidFill>
              <a:srgbClr val="FF6600"/>
            </a:solidFill>
            <a:ln w="3175" cap="sq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</p:grpSp>
      <p:sp>
        <p:nvSpPr>
          <p:cNvPr id="74" name="Rectángulo 73"/>
          <p:cNvSpPr/>
          <p:nvPr/>
        </p:nvSpPr>
        <p:spPr bwMode="auto">
          <a:xfrm>
            <a:off x="1589672" y="5448756"/>
            <a:ext cx="936104" cy="216024"/>
          </a:xfrm>
          <a:prstGeom prst="rect">
            <a:avLst/>
          </a:prstGeom>
          <a:solidFill>
            <a:srgbClr val="FFD525"/>
          </a:solidFill>
          <a:ln w="3175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  <a:latin typeface="Britannic Bold" pitchFamily="34" charset="0"/>
            </a:endParaRPr>
          </a:p>
        </p:txBody>
      </p:sp>
      <p:cxnSp>
        <p:nvCxnSpPr>
          <p:cNvPr id="42" name="Conector recto 41"/>
          <p:cNvCxnSpPr/>
          <p:nvPr/>
        </p:nvCxnSpPr>
        <p:spPr bwMode="auto">
          <a:xfrm>
            <a:off x="2699792" y="2636912"/>
            <a:ext cx="36004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16824" cy="652463"/>
          </a:xfrm>
        </p:spPr>
        <p:txBody>
          <a:bodyPr/>
          <a:lstStyle/>
          <a:p>
            <a:r>
              <a:rPr lang="en-GB" sz="2800" dirty="0"/>
              <a:t>WAN optimization based on deduplication</a:t>
            </a:r>
            <a:endParaRPr lang="es-ES" sz="2800" dirty="0"/>
          </a:p>
        </p:txBody>
      </p:sp>
      <p:grpSp>
        <p:nvGrpSpPr>
          <p:cNvPr id="37" name="Agrupar 36"/>
          <p:cNvGrpSpPr/>
          <p:nvPr/>
        </p:nvGrpSpPr>
        <p:grpSpPr>
          <a:xfrm>
            <a:off x="3563888" y="2276872"/>
            <a:ext cx="2088232" cy="680681"/>
            <a:chOff x="6656040" y="2528836"/>
            <a:chExt cx="864096" cy="504057"/>
          </a:xfrm>
        </p:grpSpPr>
        <p:sp>
          <p:nvSpPr>
            <p:cNvPr id="38" name="Freeform 4577"/>
            <p:cNvSpPr>
              <a:spLocks noChangeArrowheads="1"/>
            </p:cNvSpPr>
            <p:nvPr/>
          </p:nvSpPr>
          <p:spPr bwMode="auto">
            <a:xfrm flipH="1">
              <a:off x="6656040" y="2528836"/>
              <a:ext cx="864096" cy="504057"/>
            </a:xfrm>
            <a:custGeom>
              <a:avLst/>
              <a:gdLst>
                <a:gd name="T0" fmla="*/ 1781 w 3202"/>
                <a:gd name="T1" fmla="*/ 1958 h 1985"/>
                <a:gd name="T2" fmla="*/ 1973 w 3202"/>
                <a:gd name="T3" fmla="*/ 1984 h 1985"/>
                <a:gd name="T4" fmla="*/ 2183 w 3202"/>
                <a:gd name="T5" fmla="*/ 1947 h 1985"/>
                <a:gd name="T6" fmla="*/ 2318 w 3202"/>
                <a:gd name="T7" fmla="*/ 1888 h 1985"/>
                <a:gd name="T8" fmla="*/ 2411 w 3202"/>
                <a:gd name="T9" fmla="*/ 1810 h 1985"/>
                <a:gd name="T10" fmla="*/ 2505 w 3202"/>
                <a:gd name="T11" fmla="*/ 1776 h 1985"/>
                <a:gd name="T12" fmla="*/ 2727 w 3202"/>
                <a:gd name="T13" fmla="*/ 1746 h 1985"/>
                <a:gd name="T14" fmla="*/ 2924 w 3202"/>
                <a:gd name="T15" fmla="*/ 1653 h 1985"/>
                <a:gd name="T16" fmla="*/ 3015 w 3202"/>
                <a:gd name="T17" fmla="*/ 1541 h 1985"/>
                <a:gd name="T18" fmla="*/ 3018 w 3202"/>
                <a:gd name="T19" fmla="*/ 1477 h 1985"/>
                <a:gd name="T20" fmla="*/ 2995 w 3202"/>
                <a:gd name="T21" fmla="*/ 1426 h 1985"/>
                <a:gd name="T22" fmla="*/ 3150 w 3202"/>
                <a:gd name="T23" fmla="*/ 1280 h 1985"/>
                <a:gd name="T24" fmla="*/ 3201 w 3202"/>
                <a:gd name="T25" fmla="*/ 1130 h 1985"/>
                <a:gd name="T26" fmla="*/ 3144 w 3202"/>
                <a:gd name="T27" fmla="*/ 990 h 1985"/>
                <a:gd name="T28" fmla="*/ 2980 w 3202"/>
                <a:gd name="T29" fmla="*/ 886 h 1985"/>
                <a:gd name="T30" fmla="*/ 3083 w 3202"/>
                <a:gd name="T31" fmla="*/ 787 h 1985"/>
                <a:gd name="T32" fmla="*/ 3132 w 3202"/>
                <a:gd name="T33" fmla="*/ 663 h 1985"/>
                <a:gd name="T34" fmla="*/ 3103 w 3202"/>
                <a:gd name="T35" fmla="*/ 552 h 1985"/>
                <a:gd name="T36" fmla="*/ 2997 w 3202"/>
                <a:gd name="T37" fmla="*/ 461 h 1985"/>
                <a:gd name="T38" fmla="*/ 2768 w 3202"/>
                <a:gd name="T39" fmla="*/ 398 h 1985"/>
                <a:gd name="T40" fmla="*/ 2529 w 3202"/>
                <a:gd name="T41" fmla="*/ 399 h 1985"/>
                <a:gd name="T42" fmla="*/ 2546 w 3202"/>
                <a:gd name="T43" fmla="*/ 279 h 1985"/>
                <a:gd name="T44" fmla="*/ 2492 w 3202"/>
                <a:gd name="T45" fmla="*/ 195 h 1985"/>
                <a:gd name="T46" fmla="*/ 2403 w 3202"/>
                <a:gd name="T47" fmla="*/ 139 h 1985"/>
                <a:gd name="T48" fmla="*/ 2214 w 3202"/>
                <a:gd name="T49" fmla="*/ 97 h 1985"/>
                <a:gd name="T50" fmla="*/ 2065 w 3202"/>
                <a:gd name="T51" fmla="*/ 98 h 1985"/>
                <a:gd name="T52" fmla="*/ 1908 w 3202"/>
                <a:gd name="T53" fmla="*/ 124 h 1985"/>
                <a:gd name="T54" fmla="*/ 1826 w 3202"/>
                <a:gd name="T55" fmla="*/ 86 h 1985"/>
                <a:gd name="T56" fmla="*/ 1625 w 3202"/>
                <a:gd name="T57" fmla="*/ 13 h 1985"/>
                <a:gd name="T58" fmla="*/ 1447 w 3202"/>
                <a:gd name="T59" fmla="*/ 0 h 1985"/>
                <a:gd name="T60" fmla="*/ 1283 w 3202"/>
                <a:gd name="T61" fmla="*/ 13 h 1985"/>
                <a:gd name="T62" fmla="*/ 1094 w 3202"/>
                <a:gd name="T63" fmla="*/ 58 h 1985"/>
                <a:gd name="T64" fmla="*/ 844 w 3202"/>
                <a:gd name="T65" fmla="*/ 182 h 1985"/>
                <a:gd name="T66" fmla="*/ 712 w 3202"/>
                <a:gd name="T67" fmla="*/ 220 h 1985"/>
                <a:gd name="T68" fmla="*/ 537 w 3202"/>
                <a:gd name="T69" fmla="*/ 267 h 1985"/>
                <a:gd name="T70" fmla="*/ 353 w 3202"/>
                <a:gd name="T71" fmla="*/ 371 h 1985"/>
                <a:gd name="T72" fmla="*/ 259 w 3202"/>
                <a:gd name="T73" fmla="*/ 499 h 1985"/>
                <a:gd name="T74" fmla="*/ 153 w 3202"/>
                <a:gd name="T75" fmla="*/ 591 h 1985"/>
                <a:gd name="T76" fmla="*/ 24 w 3202"/>
                <a:gd name="T77" fmla="*/ 708 h 1985"/>
                <a:gd name="T78" fmla="*/ 6 w 3202"/>
                <a:gd name="T79" fmla="*/ 833 h 1985"/>
                <a:gd name="T80" fmla="*/ 51 w 3202"/>
                <a:gd name="T81" fmla="*/ 897 h 1985"/>
                <a:gd name="T82" fmla="*/ 138 w 3202"/>
                <a:gd name="T83" fmla="*/ 945 h 1985"/>
                <a:gd name="T84" fmla="*/ 258 w 3202"/>
                <a:gd name="T85" fmla="*/ 973 h 1985"/>
                <a:gd name="T86" fmla="*/ 203 w 3202"/>
                <a:gd name="T87" fmla="*/ 1034 h 1985"/>
                <a:gd name="T88" fmla="*/ 177 w 3202"/>
                <a:gd name="T89" fmla="*/ 1109 h 1985"/>
                <a:gd name="T90" fmla="*/ 199 w 3202"/>
                <a:gd name="T91" fmla="*/ 1181 h 1985"/>
                <a:gd name="T92" fmla="*/ 286 w 3202"/>
                <a:gd name="T93" fmla="*/ 1246 h 1985"/>
                <a:gd name="T94" fmla="*/ 420 w 3202"/>
                <a:gd name="T95" fmla="*/ 1276 h 1985"/>
                <a:gd name="T96" fmla="*/ 486 w 3202"/>
                <a:gd name="T97" fmla="*/ 1303 h 1985"/>
                <a:gd name="T98" fmla="*/ 448 w 3202"/>
                <a:gd name="T99" fmla="*/ 1381 h 1985"/>
                <a:gd name="T100" fmla="*/ 452 w 3202"/>
                <a:gd name="T101" fmla="*/ 1457 h 1985"/>
                <a:gd name="T102" fmla="*/ 515 w 3202"/>
                <a:gd name="T103" fmla="*/ 1538 h 1985"/>
                <a:gd name="T104" fmla="*/ 648 w 3202"/>
                <a:gd name="T105" fmla="*/ 1597 h 1985"/>
                <a:gd name="T106" fmla="*/ 829 w 3202"/>
                <a:gd name="T107" fmla="*/ 1616 h 1985"/>
                <a:gd name="T108" fmla="*/ 813 w 3202"/>
                <a:gd name="T109" fmla="*/ 1727 h 1985"/>
                <a:gd name="T110" fmla="*/ 866 w 3202"/>
                <a:gd name="T111" fmla="*/ 1832 h 1985"/>
                <a:gd name="T112" fmla="*/ 964 w 3202"/>
                <a:gd name="T113" fmla="*/ 1903 h 1985"/>
                <a:gd name="T114" fmla="*/ 1101 w 3202"/>
                <a:gd name="T115" fmla="*/ 1945 h 1985"/>
                <a:gd name="T116" fmla="*/ 1262 w 3202"/>
                <a:gd name="T117" fmla="*/ 1962 h 1985"/>
                <a:gd name="T118" fmla="*/ 1442 w 3202"/>
                <a:gd name="T119" fmla="*/ 1951 h 1985"/>
                <a:gd name="T120" fmla="*/ 1638 w 3202"/>
                <a:gd name="T121" fmla="*/ 1907 h 19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02"/>
                <a:gd name="T184" fmla="*/ 0 h 1985"/>
                <a:gd name="T185" fmla="*/ 3202 w 3202"/>
                <a:gd name="T186" fmla="*/ 1985 h 19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02" h="1985">
                  <a:moveTo>
                    <a:pt x="1677" y="1892"/>
                  </a:moveTo>
                  <a:lnTo>
                    <a:pt x="1692" y="1909"/>
                  </a:lnTo>
                  <a:lnTo>
                    <a:pt x="1710" y="1925"/>
                  </a:lnTo>
                  <a:lnTo>
                    <a:pt x="1732" y="1936"/>
                  </a:lnTo>
                  <a:lnTo>
                    <a:pt x="1755" y="1948"/>
                  </a:lnTo>
                  <a:lnTo>
                    <a:pt x="1781" y="1958"/>
                  </a:lnTo>
                  <a:lnTo>
                    <a:pt x="1809" y="1967"/>
                  </a:lnTo>
                  <a:lnTo>
                    <a:pt x="1839" y="1974"/>
                  </a:lnTo>
                  <a:lnTo>
                    <a:pt x="1870" y="1980"/>
                  </a:lnTo>
                  <a:lnTo>
                    <a:pt x="1903" y="1983"/>
                  </a:lnTo>
                  <a:lnTo>
                    <a:pt x="1938" y="1984"/>
                  </a:lnTo>
                  <a:lnTo>
                    <a:pt x="1973" y="1984"/>
                  </a:lnTo>
                  <a:lnTo>
                    <a:pt x="2010" y="1982"/>
                  </a:lnTo>
                  <a:lnTo>
                    <a:pt x="2046" y="1978"/>
                  </a:lnTo>
                  <a:lnTo>
                    <a:pt x="2083" y="1973"/>
                  </a:lnTo>
                  <a:lnTo>
                    <a:pt x="2120" y="1966"/>
                  </a:lnTo>
                  <a:lnTo>
                    <a:pt x="2158" y="1955"/>
                  </a:lnTo>
                  <a:lnTo>
                    <a:pt x="2183" y="1947"/>
                  </a:lnTo>
                  <a:lnTo>
                    <a:pt x="2208" y="1939"/>
                  </a:lnTo>
                  <a:lnTo>
                    <a:pt x="2231" y="1930"/>
                  </a:lnTo>
                  <a:lnTo>
                    <a:pt x="2254" y="1922"/>
                  </a:lnTo>
                  <a:lnTo>
                    <a:pt x="2277" y="1910"/>
                  </a:lnTo>
                  <a:lnTo>
                    <a:pt x="2298" y="1899"/>
                  </a:lnTo>
                  <a:lnTo>
                    <a:pt x="2318" y="1888"/>
                  </a:lnTo>
                  <a:lnTo>
                    <a:pt x="2336" y="1877"/>
                  </a:lnTo>
                  <a:lnTo>
                    <a:pt x="2354" y="1864"/>
                  </a:lnTo>
                  <a:lnTo>
                    <a:pt x="2370" y="1850"/>
                  </a:lnTo>
                  <a:lnTo>
                    <a:pt x="2385" y="1837"/>
                  </a:lnTo>
                  <a:lnTo>
                    <a:pt x="2399" y="1824"/>
                  </a:lnTo>
                  <a:lnTo>
                    <a:pt x="2411" y="1810"/>
                  </a:lnTo>
                  <a:lnTo>
                    <a:pt x="2422" y="1796"/>
                  </a:lnTo>
                  <a:lnTo>
                    <a:pt x="2432" y="1782"/>
                  </a:lnTo>
                  <a:lnTo>
                    <a:pt x="2439" y="1767"/>
                  </a:lnTo>
                  <a:lnTo>
                    <a:pt x="2435" y="1769"/>
                  </a:lnTo>
                  <a:lnTo>
                    <a:pt x="2470" y="1773"/>
                  </a:lnTo>
                  <a:lnTo>
                    <a:pt x="2505" y="1776"/>
                  </a:lnTo>
                  <a:lnTo>
                    <a:pt x="2542" y="1776"/>
                  </a:lnTo>
                  <a:lnTo>
                    <a:pt x="2579" y="1773"/>
                  </a:lnTo>
                  <a:lnTo>
                    <a:pt x="2616" y="1769"/>
                  </a:lnTo>
                  <a:lnTo>
                    <a:pt x="2653" y="1764"/>
                  </a:lnTo>
                  <a:lnTo>
                    <a:pt x="2691" y="1757"/>
                  </a:lnTo>
                  <a:lnTo>
                    <a:pt x="2727" y="1746"/>
                  </a:lnTo>
                  <a:lnTo>
                    <a:pt x="2766" y="1735"/>
                  </a:lnTo>
                  <a:lnTo>
                    <a:pt x="2802" y="1720"/>
                  </a:lnTo>
                  <a:lnTo>
                    <a:pt x="2837" y="1705"/>
                  </a:lnTo>
                  <a:lnTo>
                    <a:pt x="2869" y="1690"/>
                  </a:lnTo>
                  <a:lnTo>
                    <a:pt x="2898" y="1672"/>
                  </a:lnTo>
                  <a:lnTo>
                    <a:pt x="2924" y="1653"/>
                  </a:lnTo>
                  <a:lnTo>
                    <a:pt x="2948" y="1634"/>
                  </a:lnTo>
                  <a:lnTo>
                    <a:pt x="2969" y="1613"/>
                  </a:lnTo>
                  <a:lnTo>
                    <a:pt x="2986" y="1593"/>
                  </a:lnTo>
                  <a:lnTo>
                    <a:pt x="3000" y="1572"/>
                  </a:lnTo>
                  <a:lnTo>
                    <a:pt x="3011" y="1551"/>
                  </a:lnTo>
                  <a:lnTo>
                    <a:pt x="3015" y="1541"/>
                  </a:lnTo>
                  <a:lnTo>
                    <a:pt x="3017" y="1530"/>
                  </a:lnTo>
                  <a:lnTo>
                    <a:pt x="3020" y="1519"/>
                  </a:lnTo>
                  <a:lnTo>
                    <a:pt x="3021" y="1508"/>
                  </a:lnTo>
                  <a:lnTo>
                    <a:pt x="3021" y="1498"/>
                  </a:lnTo>
                  <a:lnTo>
                    <a:pt x="3020" y="1487"/>
                  </a:lnTo>
                  <a:lnTo>
                    <a:pt x="3018" y="1477"/>
                  </a:lnTo>
                  <a:lnTo>
                    <a:pt x="3015" y="1467"/>
                  </a:lnTo>
                  <a:lnTo>
                    <a:pt x="3012" y="1457"/>
                  </a:lnTo>
                  <a:lnTo>
                    <a:pt x="3007" y="1447"/>
                  </a:lnTo>
                  <a:lnTo>
                    <a:pt x="2999" y="1436"/>
                  </a:lnTo>
                  <a:lnTo>
                    <a:pt x="2991" y="1425"/>
                  </a:lnTo>
                  <a:lnTo>
                    <a:pt x="2995" y="1426"/>
                  </a:lnTo>
                  <a:lnTo>
                    <a:pt x="3028" y="1402"/>
                  </a:lnTo>
                  <a:lnTo>
                    <a:pt x="3057" y="1379"/>
                  </a:lnTo>
                  <a:lnTo>
                    <a:pt x="3084" y="1355"/>
                  </a:lnTo>
                  <a:lnTo>
                    <a:pt x="3108" y="1331"/>
                  </a:lnTo>
                  <a:lnTo>
                    <a:pt x="3130" y="1305"/>
                  </a:lnTo>
                  <a:lnTo>
                    <a:pt x="3150" y="1280"/>
                  </a:lnTo>
                  <a:lnTo>
                    <a:pt x="3165" y="1255"/>
                  </a:lnTo>
                  <a:lnTo>
                    <a:pt x="3179" y="1230"/>
                  </a:lnTo>
                  <a:lnTo>
                    <a:pt x="3189" y="1205"/>
                  </a:lnTo>
                  <a:lnTo>
                    <a:pt x="3195" y="1179"/>
                  </a:lnTo>
                  <a:lnTo>
                    <a:pt x="3200" y="1153"/>
                  </a:lnTo>
                  <a:lnTo>
                    <a:pt x="3201" y="1130"/>
                  </a:lnTo>
                  <a:lnTo>
                    <a:pt x="3199" y="1105"/>
                  </a:lnTo>
                  <a:lnTo>
                    <a:pt x="3195" y="1080"/>
                  </a:lnTo>
                  <a:lnTo>
                    <a:pt x="3187" y="1057"/>
                  </a:lnTo>
                  <a:lnTo>
                    <a:pt x="3176" y="1034"/>
                  </a:lnTo>
                  <a:lnTo>
                    <a:pt x="3161" y="1012"/>
                  </a:lnTo>
                  <a:lnTo>
                    <a:pt x="3144" y="990"/>
                  </a:lnTo>
                  <a:lnTo>
                    <a:pt x="3123" y="969"/>
                  </a:lnTo>
                  <a:lnTo>
                    <a:pt x="3100" y="949"/>
                  </a:lnTo>
                  <a:lnTo>
                    <a:pt x="3074" y="931"/>
                  </a:lnTo>
                  <a:lnTo>
                    <a:pt x="3046" y="915"/>
                  </a:lnTo>
                  <a:lnTo>
                    <a:pt x="3014" y="901"/>
                  </a:lnTo>
                  <a:lnTo>
                    <a:pt x="2980" y="886"/>
                  </a:lnTo>
                  <a:lnTo>
                    <a:pt x="2981" y="886"/>
                  </a:lnTo>
                  <a:lnTo>
                    <a:pt x="3005" y="867"/>
                  </a:lnTo>
                  <a:lnTo>
                    <a:pt x="3028" y="848"/>
                  </a:lnTo>
                  <a:lnTo>
                    <a:pt x="3048" y="827"/>
                  </a:lnTo>
                  <a:lnTo>
                    <a:pt x="3067" y="807"/>
                  </a:lnTo>
                  <a:lnTo>
                    <a:pt x="3083" y="787"/>
                  </a:lnTo>
                  <a:lnTo>
                    <a:pt x="3096" y="767"/>
                  </a:lnTo>
                  <a:lnTo>
                    <a:pt x="3108" y="745"/>
                  </a:lnTo>
                  <a:lnTo>
                    <a:pt x="3117" y="725"/>
                  </a:lnTo>
                  <a:lnTo>
                    <a:pt x="3125" y="703"/>
                  </a:lnTo>
                  <a:lnTo>
                    <a:pt x="3129" y="684"/>
                  </a:lnTo>
                  <a:lnTo>
                    <a:pt x="3132" y="663"/>
                  </a:lnTo>
                  <a:lnTo>
                    <a:pt x="3133" y="643"/>
                  </a:lnTo>
                  <a:lnTo>
                    <a:pt x="3130" y="622"/>
                  </a:lnTo>
                  <a:lnTo>
                    <a:pt x="3127" y="602"/>
                  </a:lnTo>
                  <a:lnTo>
                    <a:pt x="3119" y="583"/>
                  </a:lnTo>
                  <a:lnTo>
                    <a:pt x="3110" y="565"/>
                  </a:lnTo>
                  <a:lnTo>
                    <a:pt x="3103" y="552"/>
                  </a:lnTo>
                  <a:lnTo>
                    <a:pt x="3095" y="541"/>
                  </a:lnTo>
                  <a:lnTo>
                    <a:pt x="3086" y="529"/>
                  </a:lnTo>
                  <a:lnTo>
                    <a:pt x="3075" y="518"/>
                  </a:lnTo>
                  <a:lnTo>
                    <a:pt x="3053" y="498"/>
                  </a:lnTo>
                  <a:lnTo>
                    <a:pt x="3026" y="479"/>
                  </a:lnTo>
                  <a:lnTo>
                    <a:pt x="2997" y="461"/>
                  </a:lnTo>
                  <a:lnTo>
                    <a:pt x="2966" y="446"/>
                  </a:lnTo>
                  <a:lnTo>
                    <a:pt x="2931" y="433"/>
                  </a:lnTo>
                  <a:lnTo>
                    <a:pt x="2893" y="421"/>
                  </a:lnTo>
                  <a:lnTo>
                    <a:pt x="2854" y="411"/>
                  </a:lnTo>
                  <a:lnTo>
                    <a:pt x="2812" y="403"/>
                  </a:lnTo>
                  <a:lnTo>
                    <a:pt x="2768" y="398"/>
                  </a:lnTo>
                  <a:lnTo>
                    <a:pt x="2723" y="394"/>
                  </a:lnTo>
                  <a:lnTo>
                    <a:pt x="2676" y="392"/>
                  </a:lnTo>
                  <a:lnTo>
                    <a:pt x="2626" y="392"/>
                  </a:lnTo>
                  <a:lnTo>
                    <a:pt x="2576" y="395"/>
                  </a:lnTo>
                  <a:lnTo>
                    <a:pt x="2525" y="400"/>
                  </a:lnTo>
                  <a:lnTo>
                    <a:pt x="2529" y="399"/>
                  </a:lnTo>
                  <a:lnTo>
                    <a:pt x="2538" y="379"/>
                  </a:lnTo>
                  <a:lnTo>
                    <a:pt x="2546" y="358"/>
                  </a:lnTo>
                  <a:lnTo>
                    <a:pt x="2549" y="338"/>
                  </a:lnTo>
                  <a:lnTo>
                    <a:pt x="2551" y="318"/>
                  </a:lnTo>
                  <a:lnTo>
                    <a:pt x="2550" y="299"/>
                  </a:lnTo>
                  <a:lnTo>
                    <a:pt x="2546" y="279"/>
                  </a:lnTo>
                  <a:lnTo>
                    <a:pt x="2541" y="260"/>
                  </a:lnTo>
                  <a:lnTo>
                    <a:pt x="2531" y="242"/>
                  </a:lnTo>
                  <a:lnTo>
                    <a:pt x="2523" y="230"/>
                  </a:lnTo>
                  <a:lnTo>
                    <a:pt x="2515" y="218"/>
                  </a:lnTo>
                  <a:lnTo>
                    <a:pt x="2504" y="206"/>
                  </a:lnTo>
                  <a:lnTo>
                    <a:pt x="2492" y="195"/>
                  </a:lnTo>
                  <a:lnTo>
                    <a:pt x="2481" y="184"/>
                  </a:lnTo>
                  <a:lnTo>
                    <a:pt x="2467" y="174"/>
                  </a:lnTo>
                  <a:lnTo>
                    <a:pt x="2453" y="164"/>
                  </a:lnTo>
                  <a:lnTo>
                    <a:pt x="2437" y="155"/>
                  </a:lnTo>
                  <a:lnTo>
                    <a:pt x="2421" y="147"/>
                  </a:lnTo>
                  <a:lnTo>
                    <a:pt x="2403" y="139"/>
                  </a:lnTo>
                  <a:lnTo>
                    <a:pt x="2366" y="125"/>
                  </a:lnTo>
                  <a:lnTo>
                    <a:pt x="2326" y="114"/>
                  </a:lnTo>
                  <a:lnTo>
                    <a:pt x="2283" y="106"/>
                  </a:lnTo>
                  <a:lnTo>
                    <a:pt x="2260" y="102"/>
                  </a:lnTo>
                  <a:lnTo>
                    <a:pt x="2238" y="99"/>
                  </a:lnTo>
                  <a:lnTo>
                    <a:pt x="2214" y="97"/>
                  </a:lnTo>
                  <a:lnTo>
                    <a:pt x="2190" y="96"/>
                  </a:lnTo>
                  <a:lnTo>
                    <a:pt x="2166" y="95"/>
                  </a:lnTo>
                  <a:lnTo>
                    <a:pt x="2141" y="95"/>
                  </a:lnTo>
                  <a:lnTo>
                    <a:pt x="2116" y="96"/>
                  </a:lnTo>
                  <a:lnTo>
                    <a:pt x="2091" y="96"/>
                  </a:lnTo>
                  <a:lnTo>
                    <a:pt x="2065" y="98"/>
                  </a:lnTo>
                  <a:lnTo>
                    <a:pt x="2039" y="100"/>
                  </a:lnTo>
                  <a:lnTo>
                    <a:pt x="2013" y="104"/>
                  </a:lnTo>
                  <a:lnTo>
                    <a:pt x="1987" y="108"/>
                  </a:lnTo>
                  <a:lnTo>
                    <a:pt x="1960" y="113"/>
                  </a:lnTo>
                  <a:lnTo>
                    <a:pt x="1934" y="119"/>
                  </a:lnTo>
                  <a:lnTo>
                    <a:pt x="1908" y="124"/>
                  </a:lnTo>
                  <a:lnTo>
                    <a:pt x="1881" y="131"/>
                  </a:lnTo>
                  <a:lnTo>
                    <a:pt x="1880" y="132"/>
                  </a:lnTo>
                  <a:lnTo>
                    <a:pt x="1869" y="119"/>
                  </a:lnTo>
                  <a:lnTo>
                    <a:pt x="1855" y="108"/>
                  </a:lnTo>
                  <a:lnTo>
                    <a:pt x="1840" y="96"/>
                  </a:lnTo>
                  <a:lnTo>
                    <a:pt x="1826" y="86"/>
                  </a:lnTo>
                  <a:lnTo>
                    <a:pt x="1809" y="76"/>
                  </a:lnTo>
                  <a:lnTo>
                    <a:pt x="1792" y="66"/>
                  </a:lnTo>
                  <a:lnTo>
                    <a:pt x="1755" y="49"/>
                  </a:lnTo>
                  <a:lnTo>
                    <a:pt x="1715" y="34"/>
                  </a:lnTo>
                  <a:lnTo>
                    <a:pt x="1671" y="22"/>
                  </a:lnTo>
                  <a:lnTo>
                    <a:pt x="1625" y="13"/>
                  </a:lnTo>
                  <a:lnTo>
                    <a:pt x="1577" y="6"/>
                  </a:lnTo>
                  <a:lnTo>
                    <a:pt x="1552" y="3"/>
                  </a:lnTo>
                  <a:lnTo>
                    <a:pt x="1527" y="1"/>
                  </a:lnTo>
                  <a:lnTo>
                    <a:pt x="1500" y="0"/>
                  </a:lnTo>
                  <a:lnTo>
                    <a:pt x="1475" y="0"/>
                  </a:lnTo>
                  <a:lnTo>
                    <a:pt x="1447" y="0"/>
                  </a:lnTo>
                  <a:lnTo>
                    <a:pt x="1421" y="0"/>
                  </a:lnTo>
                  <a:lnTo>
                    <a:pt x="1394" y="1"/>
                  </a:lnTo>
                  <a:lnTo>
                    <a:pt x="1366" y="3"/>
                  </a:lnTo>
                  <a:lnTo>
                    <a:pt x="1338" y="6"/>
                  </a:lnTo>
                  <a:lnTo>
                    <a:pt x="1311" y="8"/>
                  </a:lnTo>
                  <a:lnTo>
                    <a:pt x="1283" y="13"/>
                  </a:lnTo>
                  <a:lnTo>
                    <a:pt x="1254" y="17"/>
                  </a:lnTo>
                  <a:lnTo>
                    <a:pt x="1227" y="22"/>
                  </a:lnTo>
                  <a:lnTo>
                    <a:pt x="1199" y="29"/>
                  </a:lnTo>
                  <a:lnTo>
                    <a:pt x="1171" y="36"/>
                  </a:lnTo>
                  <a:lnTo>
                    <a:pt x="1142" y="43"/>
                  </a:lnTo>
                  <a:lnTo>
                    <a:pt x="1094" y="58"/>
                  </a:lnTo>
                  <a:lnTo>
                    <a:pt x="1047" y="75"/>
                  </a:lnTo>
                  <a:lnTo>
                    <a:pt x="1002" y="93"/>
                  </a:lnTo>
                  <a:lnTo>
                    <a:pt x="959" y="114"/>
                  </a:lnTo>
                  <a:lnTo>
                    <a:pt x="918" y="135"/>
                  </a:lnTo>
                  <a:lnTo>
                    <a:pt x="880" y="158"/>
                  </a:lnTo>
                  <a:lnTo>
                    <a:pt x="844" y="182"/>
                  </a:lnTo>
                  <a:lnTo>
                    <a:pt x="812" y="208"/>
                  </a:lnTo>
                  <a:lnTo>
                    <a:pt x="812" y="209"/>
                  </a:lnTo>
                  <a:lnTo>
                    <a:pt x="787" y="211"/>
                  </a:lnTo>
                  <a:lnTo>
                    <a:pt x="763" y="214"/>
                  </a:lnTo>
                  <a:lnTo>
                    <a:pt x="737" y="216"/>
                  </a:lnTo>
                  <a:lnTo>
                    <a:pt x="712" y="220"/>
                  </a:lnTo>
                  <a:lnTo>
                    <a:pt x="688" y="225"/>
                  </a:lnTo>
                  <a:lnTo>
                    <a:pt x="663" y="230"/>
                  </a:lnTo>
                  <a:lnTo>
                    <a:pt x="639" y="235"/>
                  </a:lnTo>
                  <a:lnTo>
                    <a:pt x="614" y="241"/>
                  </a:lnTo>
                  <a:lnTo>
                    <a:pt x="575" y="254"/>
                  </a:lnTo>
                  <a:lnTo>
                    <a:pt x="537" y="267"/>
                  </a:lnTo>
                  <a:lnTo>
                    <a:pt x="501" y="282"/>
                  </a:lnTo>
                  <a:lnTo>
                    <a:pt x="467" y="298"/>
                  </a:lnTo>
                  <a:lnTo>
                    <a:pt x="436" y="315"/>
                  </a:lnTo>
                  <a:lnTo>
                    <a:pt x="406" y="333"/>
                  </a:lnTo>
                  <a:lnTo>
                    <a:pt x="378" y="351"/>
                  </a:lnTo>
                  <a:lnTo>
                    <a:pt x="353" y="371"/>
                  </a:lnTo>
                  <a:lnTo>
                    <a:pt x="331" y="392"/>
                  </a:lnTo>
                  <a:lnTo>
                    <a:pt x="311" y="413"/>
                  </a:lnTo>
                  <a:lnTo>
                    <a:pt x="294" y="434"/>
                  </a:lnTo>
                  <a:lnTo>
                    <a:pt x="279" y="456"/>
                  </a:lnTo>
                  <a:lnTo>
                    <a:pt x="268" y="477"/>
                  </a:lnTo>
                  <a:lnTo>
                    <a:pt x="259" y="499"/>
                  </a:lnTo>
                  <a:lnTo>
                    <a:pt x="255" y="522"/>
                  </a:lnTo>
                  <a:lnTo>
                    <a:pt x="253" y="544"/>
                  </a:lnTo>
                  <a:lnTo>
                    <a:pt x="252" y="543"/>
                  </a:lnTo>
                  <a:lnTo>
                    <a:pt x="217" y="558"/>
                  </a:lnTo>
                  <a:lnTo>
                    <a:pt x="184" y="573"/>
                  </a:lnTo>
                  <a:lnTo>
                    <a:pt x="153" y="591"/>
                  </a:lnTo>
                  <a:lnTo>
                    <a:pt x="125" y="609"/>
                  </a:lnTo>
                  <a:lnTo>
                    <a:pt x="99" y="628"/>
                  </a:lnTo>
                  <a:lnTo>
                    <a:pt x="76" y="647"/>
                  </a:lnTo>
                  <a:lnTo>
                    <a:pt x="57" y="667"/>
                  </a:lnTo>
                  <a:lnTo>
                    <a:pt x="39" y="687"/>
                  </a:lnTo>
                  <a:lnTo>
                    <a:pt x="24" y="708"/>
                  </a:lnTo>
                  <a:lnTo>
                    <a:pt x="14" y="729"/>
                  </a:lnTo>
                  <a:lnTo>
                    <a:pt x="6" y="751"/>
                  </a:lnTo>
                  <a:lnTo>
                    <a:pt x="1" y="771"/>
                  </a:lnTo>
                  <a:lnTo>
                    <a:pt x="0" y="793"/>
                  </a:lnTo>
                  <a:lnTo>
                    <a:pt x="1" y="812"/>
                  </a:lnTo>
                  <a:lnTo>
                    <a:pt x="6" y="833"/>
                  </a:lnTo>
                  <a:lnTo>
                    <a:pt x="11" y="843"/>
                  </a:lnTo>
                  <a:lnTo>
                    <a:pt x="16" y="852"/>
                  </a:lnTo>
                  <a:lnTo>
                    <a:pt x="23" y="864"/>
                  </a:lnTo>
                  <a:lnTo>
                    <a:pt x="31" y="875"/>
                  </a:lnTo>
                  <a:lnTo>
                    <a:pt x="41" y="886"/>
                  </a:lnTo>
                  <a:lnTo>
                    <a:pt x="51" y="897"/>
                  </a:lnTo>
                  <a:lnTo>
                    <a:pt x="63" y="906"/>
                  </a:lnTo>
                  <a:lnTo>
                    <a:pt x="76" y="915"/>
                  </a:lnTo>
                  <a:lnTo>
                    <a:pt x="90" y="922"/>
                  </a:lnTo>
                  <a:lnTo>
                    <a:pt x="105" y="931"/>
                  </a:lnTo>
                  <a:lnTo>
                    <a:pt x="121" y="938"/>
                  </a:lnTo>
                  <a:lnTo>
                    <a:pt x="138" y="945"/>
                  </a:lnTo>
                  <a:lnTo>
                    <a:pt x="157" y="952"/>
                  </a:lnTo>
                  <a:lnTo>
                    <a:pt x="175" y="957"/>
                  </a:lnTo>
                  <a:lnTo>
                    <a:pt x="195" y="962"/>
                  </a:lnTo>
                  <a:lnTo>
                    <a:pt x="216" y="967"/>
                  </a:lnTo>
                  <a:lnTo>
                    <a:pt x="237" y="971"/>
                  </a:lnTo>
                  <a:lnTo>
                    <a:pt x="258" y="973"/>
                  </a:lnTo>
                  <a:lnTo>
                    <a:pt x="258" y="972"/>
                  </a:lnTo>
                  <a:lnTo>
                    <a:pt x="245" y="985"/>
                  </a:lnTo>
                  <a:lnTo>
                    <a:pt x="233" y="997"/>
                  </a:lnTo>
                  <a:lnTo>
                    <a:pt x="221" y="1009"/>
                  </a:lnTo>
                  <a:lnTo>
                    <a:pt x="211" y="1022"/>
                  </a:lnTo>
                  <a:lnTo>
                    <a:pt x="203" y="1034"/>
                  </a:lnTo>
                  <a:lnTo>
                    <a:pt x="195" y="1045"/>
                  </a:lnTo>
                  <a:lnTo>
                    <a:pt x="190" y="1059"/>
                  </a:lnTo>
                  <a:lnTo>
                    <a:pt x="184" y="1071"/>
                  </a:lnTo>
                  <a:lnTo>
                    <a:pt x="180" y="1084"/>
                  </a:lnTo>
                  <a:lnTo>
                    <a:pt x="177" y="1097"/>
                  </a:lnTo>
                  <a:lnTo>
                    <a:pt x="177" y="1109"/>
                  </a:lnTo>
                  <a:lnTo>
                    <a:pt x="177" y="1121"/>
                  </a:lnTo>
                  <a:lnTo>
                    <a:pt x="178" y="1134"/>
                  </a:lnTo>
                  <a:lnTo>
                    <a:pt x="181" y="1145"/>
                  </a:lnTo>
                  <a:lnTo>
                    <a:pt x="186" y="1156"/>
                  </a:lnTo>
                  <a:lnTo>
                    <a:pt x="191" y="1168"/>
                  </a:lnTo>
                  <a:lnTo>
                    <a:pt x="199" y="1181"/>
                  </a:lnTo>
                  <a:lnTo>
                    <a:pt x="210" y="1194"/>
                  </a:lnTo>
                  <a:lnTo>
                    <a:pt x="222" y="1206"/>
                  </a:lnTo>
                  <a:lnTo>
                    <a:pt x="235" y="1217"/>
                  </a:lnTo>
                  <a:lnTo>
                    <a:pt x="250" y="1228"/>
                  </a:lnTo>
                  <a:lnTo>
                    <a:pt x="268" y="1237"/>
                  </a:lnTo>
                  <a:lnTo>
                    <a:pt x="286" y="1246"/>
                  </a:lnTo>
                  <a:lnTo>
                    <a:pt x="305" y="1253"/>
                  </a:lnTo>
                  <a:lnTo>
                    <a:pt x="326" y="1259"/>
                  </a:lnTo>
                  <a:lnTo>
                    <a:pt x="347" y="1265"/>
                  </a:lnTo>
                  <a:lnTo>
                    <a:pt x="371" y="1270"/>
                  </a:lnTo>
                  <a:lnTo>
                    <a:pt x="395" y="1274"/>
                  </a:lnTo>
                  <a:lnTo>
                    <a:pt x="420" y="1276"/>
                  </a:lnTo>
                  <a:lnTo>
                    <a:pt x="446" y="1279"/>
                  </a:lnTo>
                  <a:lnTo>
                    <a:pt x="473" y="1279"/>
                  </a:lnTo>
                  <a:lnTo>
                    <a:pt x="501" y="1279"/>
                  </a:lnTo>
                  <a:lnTo>
                    <a:pt x="506" y="1276"/>
                  </a:lnTo>
                  <a:lnTo>
                    <a:pt x="496" y="1290"/>
                  </a:lnTo>
                  <a:lnTo>
                    <a:pt x="486" y="1303"/>
                  </a:lnTo>
                  <a:lnTo>
                    <a:pt x="477" y="1316"/>
                  </a:lnTo>
                  <a:lnTo>
                    <a:pt x="469" y="1329"/>
                  </a:lnTo>
                  <a:lnTo>
                    <a:pt x="462" y="1342"/>
                  </a:lnTo>
                  <a:lnTo>
                    <a:pt x="456" y="1355"/>
                  </a:lnTo>
                  <a:lnTo>
                    <a:pt x="451" y="1368"/>
                  </a:lnTo>
                  <a:lnTo>
                    <a:pt x="448" y="1381"/>
                  </a:lnTo>
                  <a:lnTo>
                    <a:pt x="446" y="1394"/>
                  </a:lnTo>
                  <a:lnTo>
                    <a:pt x="445" y="1407"/>
                  </a:lnTo>
                  <a:lnTo>
                    <a:pt x="445" y="1419"/>
                  </a:lnTo>
                  <a:lnTo>
                    <a:pt x="446" y="1432"/>
                  </a:lnTo>
                  <a:lnTo>
                    <a:pt x="448" y="1445"/>
                  </a:lnTo>
                  <a:lnTo>
                    <a:pt x="452" y="1457"/>
                  </a:lnTo>
                  <a:lnTo>
                    <a:pt x="457" y="1469"/>
                  </a:lnTo>
                  <a:lnTo>
                    <a:pt x="462" y="1479"/>
                  </a:lnTo>
                  <a:lnTo>
                    <a:pt x="472" y="1496"/>
                  </a:lnTo>
                  <a:lnTo>
                    <a:pt x="485" y="1511"/>
                  </a:lnTo>
                  <a:lnTo>
                    <a:pt x="498" y="1525"/>
                  </a:lnTo>
                  <a:lnTo>
                    <a:pt x="515" y="1538"/>
                  </a:lnTo>
                  <a:lnTo>
                    <a:pt x="533" y="1550"/>
                  </a:lnTo>
                  <a:lnTo>
                    <a:pt x="553" y="1562"/>
                  </a:lnTo>
                  <a:lnTo>
                    <a:pt x="574" y="1572"/>
                  </a:lnTo>
                  <a:lnTo>
                    <a:pt x="597" y="1583"/>
                  </a:lnTo>
                  <a:lnTo>
                    <a:pt x="622" y="1590"/>
                  </a:lnTo>
                  <a:lnTo>
                    <a:pt x="648" y="1597"/>
                  </a:lnTo>
                  <a:lnTo>
                    <a:pt x="675" y="1603"/>
                  </a:lnTo>
                  <a:lnTo>
                    <a:pt x="704" y="1608"/>
                  </a:lnTo>
                  <a:lnTo>
                    <a:pt x="733" y="1612"/>
                  </a:lnTo>
                  <a:lnTo>
                    <a:pt x="764" y="1615"/>
                  </a:lnTo>
                  <a:lnTo>
                    <a:pt x="796" y="1616"/>
                  </a:lnTo>
                  <a:lnTo>
                    <a:pt x="829" y="1616"/>
                  </a:lnTo>
                  <a:lnTo>
                    <a:pt x="833" y="1616"/>
                  </a:lnTo>
                  <a:lnTo>
                    <a:pt x="823" y="1639"/>
                  </a:lnTo>
                  <a:lnTo>
                    <a:pt x="817" y="1661"/>
                  </a:lnTo>
                  <a:lnTo>
                    <a:pt x="813" y="1684"/>
                  </a:lnTo>
                  <a:lnTo>
                    <a:pt x="812" y="1705"/>
                  </a:lnTo>
                  <a:lnTo>
                    <a:pt x="813" y="1727"/>
                  </a:lnTo>
                  <a:lnTo>
                    <a:pt x="818" y="1749"/>
                  </a:lnTo>
                  <a:lnTo>
                    <a:pt x="824" y="1769"/>
                  </a:lnTo>
                  <a:lnTo>
                    <a:pt x="834" y="1790"/>
                  </a:lnTo>
                  <a:lnTo>
                    <a:pt x="843" y="1805"/>
                  </a:lnTo>
                  <a:lnTo>
                    <a:pt x="854" y="1819"/>
                  </a:lnTo>
                  <a:lnTo>
                    <a:pt x="866" y="1832"/>
                  </a:lnTo>
                  <a:lnTo>
                    <a:pt x="880" y="1846"/>
                  </a:lnTo>
                  <a:lnTo>
                    <a:pt x="894" y="1858"/>
                  </a:lnTo>
                  <a:lnTo>
                    <a:pt x="910" y="1870"/>
                  </a:lnTo>
                  <a:lnTo>
                    <a:pt x="927" y="1881"/>
                  </a:lnTo>
                  <a:lnTo>
                    <a:pt x="945" y="1892"/>
                  </a:lnTo>
                  <a:lnTo>
                    <a:pt x="964" y="1903"/>
                  </a:lnTo>
                  <a:lnTo>
                    <a:pt x="985" y="1911"/>
                  </a:lnTo>
                  <a:lnTo>
                    <a:pt x="1006" y="1920"/>
                  </a:lnTo>
                  <a:lnTo>
                    <a:pt x="1029" y="1927"/>
                  </a:lnTo>
                  <a:lnTo>
                    <a:pt x="1052" y="1933"/>
                  </a:lnTo>
                  <a:lnTo>
                    <a:pt x="1076" y="1939"/>
                  </a:lnTo>
                  <a:lnTo>
                    <a:pt x="1101" y="1945"/>
                  </a:lnTo>
                  <a:lnTo>
                    <a:pt x="1124" y="1951"/>
                  </a:lnTo>
                  <a:lnTo>
                    <a:pt x="1152" y="1954"/>
                  </a:lnTo>
                  <a:lnTo>
                    <a:pt x="1179" y="1958"/>
                  </a:lnTo>
                  <a:lnTo>
                    <a:pt x="1206" y="1960"/>
                  </a:lnTo>
                  <a:lnTo>
                    <a:pt x="1234" y="1962"/>
                  </a:lnTo>
                  <a:lnTo>
                    <a:pt x="1262" y="1962"/>
                  </a:lnTo>
                  <a:lnTo>
                    <a:pt x="1291" y="1962"/>
                  </a:lnTo>
                  <a:lnTo>
                    <a:pt x="1321" y="1962"/>
                  </a:lnTo>
                  <a:lnTo>
                    <a:pt x="1351" y="1960"/>
                  </a:lnTo>
                  <a:lnTo>
                    <a:pt x="1381" y="1958"/>
                  </a:lnTo>
                  <a:lnTo>
                    <a:pt x="1412" y="1954"/>
                  </a:lnTo>
                  <a:lnTo>
                    <a:pt x="1442" y="1951"/>
                  </a:lnTo>
                  <a:lnTo>
                    <a:pt x="1473" y="1946"/>
                  </a:lnTo>
                  <a:lnTo>
                    <a:pt x="1504" y="1939"/>
                  </a:lnTo>
                  <a:lnTo>
                    <a:pt x="1535" y="1933"/>
                  </a:lnTo>
                  <a:lnTo>
                    <a:pt x="1566" y="1927"/>
                  </a:lnTo>
                  <a:lnTo>
                    <a:pt x="1597" y="1918"/>
                  </a:lnTo>
                  <a:lnTo>
                    <a:pt x="1638" y="1907"/>
                  </a:lnTo>
                  <a:lnTo>
                    <a:pt x="1677" y="1893"/>
                  </a:lnTo>
                  <a:lnTo>
                    <a:pt x="1677" y="1892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schemeClr val="bg1">
                  <a:lumMod val="50000"/>
                  <a:alpha val="43000"/>
                </a:schemeClr>
              </a:outerShdw>
            </a:effectLst>
          </p:spPr>
          <p:txBody>
            <a:bodyPr wrap="none" anchor="ctr"/>
            <a:lstStyle/>
            <a:p>
              <a:pPr defTabSz="914400">
                <a:defRPr/>
              </a:pPr>
              <a:endParaRPr lang="es-ES" sz="2000" b="1" ker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6926021" y="2638035"/>
              <a:ext cx="300748" cy="296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s-ES" sz="2000" dirty="0" smtClean="0">
                  <a:solidFill>
                    <a:srgbClr val="000000"/>
                  </a:solidFill>
                  <a:latin typeface="Calibri"/>
                </a:rPr>
                <a:t>WAN</a:t>
              </a:r>
              <a:endParaRPr lang="es-ES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61" name="Agrupar 60"/>
          <p:cNvGrpSpPr/>
          <p:nvPr/>
        </p:nvGrpSpPr>
        <p:grpSpPr>
          <a:xfrm>
            <a:off x="6156176" y="1556792"/>
            <a:ext cx="2520040" cy="1630249"/>
            <a:chOff x="6156176" y="1556792"/>
            <a:chExt cx="2520040" cy="1630249"/>
          </a:xfrm>
        </p:grpSpPr>
        <p:sp>
          <p:nvSpPr>
            <p:cNvPr id="22" name="Elipse 21"/>
            <p:cNvSpPr/>
            <p:nvPr/>
          </p:nvSpPr>
          <p:spPr bwMode="auto">
            <a:xfrm>
              <a:off x="6300192" y="2107041"/>
              <a:ext cx="2376024" cy="1080000"/>
            </a:xfrm>
            <a:prstGeom prst="ellipse">
              <a:avLst/>
            </a:prstGeom>
            <a:solidFill>
              <a:srgbClr val="E8F6E5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  <p:pic>
          <p:nvPicPr>
            <p:cNvPr id="23" name="Picture 60" descr="Server - applic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16216" y="2307041"/>
              <a:ext cx="357936" cy="631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ilindro 23"/>
            <p:cNvSpPr/>
            <p:nvPr/>
          </p:nvSpPr>
          <p:spPr>
            <a:xfrm>
              <a:off x="7951559" y="2366442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5" name="Cilindro 24"/>
            <p:cNvSpPr/>
            <p:nvPr/>
          </p:nvSpPr>
          <p:spPr>
            <a:xfrm>
              <a:off x="8044159" y="2437179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6" name="Cilindro 25"/>
            <p:cNvSpPr/>
            <p:nvPr/>
          </p:nvSpPr>
          <p:spPr>
            <a:xfrm>
              <a:off x="8142130" y="2506232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7" name="Cilindro 26"/>
            <p:cNvSpPr/>
            <p:nvPr/>
          </p:nvSpPr>
          <p:spPr>
            <a:xfrm>
              <a:off x="7951559" y="2558603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8" name="Cilindro 27"/>
            <p:cNvSpPr/>
            <p:nvPr/>
          </p:nvSpPr>
          <p:spPr>
            <a:xfrm>
              <a:off x="8036216" y="2627041"/>
              <a:ext cx="209694" cy="240000"/>
            </a:xfrm>
            <a:prstGeom prst="can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1400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grpSp>
          <p:nvGrpSpPr>
            <p:cNvPr id="29" name="Group 19"/>
            <p:cNvGrpSpPr>
              <a:grpSpLocks/>
            </p:cNvGrpSpPr>
            <p:nvPr/>
          </p:nvGrpSpPr>
          <p:grpSpPr bwMode="auto">
            <a:xfrm>
              <a:off x="6156176" y="2546090"/>
              <a:ext cx="380743" cy="204804"/>
              <a:chOff x="638" y="926"/>
              <a:chExt cx="213" cy="99"/>
            </a:xfrm>
          </p:grpSpPr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638" y="926"/>
                <a:ext cx="213" cy="99"/>
              </a:xfrm>
              <a:custGeom>
                <a:avLst/>
                <a:gdLst>
                  <a:gd name="T0" fmla="*/ 0 w 516"/>
                  <a:gd name="T1" fmla="*/ 0 h 245"/>
                  <a:gd name="T2" fmla="*/ 0 w 516"/>
                  <a:gd name="T3" fmla="*/ 0 h 245"/>
                  <a:gd name="T4" fmla="*/ 0 w 516"/>
                  <a:gd name="T5" fmla="*/ 0 h 245"/>
                  <a:gd name="T6" fmla="*/ 0 w 516"/>
                  <a:gd name="T7" fmla="*/ 0 h 245"/>
                  <a:gd name="T8" fmla="*/ 0 w 516"/>
                  <a:gd name="T9" fmla="*/ 0 h 245"/>
                  <a:gd name="T10" fmla="*/ 0 w 516"/>
                  <a:gd name="T11" fmla="*/ 0 h 245"/>
                  <a:gd name="T12" fmla="*/ 0 w 516"/>
                  <a:gd name="T13" fmla="*/ 0 h 245"/>
                  <a:gd name="T14" fmla="*/ 0 w 516"/>
                  <a:gd name="T15" fmla="*/ 0 h 245"/>
                  <a:gd name="T16" fmla="*/ 0 w 516"/>
                  <a:gd name="T17" fmla="*/ 0 h 245"/>
                  <a:gd name="T18" fmla="*/ 0 w 516"/>
                  <a:gd name="T19" fmla="*/ 0 h 245"/>
                  <a:gd name="T20" fmla="*/ 0 w 516"/>
                  <a:gd name="T21" fmla="*/ 0 h 245"/>
                  <a:gd name="T22" fmla="*/ 0 w 516"/>
                  <a:gd name="T23" fmla="*/ 0 h 245"/>
                  <a:gd name="T24" fmla="*/ 0 w 516"/>
                  <a:gd name="T25" fmla="*/ 0 h 245"/>
                  <a:gd name="T26" fmla="*/ 0 w 516"/>
                  <a:gd name="T27" fmla="*/ 0 h 245"/>
                  <a:gd name="T28" fmla="*/ 0 w 516"/>
                  <a:gd name="T29" fmla="*/ 0 h 245"/>
                  <a:gd name="T30" fmla="*/ 0 w 516"/>
                  <a:gd name="T31" fmla="*/ 0 h 245"/>
                  <a:gd name="T32" fmla="*/ 0 w 516"/>
                  <a:gd name="T33" fmla="*/ 0 h 245"/>
                  <a:gd name="T34" fmla="*/ 0 w 516"/>
                  <a:gd name="T35" fmla="*/ 0 h 245"/>
                  <a:gd name="T36" fmla="*/ 0 w 516"/>
                  <a:gd name="T37" fmla="*/ 0 h 245"/>
                  <a:gd name="T38" fmla="*/ 0 w 516"/>
                  <a:gd name="T39" fmla="*/ 0 h 245"/>
                  <a:gd name="T40" fmla="*/ 0 w 516"/>
                  <a:gd name="T41" fmla="*/ 0 h 245"/>
                  <a:gd name="T42" fmla="*/ 0 w 516"/>
                  <a:gd name="T43" fmla="*/ 0 h 245"/>
                  <a:gd name="T44" fmla="*/ 0 w 516"/>
                  <a:gd name="T45" fmla="*/ 0 h 245"/>
                  <a:gd name="T46" fmla="*/ 0 w 516"/>
                  <a:gd name="T47" fmla="*/ 0 h 245"/>
                  <a:gd name="T48" fmla="*/ 0 w 516"/>
                  <a:gd name="T49" fmla="*/ 0 h 245"/>
                  <a:gd name="T50" fmla="*/ 0 w 516"/>
                  <a:gd name="T51" fmla="*/ 0 h 245"/>
                  <a:gd name="T52" fmla="*/ 0 w 516"/>
                  <a:gd name="T53" fmla="*/ 0 h 245"/>
                  <a:gd name="T54" fmla="*/ 0 w 516"/>
                  <a:gd name="T55" fmla="*/ 0 h 245"/>
                  <a:gd name="T56" fmla="*/ 0 w 516"/>
                  <a:gd name="T57" fmla="*/ 0 h 245"/>
                  <a:gd name="T58" fmla="*/ 0 w 516"/>
                  <a:gd name="T59" fmla="*/ 0 h 245"/>
                  <a:gd name="T60" fmla="*/ 0 w 516"/>
                  <a:gd name="T61" fmla="*/ 0 h 245"/>
                  <a:gd name="T62" fmla="*/ 0 w 516"/>
                  <a:gd name="T63" fmla="*/ 0 h 245"/>
                  <a:gd name="T64" fmla="*/ 0 w 516"/>
                  <a:gd name="T65" fmla="*/ 0 h 245"/>
                  <a:gd name="T66" fmla="*/ 0 w 516"/>
                  <a:gd name="T67" fmla="*/ 0 h 245"/>
                  <a:gd name="T68" fmla="*/ 0 w 516"/>
                  <a:gd name="T69" fmla="*/ 0 h 245"/>
                  <a:gd name="T70" fmla="*/ 0 w 516"/>
                  <a:gd name="T71" fmla="*/ 0 h 245"/>
                  <a:gd name="T72" fmla="*/ 0 w 516"/>
                  <a:gd name="T73" fmla="*/ 0 h 245"/>
                  <a:gd name="T74" fmla="*/ 0 w 516"/>
                  <a:gd name="T75" fmla="*/ 0 h 245"/>
                  <a:gd name="T76" fmla="*/ 0 w 516"/>
                  <a:gd name="T77" fmla="*/ 0 h 245"/>
                  <a:gd name="T78" fmla="*/ 0 w 516"/>
                  <a:gd name="T79" fmla="*/ 0 h 245"/>
                  <a:gd name="T80" fmla="*/ 0 w 516"/>
                  <a:gd name="T81" fmla="*/ 0 h 245"/>
                  <a:gd name="T82" fmla="*/ 0 w 516"/>
                  <a:gd name="T83" fmla="*/ 0 h 245"/>
                  <a:gd name="T84" fmla="*/ 0 w 516"/>
                  <a:gd name="T85" fmla="*/ 0 h 245"/>
                  <a:gd name="T86" fmla="*/ 0 w 516"/>
                  <a:gd name="T87" fmla="*/ 0 h 245"/>
                  <a:gd name="T88" fmla="*/ 0 w 516"/>
                  <a:gd name="T89" fmla="*/ 0 h 245"/>
                  <a:gd name="T90" fmla="*/ 0 w 516"/>
                  <a:gd name="T91" fmla="*/ 0 h 245"/>
                  <a:gd name="T92" fmla="*/ 0 w 516"/>
                  <a:gd name="T93" fmla="*/ 0 h 245"/>
                  <a:gd name="T94" fmla="*/ 0 w 516"/>
                  <a:gd name="T95" fmla="*/ 0 h 245"/>
                  <a:gd name="T96" fmla="*/ 0 w 516"/>
                  <a:gd name="T97" fmla="*/ 0 h 245"/>
                  <a:gd name="T98" fmla="*/ 0 w 516"/>
                  <a:gd name="T99" fmla="*/ 0 h 245"/>
                  <a:gd name="T100" fmla="*/ 0 w 516"/>
                  <a:gd name="T101" fmla="*/ 0 h 245"/>
                  <a:gd name="T102" fmla="*/ 0 w 516"/>
                  <a:gd name="T103" fmla="*/ 0 h 245"/>
                  <a:gd name="T104" fmla="*/ 0 w 516"/>
                  <a:gd name="T105" fmla="*/ 0 h 24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6"/>
                  <a:gd name="T160" fmla="*/ 0 h 245"/>
                  <a:gd name="T161" fmla="*/ 516 w 516"/>
                  <a:gd name="T162" fmla="*/ 245 h 24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6" h="245">
                    <a:moveTo>
                      <a:pt x="515" y="71"/>
                    </a:moveTo>
                    <a:lnTo>
                      <a:pt x="513" y="64"/>
                    </a:lnTo>
                    <a:lnTo>
                      <a:pt x="509" y="56"/>
                    </a:lnTo>
                    <a:lnTo>
                      <a:pt x="503" y="46"/>
                    </a:lnTo>
                    <a:lnTo>
                      <a:pt x="492" y="39"/>
                    </a:lnTo>
                    <a:lnTo>
                      <a:pt x="480" y="33"/>
                    </a:lnTo>
                    <a:lnTo>
                      <a:pt x="465" y="25"/>
                    </a:lnTo>
                    <a:lnTo>
                      <a:pt x="446" y="20"/>
                    </a:lnTo>
                    <a:lnTo>
                      <a:pt x="425" y="14"/>
                    </a:lnTo>
                    <a:lnTo>
                      <a:pt x="383" y="6"/>
                    </a:lnTo>
                    <a:lnTo>
                      <a:pt x="335" y="2"/>
                    </a:lnTo>
                    <a:lnTo>
                      <a:pt x="287" y="0"/>
                    </a:lnTo>
                    <a:lnTo>
                      <a:pt x="237" y="2"/>
                    </a:lnTo>
                    <a:lnTo>
                      <a:pt x="189" y="8"/>
                    </a:lnTo>
                    <a:lnTo>
                      <a:pt x="143" y="14"/>
                    </a:lnTo>
                    <a:lnTo>
                      <a:pt x="99" y="25"/>
                    </a:lnTo>
                    <a:lnTo>
                      <a:pt x="63" y="37"/>
                    </a:lnTo>
                    <a:lnTo>
                      <a:pt x="48" y="44"/>
                    </a:lnTo>
                    <a:lnTo>
                      <a:pt x="34" y="50"/>
                    </a:lnTo>
                    <a:lnTo>
                      <a:pt x="23" y="58"/>
                    </a:lnTo>
                    <a:lnTo>
                      <a:pt x="13" y="66"/>
                    </a:lnTo>
                    <a:lnTo>
                      <a:pt x="8" y="71"/>
                    </a:lnTo>
                    <a:lnTo>
                      <a:pt x="4" y="79"/>
                    </a:lnTo>
                    <a:lnTo>
                      <a:pt x="0" y="87"/>
                    </a:lnTo>
                    <a:lnTo>
                      <a:pt x="0" y="94"/>
                    </a:lnTo>
                    <a:lnTo>
                      <a:pt x="0" y="173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11" y="198"/>
                    </a:lnTo>
                    <a:lnTo>
                      <a:pt x="21" y="205"/>
                    </a:lnTo>
                    <a:lnTo>
                      <a:pt x="34" y="213"/>
                    </a:lnTo>
                    <a:lnTo>
                      <a:pt x="50" y="221"/>
                    </a:lnTo>
                    <a:lnTo>
                      <a:pt x="67" y="226"/>
                    </a:lnTo>
                    <a:lnTo>
                      <a:pt x="90" y="232"/>
                    </a:lnTo>
                    <a:lnTo>
                      <a:pt x="132" y="240"/>
                    </a:lnTo>
                    <a:lnTo>
                      <a:pt x="178" y="244"/>
                    </a:lnTo>
                    <a:lnTo>
                      <a:pt x="228" y="244"/>
                    </a:lnTo>
                    <a:lnTo>
                      <a:pt x="276" y="244"/>
                    </a:lnTo>
                    <a:lnTo>
                      <a:pt x="325" y="238"/>
                    </a:lnTo>
                    <a:lnTo>
                      <a:pt x="371" y="230"/>
                    </a:lnTo>
                    <a:lnTo>
                      <a:pt x="392" y="226"/>
                    </a:lnTo>
                    <a:lnTo>
                      <a:pt x="413" y="221"/>
                    </a:lnTo>
                    <a:lnTo>
                      <a:pt x="434" y="215"/>
                    </a:lnTo>
                    <a:lnTo>
                      <a:pt x="452" y="209"/>
                    </a:lnTo>
                    <a:lnTo>
                      <a:pt x="467" y="201"/>
                    </a:lnTo>
                    <a:lnTo>
                      <a:pt x="480" y="196"/>
                    </a:lnTo>
                    <a:lnTo>
                      <a:pt x="492" y="188"/>
                    </a:lnTo>
                    <a:lnTo>
                      <a:pt x="499" y="180"/>
                    </a:lnTo>
                    <a:lnTo>
                      <a:pt x="507" y="175"/>
                    </a:lnTo>
                    <a:lnTo>
                      <a:pt x="511" y="167"/>
                    </a:lnTo>
                    <a:lnTo>
                      <a:pt x="513" y="159"/>
                    </a:lnTo>
                    <a:lnTo>
                      <a:pt x="515" y="154"/>
                    </a:lnTo>
                    <a:lnTo>
                      <a:pt x="515" y="71"/>
                    </a:lnTo>
                  </a:path>
                </a:pathLst>
              </a:custGeom>
              <a:gradFill rotWithShape="0">
                <a:gsLst>
                  <a:gs pos="0">
                    <a:srgbClr val="CB967C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638" y="929"/>
                <a:ext cx="213" cy="65"/>
              </a:xfrm>
              <a:custGeom>
                <a:avLst/>
                <a:gdLst>
                  <a:gd name="T0" fmla="*/ 0 w 516"/>
                  <a:gd name="T1" fmla="*/ 0 h 160"/>
                  <a:gd name="T2" fmla="*/ 0 w 516"/>
                  <a:gd name="T3" fmla="*/ 0 h 160"/>
                  <a:gd name="T4" fmla="*/ 0 w 516"/>
                  <a:gd name="T5" fmla="*/ 0 h 160"/>
                  <a:gd name="T6" fmla="*/ 0 w 516"/>
                  <a:gd name="T7" fmla="*/ 0 h 160"/>
                  <a:gd name="T8" fmla="*/ 0 w 516"/>
                  <a:gd name="T9" fmla="*/ 0 h 160"/>
                  <a:gd name="T10" fmla="*/ 0 w 516"/>
                  <a:gd name="T11" fmla="*/ 0 h 160"/>
                  <a:gd name="T12" fmla="*/ 0 w 516"/>
                  <a:gd name="T13" fmla="*/ 0 h 160"/>
                  <a:gd name="T14" fmla="*/ 0 w 516"/>
                  <a:gd name="T15" fmla="*/ 0 h 160"/>
                  <a:gd name="T16" fmla="*/ 0 w 516"/>
                  <a:gd name="T17" fmla="*/ 0 h 160"/>
                  <a:gd name="T18" fmla="*/ 0 w 516"/>
                  <a:gd name="T19" fmla="*/ 0 h 160"/>
                  <a:gd name="T20" fmla="*/ 0 w 516"/>
                  <a:gd name="T21" fmla="*/ 0 h 160"/>
                  <a:gd name="T22" fmla="*/ 0 w 516"/>
                  <a:gd name="T23" fmla="*/ 0 h 160"/>
                  <a:gd name="T24" fmla="*/ 0 w 516"/>
                  <a:gd name="T25" fmla="*/ 0 h 160"/>
                  <a:gd name="T26" fmla="*/ 0 w 516"/>
                  <a:gd name="T27" fmla="*/ 0 h 160"/>
                  <a:gd name="T28" fmla="*/ 0 w 516"/>
                  <a:gd name="T29" fmla="*/ 0 h 160"/>
                  <a:gd name="T30" fmla="*/ 0 w 516"/>
                  <a:gd name="T31" fmla="*/ 0 h 160"/>
                  <a:gd name="T32" fmla="*/ 0 w 516"/>
                  <a:gd name="T33" fmla="*/ 0 h 160"/>
                  <a:gd name="T34" fmla="*/ 0 w 516"/>
                  <a:gd name="T35" fmla="*/ 0 h 160"/>
                  <a:gd name="T36" fmla="*/ 0 w 516"/>
                  <a:gd name="T37" fmla="*/ 0 h 160"/>
                  <a:gd name="T38" fmla="*/ 0 w 516"/>
                  <a:gd name="T39" fmla="*/ 0 h 160"/>
                  <a:gd name="T40" fmla="*/ 0 w 516"/>
                  <a:gd name="T41" fmla="*/ 0 h 160"/>
                  <a:gd name="T42" fmla="*/ 0 w 516"/>
                  <a:gd name="T43" fmla="*/ 0 h 160"/>
                  <a:gd name="T44" fmla="*/ 0 w 516"/>
                  <a:gd name="T45" fmla="*/ 0 h 160"/>
                  <a:gd name="T46" fmla="*/ 0 w 516"/>
                  <a:gd name="T47" fmla="*/ 0 h 160"/>
                  <a:gd name="T48" fmla="*/ 0 w 516"/>
                  <a:gd name="T49" fmla="*/ 0 h 160"/>
                  <a:gd name="T50" fmla="*/ 0 w 516"/>
                  <a:gd name="T51" fmla="*/ 0 h 160"/>
                  <a:gd name="T52" fmla="*/ 0 w 516"/>
                  <a:gd name="T53" fmla="*/ 0 h 160"/>
                  <a:gd name="T54" fmla="*/ 0 w 516"/>
                  <a:gd name="T55" fmla="*/ 0 h 160"/>
                  <a:gd name="T56" fmla="*/ 0 w 516"/>
                  <a:gd name="T57" fmla="*/ 0 h 160"/>
                  <a:gd name="T58" fmla="*/ 0 w 516"/>
                  <a:gd name="T59" fmla="*/ 0 h 160"/>
                  <a:gd name="T60" fmla="*/ 0 w 516"/>
                  <a:gd name="T61" fmla="*/ 0 h 160"/>
                  <a:gd name="T62" fmla="*/ 0 w 516"/>
                  <a:gd name="T63" fmla="*/ 0 h 160"/>
                  <a:gd name="T64" fmla="*/ 0 w 516"/>
                  <a:gd name="T65" fmla="*/ 0 h 160"/>
                  <a:gd name="T66" fmla="*/ 0 w 516"/>
                  <a:gd name="T67" fmla="*/ 0 h 160"/>
                  <a:gd name="T68" fmla="*/ 0 w 516"/>
                  <a:gd name="T69" fmla="*/ 0 h 160"/>
                  <a:gd name="T70" fmla="*/ 0 w 516"/>
                  <a:gd name="T71" fmla="*/ 0 h 160"/>
                  <a:gd name="T72" fmla="*/ 0 w 516"/>
                  <a:gd name="T73" fmla="*/ 0 h 160"/>
                  <a:gd name="T74" fmla="*/ 0 w 516"/>
                  <a:gd name="T75" fmla="*/ 0 h 160"/>
                  <a:gd name="T76" fmla="*/ 0 w 516"/>
                  <a:gd name="T77" fmla="*/ 0 h 160"/>
                  <a:gd name="T78" fmla="*/ 0 w 516"/>
                  <a:gd name="T79" fmla="*/ 0 h 160"/>
                  <a:gd name="T80" fmla="*/ 0 w 516"/>
                  <a:gd name="T81" fmla="*/ 0 h 160"/>
                  <a:gd name="T82" fmla="*/ 0 w 516"/>
                  <a:gd name="T83" fmla="*/ 0 h 160"/>
                  <a:gd name="T84" fmla="*/ 0 w 516"/>
                  <a:gd name="T85" fmla="*/ 0 h 160"/>
                  <a:gd name="T86" fmla="*/ 0 w 516"/>
                  <a:gd name="T87" fmla="*/ 0 h 160"/>
                  <a:gd name="T88" fmla="*/ 0 w 516"/>
                  <a:gd name="T89" fmla="*/ 0 h 160"/>
                  <a:gd name="T90" fmla="*/ 0 w 516"/>
                  <a:gd name="T91" fmla="*/ 0 h 160"/>
                  <a:gd name="T92" fmla="*/ 0 w 516"/>
                  <a:gd name="T93" fmla="*/ 0 h 160"/>
                  <a:gd name="T94" fmla="*/ 0 w 516"/>
                  <a:gd name="T95" fmla="*/ 0 h 160"/>
                  <a:gd name="T96" fmla="*/ 0 w 516"/>
                  <a:gd name="T97" fmla="*/ 0 h 160"/>
                  <a:gd name="T98" fmla="*/ 0 w 516"/>
                  <a:gd name="T99" fmla="*/ 0 h 160"/>
                  <a:gd name="T100" fmla="*/ 0 w 516"/>
                  <a:gd name="T101" fmla="*/ 0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16"/>
                  <a:gd name="T154" fmla="*/ 0 h 160"/>
                  <a:gd name="T155" fmla="*/ 516 w 516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16" h="160">
                    <a:moveTo>
                      <a:pt x="452" y="123"/>
                    </a:moveTo>
                    <a:lnTo>
                      <a:pt x="469" y="117"/>
                    </a:lnTo>
                    <a:lnTo>
                      <a:pt x="482" y="110"/>
                    </a:lnTo>
                    <a:lnTo>
                      <a:pt x="494" y="102"/>
                    </a:lnTo>
                    <a:lnTo>
                      <a:pt x="501" y="94"/>
                    </a:lnTo>
                    <a:lnTo>
                      <a:pt x="509" y="87"/>
                    </a:lnTo>
                    <a:lnTo>
                      <a:pt x="513" y="79"/>
                    </a:lnTo>
                    <a:lnTo>
                      <a:pt x="515" y="71"/>
                    </a:lnTo>
                    <a:lnTo>
                      <a:pt x="513" y="64"/>
                    </a:lnTo>
                    <a:lnTo>
                      <a:pt x="511" y="56"/>
                    </a:lnTo>
                    <a:lnTo>
                      <a:pt x="505" y="50"/>
                    </a:lnTo>
                    <a:lnTo>
                      <a:pt x="498" y="43"/>
                    </a:lnTo>
                    <a:lnTo>
                      <a:pt x="488" y="37"/>
                    </a:lnTo>
                    <a:lnTo>
                      <a:pt x="475" y="29"/>
                    </a:lnTo>
                    <a:lnTo>
                      <a:pt x="461" y="23"/>
                    </a:lnTo>
                    <a:lnTo>
                      <a:pt x="444" y="20"/>
                    </a:lnTo>
                    <a:lnTo>
                      <a:pt x="425" y="14"/>
                    </a:lnTo>
                    <a:lnTo>
                      <a:pt x="383" y="6"/>
                    </a:lnTo>
                    <a:lnTo>
                      <a:pt x="335" y="2"/>
                    </a:lnTo>
                    <a:lnTo>
                      <a:pt x="287" y="0"/>
                    </a:lnTo>
                    <a:lnTo>
                      <a:pt x="237" y="2"/>
                    </a:lnTo>
                    <a:lnTo>
                      <a:pt x="189" y="8"/>
                    </a:lnTo>
                    <a:lnTo>
                      <a:pt x="143" y="14"/>
                    </a:lnTo>
                    <a:lnTo>
                      <a:pt x="99" y="25"/>
                    </a:lnTo>
                    <a:lnTo>
                      <a:pt x="63" y="37"/>
                    </a:lnTo>
                    <a:lnTo>
                      <a:pt x="46" y="44"/>
                    </a:lnTo>
                    <a:lnTo>
                      <a:pt x="32" y="52"/>
                    </a:lnTo>
                    <a:lnTo>
                      <a:pt x="21" y="58"/>
                    </a:lnTo>
                    <a:lnTo>
                      <a:pt x="11" y="66"/>
                    </a:lnTo>
                    <a:lnTo>
                      <a:pt x="6" y="73"/>
                    </a:lnTo>
                    <a:lnTo>
                      <a:pt x="2" y="81"/>
                    </a:lnTo>
                    <a:lnTo>
                      <a:pt x="0" y="89"/>
                    </a:lnTo>
                    <a:lnTo>
                      <a:pt x="0" y="96"/>
                    </a:lnTo>
                    <a:lnTo>
                      <a:pt x="4" y="104"/>
                    </a:lnTo>
                    <a:lnTo>
                      <a:pt x="9" y="111"/>
                    </a:lnTo>
                    <a:lnTo>
                      <a:pt x="17" y="117"/>
                    </a:lnTo>
                    <a:lnTo>
                      <a:pt x="27" y="125"/>
                    </a:lnTo>
                    <a:lnTo>
                      <a:pt x="38" y="131"/>
                    </a:lnTo>
                    <a:lnTo>
                      <a:pt x="54" y="136"/>
                    </a:lnTo>
                    <a:lnTo>
                      <a:pt x="71" y="142"/>
                    </a:lnTo>
                    <a:lnTo>
                      <a:pt x="90" y="146"/>
                    </a:lnTo>
                    <a:lnTo>
                      <a:pt x="132" y="154"/>
                    </a:lnTo>
                    <a:lnTo>
                      <a:pt x="178" y="159"/>
                    </a:lnTo>
                    <a:lnTo>
                      <a:pt x="228" y="159"/>
                    </a:lnTo>
                    <a:lnTo>
                      <a:pt x="276" y="157"/>
                    </a:lnTo>
                    <a:lnTo>
                      <a:pt x="325" y="154"/>
                    </a:lnTo>
                    <a:lnTo>
                      <a:pt x="371" y="146"/>
                    </a:lnTo>
                    <a:lnTo>
                      <a:pt x="392" y="142"/>
                    </a:lnTo>
                    <a:lnTo>
                      <a:pt x="413" y="136"/>
                    </a:lnTo>
                    <a:lnTo>
                      <a:pt x="434" y="131"/>
                    </a:lnTo>
                    <a:lnTo>
                      <a:pt x="452" y="123"/>
                    </a:lnTo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>
                <a:off x="751" y="938"/>
                <a:ext cx="53" cy="20"/>
              </a:xfrm>
              <a:custGeom>
                <a:avLst/>
                <a:gdLst>
                  <a:gd name="T0" fmla="*/ 0 w 129"/>
                  <a:gd name="T1" fmla="*/ 0 h 49"/>
                  <a:gd name="T2" fmla="*/ 0 w 129"/>
                  <a:gd name="T3" fmla="*/ 0 h 49"/>
                  <a:gd name="T4" fmla="*/ 0 w 129"/>
                  <a:gd name="T5" fmla="*/ 0 h 49"/>
                  <a:gd name="T6" fmla="*/ 0 w 129"/>
                  <a:gd name="T7" fmla="*/ 0 h 49"/>
                  <a:gd name="T8" fmla="*/ 0 w 129"/>
                  <a:gd name="T9" fmla="*/ 0 h 49"/>
                  <a:gd name="T10" fmla="*/ 0 w 129"/>
                  <a:gd name="T11" fmla="*/ 0 h 49"/>
                  <a:gd name="T12" fmla="*/ 0 w 129"/>
                  <a:gd name="T13" fmla="*/ 0 h 49"/>
                  <a:gd name="T14" fmla="*/ 0 w 129"/>
                  <a:gd name="T15" fmla="*/ 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49"/>
                  <a:gd name="T26" fmla="*/ 129 w 129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49">
                    <a:moveTo>
                      <a:pt x="128" y="0"/>
                    </a:moveTo>
                    <a:lnTo>
                      <a:pt x="44" y="10"/>
                    </a:lnTo>
                    <a:lnTo>
                      <a:pt x="65" y="14"/>
                    </a:lnTo>
                    <a:lnTo>
                      <a:pt x="0" y="41"/>
                    </a:lnTo>
                    <a:lnTo>
                      <a:pt x="36" y="48"/>
                    </a:lnTo>
                    <a:lnTo>
                      <a:pt x="99" y="21"/>
                    </a:lnTo>
                    <a:lnTo>
                      <a:pt x="120" y="27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>
                <a:off x="754" y="963"/>
                <a:ext cx="60" cy="14"/>
              </a:xfrm>
              <a:custGeom>
                <a:avLst/>
                <a:gdLst>
                  <a:gd name="T0" fmla="*/ 0 w 145"/>
                  <a:gd name="T1" fmla="*/ 0 h 37"/>
                  <a:gd name="T2" fmla="*/ 0 w 145"/>
                  <a:gd name="T3" fmla="*/ 0 h 37"/>
                  <a:gd name="T4" fmla="*/ 0 w 145"/>
                  <a:gd name="T5" fmla="*/ 0 h 37"/>
                  <a:gd name="T6" fmla="*/ 0 w 145"/>
                  <a:gd name="T7" fmla="*/ 0 h 37"/>
                  <a:gd name="T8" fmla="*/ 0 w 145"/>
                  <a:gd name="T9" fmla="*/ 0 h 37"/>
                  <a:gd name="T10" fmla="*/ 0 w 145"/>
                  <a:gd name="T11" fmla="*/ 0 h 37"/>
                  <a:gd name="T12" fmla="*/ 0 w 145"/>
                  <a:gd name="T13" fmla="*/ 0 h 37"/>
                  <a:gd name="T14" fmla="*/ 0 w 145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5"/>
                  <a:gd name="T25" fmla="*/ 0 h 37"/>
                  <a:gd name="T26" fmla="*/ 145 w 145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5" h="37">
                    <a:moveTo>
                      <a:pt x="144" y="34"/>
                    </a:moveTo>
                    <a:lnTo>
                      <a:pt x="125" y="9"/>
                    </a:lnTo>
                    <a:lnTo>
                      <a:pt x="106" y="17"/>
                    </a:lnTo>
                    <a:lnTo>
                      <a:pt x="31" y="0"/>
                    </a:lnTo>
                    <a:lnTo>
                      <a:pt x="0" y="13"/>
                    </a:lnTo>
                    <a:lnTo>
                      <a:pt x="75" y="28"/>
                    </a:lnTo>
                    <a:lnTo>
                      <a:pt x="58" y="36"/>
                    </a:lnTo>
                    <a:lnTo>
                      <a:pt x="144" y="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685" y="965"/>
                <a:ext cx="53" cy="20"/>
              </a:xfrm>
              <a:custGeom>
                <a:avLst/>
                <a:gdLst>
                  <a:gd name="T0" fmla="*/ 0 w 129"/>
                  <a:gd name="T1" fmla="*/ 0 h 49"/>
                  <a:gd name="T2" fmla="*/ 0 w 129"/>
                  <a:gd name="T3" fmla="*/ 0 h 49"/>
                  <a:gd name="T4" fmla="*/ 0 w 129"/>
                  <a:gd name="T5" fmla="*/ 0 h 49"/>
                  <a:gd name="T6" fmla="*/ 0 w 129"/>
                  <a:gd name="T7" fmla="*/ 0 h 49"/>
                  <a:gd name="T8" fmla="*/ 0 w 129"/>
                  <a:gd name="T9" fmla="*/ 0 h 49"/>
                  <a:gd name="T10" fmla="*/ 0 w 129"/>
                  <a:gd name="T11" fmla="*/ 0 h 49"/>
                  <a:gd name="T12" fmla="*/ 0 w 129"/>
                  <a:gd name="T13" fmla="*/ 0 h 49"/>
                  <a:gd name="T14" fmla="*/ 0 w 129"/>
                  <a:gd name="T15" fmla="*/ 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49"/>
                  <a:gd name="T26" fmla="*/ 129 w 129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49">
                    <a:moveTo>
                      <a:pt x="0" y="48"/>
                    </a:moveTo>
                    <a:lnTo>
                      <a:pt x="84" y="39"/>
                    </a:lnTo>
                    <a:lnTo>
                      <a:pt x="63" y="33"/>
                    </a:lnTo>
                    <a:lnTo>
                      <a:pt x="128" y="8"/>
                    </a:lnTo>
                    <a:lnTo>
                      <a:pt x="92" y="0"/>
                    </a:lnTo>
                    <a:lnTo>
                      <a:pt x="27" y="25"/>
                    </a:lnTo>
                    <a:lnTo>
                      <a:pt x="6" y="21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675" y="946"/>
                <a:ext cx="60" cy="15"/>
              </a:xfrm>
              <a:custGeom>
                <a:avLst/>
                <a:gdLst>
                  <a:gd name="T0" fmla="*/ 0 w 144"/>
                  <a:gd name="T1" fmla="*/ 0 h 37"/>
                  <a:gd name="T2" fmla="*/ 0 w 144"/>
                  <a:gd name="T3" fmla="*/ 0 h 37"/>
                  <a:gd name="T4" fmla="*/ 0 w 144"/>
                  <a:gd name="T5" fmla="*/ 0 h 37"/>
                  <a:gd name="T6" fmla="*/ 0 w 144"/>
                  <a:gd name="T7" fmla="*/ 0 h 37"/>
                  <a:gd name="T8" fmla="*/ 0 w 144"/>
                  <a:gd name="T9" fmla="*/ 0 h 37"/>
                  <a:gd name="T10" fmla="*/ 0 w 144"/>
                  <a:gd name="T11" fmla="*/ 0 h 37"/>
                  <a:gd name="T12" fmla="*/ 0 w 144"/>
                  <a:gd name="T13" fmla="*/ 0 h 37"/>
                  <a:gd name="T14" fmla="*/ 0 w 144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7"/>
                  <a:gd name="T26" fmla="*/ 144 w 144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7">
                    <a:moveTo>
                      <a:pt x="0" y="2"/>
                    </a:moveTo>
                    <a:lnTo>
                      <a:pt x="19" y="26"/>
                    </a:lnTo>
                    <a:lnTo>
                      <a:pt x="36" y="21"/>
                    </a:lnTo>
                    <a:lnTo>
                      <a:pt x="111" y="36"/>
                    </a:lnTo>
                    <a:lnTo>
                      <a:pt x="143" y="25"/>
                    </a:lnTo>
                    <a:lnTo>
                      <a:pt x="67" y="7"/>
                    </a:lnTo>
                    <a:lnTo>
                      <a:pt x="86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sp>
          <p:nvSpPr>
            <p:cNvPr id="48" name="CuadroTexto 47"/>
            <p:cNvSpPr txBox="1"/>
            <p:nvPr/>
          </p:nvSpPr>
          <p:spPr>
            <a:xfrm>
              <a:off x="7020272" y="1556792"/>
              <a:ext cx="1018227" cy="538182"/>
            </a:xfrm>
            <a:prstGeom prst="rect">
              <a:avLst/>
            </a:prstGeom>
            <a:noFill/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  <a:defRPr/>
              </a:pPr>
              <a:r>
                <a:rPr lang="en-GB" b="1" kern="0" dirty="0">
                  <a:latin typeface="Calibri"/>
                </a:rPr>
                <a:t>Data </a:t>
              </a:r>
              <a:br>
                <a:rPr lang="en-GB" b="1" kern="0" dirty="0">
                  <a:latin typeface="Calibri"/>
                </a:rPr>
              </a:br>
              <a:r>
                <a:rPr lang="en-GB" b="1" kern="0" dirty="0">
                  <a:latin typeface="Calibri"/>
                </a:rPr>
                <a:t>Center A</a:t>
              </a:r>
            </a:p>
          </p:txBody>
        </p:sp>
      </p:grpSp>
      <p:grpSp>
        <p:nvGrpSpPr>
          <p:cNvPr id="60" name="Agrupar 59"/>
          <p:cNvGrpSpPr/>
          <p:nvPr/>
        </p:nvGrpSpPr>
        <p:grpSpPr>
          <a:xfrm>
            <a:off x="395536" y="1556792"/>
            <a:ext cx="2520280" cy="1640438"/>
            <a:chOff x="395536" y="1556792"/>
            <a:chExt cx="2520280" cy="1640438"/>
          </a:xfrm>
        </p:grpSpPr>
        <p:sp>
          <p:nvSpPr>
            <p:cNvPr id="6" name="Elipse 5"/>
            <p:cNvSpPr/>
            <p:nvPr/>
          </p:nvSpPr>
          <p:spPr bwMode="auto">
            <a:xfrm flipH="1">
              <a:off x="395536" y="2096852"/>
              <a:ext cx="2376264" cy="1100378"/>
            </a:xfrm>
            <a:prstGeom prst="ellipse">
              <a:avLst/>
            </a:prstGeom>
            <a:solidFill>
              <a:srgbClr val="E8F6E5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  <p:grpSp>
          <p:nvGrpSpPr>
            <p:cNvPr id="7" name="Agrupar 6"/>
            <p:cNvGrpSpPr/>
            <p:nvPr/>
          </p:nvGrpSpPr>
          <p:grpSpPr>
            <a:xfrm>
              <a:off x="726049" y="2300626"/>
              <a:ext cx="851374" cy="643441"/>
              <a:chOff x="5227979" y="2132856"/>
              <a:chExt cx="1504261" cy="1136871"/>
            </a:xfrm>
          </p:grpSpPr>
          <p:pic>
            <p:nvPicPr>
              <p:cNvPr id="15" name="Picture 60" descr="Server - applicati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7883" y="2132856"/>
                <a:ext cx="644357" cy="1136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Cilindro 15"/>
              <p:cNvSpPr/>
              <p:nvPr/>
            </p:nvSpPr>
            <p:spPr>
              <a:xfrm flipH="1">
                <a:off x="5571045" y="2239790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40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7" name="Cilindro 16"/>
              <p:cNvSpPr/>
              <p:nvPr/>
            </p:nvSpPr>
            <p:spPr>
              <a:xfrm flipH="1">
                <a:off x="5404346" y="2367131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40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8" name="Cilindro 17"/>
              <p:cNvSpPr/>
              <p:nvPr/>
            </p:nvSpPr>
            <p:spPr>
              <a:xfrm flipH="1">
                <a:off x="5227979" y="2491440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40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9" name="Cilindro 18"/>
              <p:cNvSpPr/>
              <p:nvPr/>
            </p:nvSpPr>
            <p:spPr>
              <a:xfrm flipH="1">
                <a:off x="5571045" y="2585718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40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0" name="Cilindro 19"/>
              <p:cNvSpPr/>
              <p:nvPr/>
            </p:nvSpPr>
            <p:spPr>
              <a:xfrm flipH="1">
                <a:off x="5418645" y="2708920"/>
                <a:ext cx="377491" cy="432048"/>
              </a:xfrm>
              <a:prstGeom prst="can">
                <a:avLst/>
              </a:prstGeom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GB" sz="1400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527889" y="2545151"/>
              <a:ext cx="387927" cy="208668"/>
              <a:chOff x="638" y="929"/>
              <a:chExt cx="213" cy="99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638" y="929"/>
                <a:ext cx="213" cy="99"/>
              </a:xfrm>
              <a:custGeom>
                <a:avLst/>
                <a:gdLst>
                  <a:gd name="T0" fmla="*/ 0 w 516"/>
                  <a:gd name="T1" fmla="*/ 0 h 245"/>
                  <a:gd name="T2" fmla="*/ 0 w 516"/>
                  <a:gd name="T3" fmla="*/ 0 h 245"/>
                  <a:gd name="T4" fmla="*/ 0 w 516"/>
                  <a:gd name="T5" fmla="*/ 0 h 245"/>
                  <a:gd name="T6" fmla="*/ 0 w 516"/>
                  <a:gd name="T7" fmla="*/ 0 h 245"/>
                  <a:gd name="T8" fmla="*/ 0 w 516"/>
                  <a:gd name="T9" fmla="*/ 0 h 245"/>
                  <a:gd name="T10" fmla="*/ 0 w 516"/>
                  <a:gd name="T11" fmla="*/ 0 h 245"/>
                  <a:gd name="T12" fmla="*/ 0 w 516"/>
                  <a:gd name="T13" fmla="*/ 0 h 245"/>
                  <a:gd name="T14" fmla="*/ 0 w 516"/>
                  <a:gd name="T15" fmla="*/ 0 h 245"/>
                  <a:gd name="T16" fmla="*/ 0 w 516"/>
                  <a:gd name="T17" fmla="*/ 0 h 245"/>
                  <a:gd name="T18" fmla="*/ 0 w 516"/>
                  <a:gd name="T19" fmla="*/ 0 h 245"/>
                  <a:gd name="T20" fmla="*/ 0 w 516"/>
                  <a:gd name="T21" fmla="*/ 0 h 245"/>
                  <a:gd name="T22" fmla="*/ 0 w 516"/>
                  <a:gd name="T23" fmla="*/ 0 h 245"/>
                  <a:gd name="T24" fmla="*/ 0 w 516"/>
                  <a:gd name="T25" fmla="*/ 0 h 245"/>
                  <a:gd name="T26" fmla="*/ 0 w 516"/>
                  <a:gd name="T27" fmla="*/ 0 h 245"/>
                  <a:gd name="T28" fmla="*/ 0 w 516"/>
                  <a:gd name="T29" fmla="*/ 0 h 245"/>
                  <a:gd name="T30" fmla="*/ 0 w 516"/>
                  <a:gd name="T31" fmla="*/ 0 h 245"/>
                  <a:gd name="T32" fmla="*/ 0 w 516"/>
                  <a:gd name="T33" fmla="*/ 0 h 245"/>
                  <a:gd name="T34" fmla="*/ 0 w 516"/>
                  <a:gd name="T35" fmla="*/ 0 h 245"/>
                  <a:gd name="T36" fmla="*/ 0 w 516"/>
                  <a:gd name="T37" fmla="*/ 0 h 245"/>
                  <a:gd name="T38" fmla="*/ 0 w 516"/>
                  <a:gd name="T39" fmla="*/ 0 h 245"/>
                  <a:gd name="T40" fmla="*/ 0 w 516"/>
                  <a:gd name="T41" fmla="*/ 0 h 245"/>
                  <a:gd name="T42" fmla="*/ 0 w 516"/>
                  <a:gd name="T43" fmla="*/ 0 h 245"/>
                  <a:gd name="T44" fmla="*/ 0 w 516"/>
                  <a:gd name="T45" fmla="*/ 0 h 245"/>
                  <a:gd name="T46" fmla="*/ 0 w 516"/>
                  <a:gd name="T47" fmla="*/ 0 h 245"/>
                  <a:gd name="T48" fmla="*/ 0 w 516"/>
                  <a:gd name="T49" fmla="*/ 0 h 245"/>
                  <a:gd name="T50" fmla="*/ 0 w 516"/>
                  <a:gd name="T51" fmla="*/ 0 h 245"/>
                  <a:gd name="T52" fmla="*/ 0 w 516"/>
                  <a:gd name="T53" fmla="*/ 0 h 245"/>
                  <a:gd name="T54" fmla="*/ 0 w 516"/>
                  <a:gd name="T55" fmla="*/ 0 h 245"/>
                  <a:gd name="T56" fmla="*/ 0 w 516"/>
                  <a:gd name="T57" fmla="*/ 0 h 245"/>
                  <a:gd name="T58" fmla="*/ 0 w 516"/>
                  <a:gd name="T59" fmla="*/ 0 h 245"/>
                  <a:gd name="T60" fmla="*/ 0 w 516"/>
                  <a:gd name="T61" fmla="*/ 0 h 245"/>
                  <a:gd name="T62" fmla="*/ 0 w 516"/>
                  <a:gd name="T63" fmla="*/ 0 h 245"/>
                  <a:gd name="T64" fmla="*/ 0 w 516"/>
                  <a:gd name="T65" fmla="*/ 0 h 245"/>
                  <a:gd name="T66" fmla="*/ 0 w 516"/>
                  <a:gd name="T67" fmla="*/ 0 h 245"/>
                  <a:gd name="T68" fmla="*/ 0 w 516"/>
                  <a:gd name="T69" fmla="*/ 0 h 245"/>
                  <a:gd name="T70" fmla="*/ 0 w 516"/>
                  <a:gd name="T71" fmla="*/ 0 h 245"/>
                  <a:gd name="T72" fmla="*/ 0 w 516"/>
                  <a:gd name="T73" fmla="*/ 0 h 245"/>
                  <a:gd name="T74" fmla="*/ 0 w 516"/>
                  <a:gd name="T75" fmla="*/ 0 h 245"/>
                  <a:gd name="T76" fmla="*/ 0 w 516"/>
                  <a:gd name="T77" fmla="*/ 0 h 245"/>
                  <a:gd name="T78" fmla="*/ 0 w 516"/>
                  <a:gd name="T79" fmla="*/ 0 h 245"/>
                  <a:gd name="T80" fmla="*/ 0 w 516"/>
                  <a:gd name="T81" fmla="*/ 0 h 245"/>
                  <a:gd name="T82" fmla="*/ 0 w 516"/>
                  <a:gd name="T83" fmla="*/ 0 h 245"/>
                  <a:gd name="T84" fmla="*/ 0 w 516"/>
                  <a:gd name="T85" fmla="*/ 0 h 245"/>
                  <a:gd name="T86" fmla="*/ 0 w 516"/>
                  <a:gd name="T87" fmla="*/ 0 h 245"/>
                  <a:gd name="T88" fmla="*/ 0 w 516"/>
                  <a:gd name="T89" fmla="*/ 0 h 245"/>
                  <a:gd name="T90" fmla="*/ 0 w 516"/>
                  <a:gd name="T91" fmla="*/ 0 h 245"/>
                  <a:gd name="T92" fmla="*/ 0 w 516"/>
                  <a:gd name="T93" fmla="*/ 0 h 245"/>
                  <a:gd name="T94" fmla="*/ 0 w 516"/>
                  <a:gd name="T95" fmla="*/ 0 h 245"/>
                  <a:gd name="T96" fmla="*/ 0 w 516"/>
                  <a:gd name="T97" fmla="*/ 0 h 245"/>
                  <a:gd name="T98" fmla="*/ 0 w 516"/>
                  <a:gd name="T99" fmla="*/ 0 h 245"/>
                  <a:gd name="T100" fmla="*/ 0 w 516"/>
                  <a:gd name="T101" fmla="*/ 0 h 245"/>
                  <a:gd name="T102" fmla="*/ 0 w 516"/>
                  <a:gd name="T103" fmla="*/ 0 h 245"/>
                  <a:gd name="T104" fmla="*/ 0 w 516"/>
                  <a:gd name="T105" fmla="*/ 0 h 24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16"/>
                  <a:gd name="T160" fmla="*/ 0 h 245"/>
                  <a:gd name="T161" fmla="*/ 516 w 516"/>
                  <a:gd name="T162" fmla="*/ 245 h 24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16" h="245">
                    <a:moveTo>
                      <a:pt x="515" y="71"/>
                    </a:moveTo>
                    <a:lnTo>
                      <a:pt x="513" y="64"/>
                    </a:lnTo>
                    <a:lnTo>
                      <a:pt x="509" y="56"/>
                    </a:lnTo>
                    <a:lnTo>
                      <a:pt x="503" y="46"/>
                    </a:lnTo>
                    <a:lnTo>
                      <a:pt x="492" y="39"/>
                    </a:lnTo>
                    <a:lnTo>
                      <a:pt x="480" y="33"/>
                    </a:lnTo>
                    <a:lnTo>
                      <a:pt x="465" y="25"/>
                    </a:lnTo>
                    <a:lnTo>
                      <a:pt x="446" y="20"/>
                    </a:lnTo>
                    <a:lnTo>
                      <a:pt x="425" y="14"/>
                    </a:lnTo>
                    <a:lnTo>
                      <a:pt x="383" y="6"/>
                    </a:lnTo>
                    <a:lnTo>
                      <a:pt x="335" y="2"/>
                    </a:lnTo>
                    <a:lnTo>
                      <a:pt x="287" y="0"/>
                    </a:lnTo>
                    <a:lnTo>
                      <a:pt x="237" y="2"/>
                    </a:lnTo>
                    <a:lnTo>
                      <a:pt x="189" y="8"/>
                    </a:lnTo>
                    <a:lnTo>
                      <a:pt x="143" y="14"/>
                    </a:lnTo>
                    <a:lnTo>
                      <a:pt x="99" y="25"/>
                    </a:lnTo>
                    <a:lnTo>
                      <a:pt x="63" y="37"/>
                    </a:lnTo>
                    <a:lnTo>
                      <a:pt x="48" y="44"/>
                    </a:lnTo>
                    <a:lnTo>
                      <a:pt x="34" y="50"/>
                    </a:lnTo>
                    <a:lnTo>
                      <a:pt x="23" y="58"/>
                    </a:lnTo>
                    <a:lnTo>
                      <a:pt x="13" y="66"/>
                    </a:lnTo>
                    <a:lnTo>
                      <a:pt x="8" y="71"/>
                    </a:lnTo>
                    <a:lnTo>
                      <a:pt x="4" y="79"/>
                    </a:lnTo>
                    <a:lnTo>
                      <a:pt x="0" y="87"/>
                    </a:lnTo>
                    <a:lnTo>
                      <a:pt x="0" y="94"/>
                    </a:lnTo>
                    <a:lnTo>
                      <a:pt x="0" y="173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11" y="198"/>
                    </a:lnTo>
                    <a:lnTo>
                      <a:pt x="21" y="205"/>
                    </a:lnTo>
                    <a:lnTo>
                      <a:pt x="34" y="213"/>
                    </a:lnTo>
                    <a:lnTo>
                      <a:pt x="50" y="221"/>
                    </a:lnTo>
                    <a:lnTo>
                      <a:pt x="67" y="226"/>
                    </a:lnTo>
                    <a:lnTo>
                      <a:pt x="90" y="232"/>
                    </a:lnTo>
                    <a:lnTo>
                      <a:pt x="132" y="240"/>
                    </a:lnTo>
                    <a:lnTo>
                      <a:pt x="178" y="244"/>
                    </a:lnTo>
                    <a:lnTo>
                      <a:pt x="228" y="244"/>
                    </a:lnTo>
                    <a:lnTo>
                      <a:pt x="276" y="244"/>
                    </a:lnTo>
                    <a:lnTo>
                      <a:pt x="325" y="238"/>
                    </a:lnTo>
                    <a:lnTo>
                      <a:pt x="371" y="230"/>
                    </a:lnTo>
                    <a:lnTo>
                      <a:pt x="392" y="226"/>
                    </a:lnTo>
                    <a:lnTo>
                      <a:pt x="413" y="221"/>
                    </a:lnTo>
                    <a:lnTo>
                      <a:pt x="434" y="215"/>
                    </a:lnTo>
                    <a:lnTo>
                      <a:pt x="452" y="209"/>
                    </a:lnTo>
                    <a:lnTo>
                      <a:pt x="467" y="201"/>
                    </a:lnTo>
                    <a:lnTo>
                      <a:pt x="480" y="196"/>
                    </a:lnTo>
                    <a:lnTo>
                      <a:pt x="492" y="188"/>
                    </a:lnTo>
                    <a:lnTo>
                      <a:pt x="499" y="180"/>
                    </a:lnTo>
                    <a:lnTo>
                      <a:pt x="507" y="175"/>
                    </a:lnTo>
                    <a:lnTo>
                      <a:pt x="511" y="167"/>
                    </a:lnTo>
                    <a:lnTo>
                      <a:pt x="513" y="159"/>
                    </a:lnTo>
                    <a:lnTo>
                      <a:pt x="515" y="154"/>
                    </a:lnTo>
                    <a:lnTo>
                      <a:pt x="515" y="71"/>
                    </a:lnTo>
                  </a:path>
                </a:pathLst>
              </a:custGeom>
              <a:gradFill rotWithShape="0">
                <a:gsLst>
                  <a:gs pos="0">
                    <a:srgbClr val="CB967C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0" name="Freeform 21"/>
              <p:cNvSpPr>
                <a:spLocks/>
              </p:cNvSpPr>
              <p:nvPr/>
            </p:nvSpPr>
            <p:spPr bwMode="auto">
              <a:xfrm>
                <a:off x="638" y="929"/>
                <a:ext cx="213" cy="65"/>
              </a:xfrm>
              <a:custGeom>
                <a:avLst/>
                <a:gdLst>
                  <a:gd name="T0" fmla="*/ 0 w 516"/>
                  <a:gd name="T1" fmla="*/ 0 h 160"/>
                  <a:gd name="T2" fmla="*/ 0 w 516"/>
                  <a:gd name="T3" fmla="*/ 0 h 160"/>
                  <a:gd name="T4" fmla="*/ 0 w 516"/>
                  <a:gd name="T5" fmla="*/ 0 h 160"/>
                  <a:gd name="T6" fmla="*/ 0 w 516"/>
                  <a:gd name="T7" fmla="*/ 0 h 160"/>
                  <a:gd name="T8" fmla="*/ 0 w 516"/>
                  <a:gd name="T9" fmla="*/ 0 h 160"/>
                  <a:gd name="T10" fmla="*/ 0 w 516"/>
                  <a:gd name="T11" fmla="*/ 0 h 160"/>
                  <a:gd name="T12" fmla="*/ 0 w 516"/>
                  <a:gd name="T13" fmla="*/ 0 h 160"/>
                  <a:gd name="T14" fmla="*/ 0 w 516"/>
                  <a:gd name="T15" fmla="*/ 0 h 160"/>
                  <a:gd name="T16" fmla="*/ 0 w 516"/>
                  <a:gd name="T17" fmla="*/ 0 h 160"/>
                  <a:gd name="T18" fmla="*/ 0 w 516"/>
                  <a:gd name="T19" fmla="*/ 0 h 160"/>
                  <a:gd name="T20" fmla="*/ 0 w 516"/>
                  <a:gd name="T21" fmla="*/ 0 h 160"/>
                  <a:gd name="T22" fmla="*/ 0 w 516"/>
                  <a:gd name="T23" fmla="*/ 0 h 160"/>
                  <a:gd name="T24" fmla="*/ 0 w 516"/>
                  <a:gd name="T25" fmla="*/ 0 h 160"/>
                  <a:gd name="T26" fmla="*/ 0 w 516"/>
                  <a:gd name="T27" fmla="*/ 0 h 160"/>
                  <a:gd name="T28" fmla="*/ 0 w 516"/>
                  <a:gd name="T29" fmla="*/ 0 h 160"/>
                  <a:gd name="T30" fmla="*/ 0 w 516"/>
                  <a:gd name="T31" fmla="*/ 0 h 160"/>
                  <a:gd name="T32" fmla="*/ 0 w 516"/>
                  <a:gd name="T33" fmla="*/ 0 h 160"/>
                  <a:gd name="T34" fmla="*/ 0 w 516"/>
                  <a:gd name="T35" fmla="*/ 0 h 160"/>
                  <a:gd name="T36" fmla="*/ 0 w 516"/>
                  <a:gd name="T37" fmla="*/ 0 h 160"/>
                  <a:gd name="T38" fmla="*/ 0 w 516"/>
                  <a:gd name="T39" fmla="*/ 0 h 160"/>
                  <a:gd name="T40" fmla="*/ 0 w 516"/>
                  <a:gd name="T41" fmla="*/ 0 h 160"/>
                  <a:gd name="T42" fmla="*/ 0 w 516"/>
                  <a:gd name="T43" fmla="*/ 0 h 160"/>
                  <a:gd name="T44" fmla="*/ 0 w 516"/>
                  <a:gd name="T45" fmla="*/ 0 h 160"/>
                  <a:gd name="T46" fmla="*/ 0 w 516"/>
                  <a:gd name="T47" fmla="*/ 0 h 160"/>
                  <a:gd name="T48" fmla="*/ 0 w 516"/>
                  <a:gd name="T49" fmla="*/ 0 h 160"/>
                  <a:gd name="T50" fmla="*/ 0 w 516"/>
                  <a:gd name="T51" fmla="*/ 0 h 160"/>
                  <a:gd name="T52" fmla="*/ 0 w 516"/>
                  <a:gd name="T53" fmla="*/ 0 h 160"/>
                  <a:gd name="T54" fmla="*/ 0 w 516"/>
                  <a:gd name="T55" fmla="*/ 0 h 160"/>
                  <a:gd name="T56" fmla="*/ 0 w 516"/>
                  <a:gd name="T57" fmla="*/ 0 h 160"/>
                  <a:gd name="T58" fmla="*/ 0 w 516"/>
                  <a:gd name="T59" fmla="*/ 0 h 160"/>
                  <a:gd name="T60" fmla="*/ 0 w 516"/>
                  <a:gd name="T61" fmla="*/ 0 h 160"/>
                  <a:gd name="T62" fmla="*/ 0 w 516"/>
                  <a:gd name="T63" fmla="*/ 0 h 160"/>
                  <a:gd name="T64" fmla="*/ 0 w 516"/>
                  <a:gd name="T65" fmla="*/ 0 h 160"/>
                  <a:gd name="T66" fmla="*/ 0 w 516"/>
                  <a:gd name="T67" fmla="*/ 0 h 160"/>
                  <a:gd name="T68" fmla="*/ 0 w 516"/>
                  <a:gd name="T69" fmla="*/ 0 h 160"/>
                  <a:gd name="T70" fmla="*/ 0 w 516"/>
                  <a:gd name="T71" fmla="*/ 0 h 160"/>
                  <a:gd name="T72" fmla="*/ 0 w 516"/>
                  <a:gd name="T73" fmla="*/ 0 h 160"/>
                  <a:gd name="T74" fmla="*/ 0 w 516"/>
                  <a:gd name="T75" fmla="*/ 0 h 160"/>
                  <a:gd name="T76" fmla="*/ 0 w 516"/>
                  <a:gd name="T77" fmla="*/ 0 h 160"/>
                  <a:gd name="T78" fmla="*/ 0 w 516"/>
                  <a:gd name="T79" fmla="*/ 0 h 160"/>
                  <a:gd name="T80" fmla="*/ 0 w 516"/>
                  <a:gd name="T81" fmla="*/ 0 h 160"/>
                  <a:gd name="T82" fmla="*/ 0 w 516"/>
                  <a:gd name="T83" fmla="*/ 0 h 160"/>
                  <a:gd name="T84" fmla="*/ 0 w 516"/>
                  <a:gd name="T85" fmla="*/ 0 h 160"/>
                  <a:gd name="T86" fmla="*/ 0 w 516"/>
                  <a:gd name="T87" fmla="*/ 0 h 160"/>
                  <a:gd name="T88" fmla="*/ 0 w 516"/>
                  <a:gd name="T89" fmla="*/ 0 h 160"/>
                  <a:gd name="T90" fmla="*/ 0 w 516"/>
                  <a:gd name="T91" fmla="*/ 0 h 160"/>
                  <a:gd name="T92" fmla="*/ 0 w 516"/>
                  <a:gd name="T93" fmla="*/ 0 h 160"/>
                  <a:gd name="T94" fmla="*/ 0 w 516"/>
                  <a:gd name="T95" fmla="*/ 0 h 160"/>
                  <a:gd name="T96" fmla="*/ 0 w 516"/>
                  <a:gd name="T97" fmla="*/ 0 h 160"/>
                  <a:gd name="T98" fmla="*/ 0 w 516"/>
                  <a:gd name="T99" fmla="*/ 0 h 160"/>
                  <a:gd name="T100" fmla="*/ 0 w 516"/>
                  <a:gd name="T101" fmla="*/ 0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16"/>
                  <a:gd name="T154" fmla="*/ 0 h 160"/>
                  <a:gd name="T155" fmla="*/ 516 w 516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16" h="160">
                    <a:moveTo>
                      <a:pt x="452" y="123"/>
                    </a:moveTo>
                    <a:lnTo>
                      <a:pt x="469" y="117"/>
                    </a:lnTo>
                    <a:lnTo>
                      <a:pt x="482" y="110"/>
                    </a:lnTo>
                    <a:lnTo>
                      <a:pt x="494" y="102"/>
                    </a:lnTo>
                    <a:lnTo>
                      <a:pt x="501" y="94"/>
                    </a:lnTo>
                    <a:lnTo>
                      <a:pt x="509" y="87"/>
                    </a:lnTo>
                    <a:lnTo>
                      <a:pt x="513" y="79"/>
                    </a:lnTo>
                    <a:lnTo>
                      <a:pt x="515" y="71"/>
                    </a:lnTo>
                    <a:lnTo>
                      <a:pt x="513" y="64"/>
                    </a:lnTo>
                    <a:lnTo>
                      <a:pt x="511" y="56"/>
                    </a:lnTo>
                    <a:lnTo>
                      <a:pt x="505" y="50"/>
                    </a:lnTo>
                    <a:lnTo>
                      <a:pt x="498" y="43"/>
                    </a:lnTo>
                    <a:lnTo>
                      <a:pt x="488" y="37"/>
                    </a:lnTo>
                    <a:lnTo>
                      <a:pt x="475" y="29"/>
                    </a:lnTo>
                    <a:lnTo>
                      <a:pt x="461" y="23"/>
                    </a:lnTo>
                    <a:lnTo>
                      <a:pt x="444" y="20"/>
                    </a:lnTo>
                    <a:lnTo>
                      <a:pt x="425" y="14"/>
                    </a:lnTo>
                    <a:lnTo>
                      <a:pt x="383" y="6"/>
                    </a:lnTo>
                    <a:lnTo>
                      <a:pt x="335" y="2"/>
                    </a:lnTo>
                    <a:lnTo>
                      <a:pt x="287" y="0"/>
                    </a:lnTo>
                    <a:lnTo>
                      <a:pt x="237" y="2"/>
                    </a:lnTo>
                    <a:lnTo>
                      <a:pt x="189" y="8"/>
                    </a:lnTo>
                    <a:lnTo>
                      <a:pt x="143" y="14"/>
                    </a:lnTo>
                    <a:lnTo>
                      <a:pt x="99" y="25"/>
                    </a:lnTo>
                    <a:lnTo>
                      <a:pt x="63" y="37"/>
                    </a:lnTo>
                    <a:lnTo>
                      <a:pt x="46" y="44"/>
                    </a:lnTo>
                    <a:lnTo>
                      <a:pt x="32" y="52"/>
                    </a:lnTo>
                    <a:lnTo>
                      <a:pt x="21" y="58"/>
                    </a:lnTo>
                    <a:lnTo>
                      <a:pt x="11" y="66"/>
                    </a:lnTo>
                    <a:lnTo>
                      <a:pt x="6" y="73"/>
                    </a:lnTo>
                    <a:lnTo>
                      <a:pt x="2" y="81"/>
                    </a:lnTo>
                    <a:lnTo>
                      <a:pt x="0" y="89"/>
                    </a:lnTo>
                    <a:lnTo>
                      <a:pt x="0" y="96"/>
                    </a:lnTo>
                    <a:lnTo>
                      <a:pt x="4" y="104"/>
                    </a:lnTo>
                    <a:lnTo>
                      <a:pt x="9" y="111"/>
                    </a:lnTo>
                    <a:lnTo>
                      <a:pt x="17" y="117"/>
                    </a:lnTo>
                    <a:lnTo>
                      <a:pt x="27" y="125"/>
                    </a:lnTo>
                    <a:lnTo>
                      <a:pt x="38" y="131"/>
                    </a:lnTo>
                    <a:lnTo>
                      <a:pt x="54" y="136"/>
                    </a:lnTo>
                    <a:lnTo>
                      <a:pt x="71" y="142"/>
                    </a:lnTo>
                    <a:lnTo>
                      <a:pt x="90" y="146"/>
                    </a:lnTo>
                    <a:lnTo>
                      <a:pt x="132" y="154"/>
                    </a:lnTo>
                    <a:lnTo>
                      <a:pt x="178" y="159"/>
                    </a:lnTo>
                    <a:lnTo>
                      <a:pt x="228" y="159"/>
                    </a:lnTo>
                    <a:lnTo>
                      <a:pt x="276" y="157"/>
                    </a:lnTo>
                    <a:lnTo>
                      <a:pt x="325" y="154"/>
                    </a:lnTo>
                    <a:lnTo>
                      <a:pt x="371" y="146"/>
                    </a:lnTo>
                    <a:lnTo>
                      <a:pt x="392" y="142"/>
                    </a:lnTo>
                    <a:lnTo>
                      <a:pt x="413" y="136"/>
                    </a:lnTo>
                    <a:lnTo>
                      <a:pt x="434" y="131"/>
                    </a:lnTo>
                    <a:lnTo>
                      <a:pt x="452" y="123"/>
                    </a:lnTo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1" name="Freeform 22"/>
              <p:cNvSpPr>
                <a:spLocks/>
              </p:cNvSpPr>
              <p:nvPr/>
            </p:nvSpPr>
            <p:spPr bwMode="auto">
              <a:xfrm>
                <a:off x="751" y="938"/>
                <a:ext cx="53" cy="20"/>
              </a:xfrm>
              <a:custGeom>
                <a:avLst/>
                <a:gdLst>
                  <a:gd name="T0" fmla="*/ 0 w 129"/>
                  <a:gd name="T1" fmla="*/ 0 h 49"/>
                  <a:gd name="T2" fmla="*/ 0 w 129"/>
                  <a:gd name="T3" fmla="*/ 0 h 49"/>
                  <a:gd name="T4" fmla="*/ 0 w 129"/>
                  <a:gd name="T5" fmla="*/ 0 h 49"/>
                  <a:gd name="T6" fmla="*/ 0 w 129"/>
                  <a:gd name="T7" fmla="*/ 0 h 49"/>
                  <a:gd name="T8" fmla="*/ 0 w 129"/>
                  <a:gd name="T9" fmla="*/ 0 h 49"/>
                  <a:gd name="T10" fmla="*/ 0 w 129"/>
                  <a:gd name="T11" fmla="*/ 0 h 49"/>
                  <a:gd name="T12" fmla="*/ 0 w 129"/>
                  <a:gd name="T13" fmla="*/ 0 h 49"/>
                  <a:gd name="T14" fmla="*/ 0 w 129"/>
                  <a:gd name="T15" fmla="*/ 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49"/>
                  <a:gd name="T26" fmla="*/ 129 w 129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49">
                    <a:moveTo>
                      <a:pt x="128" y="0"/>
                    </a:moveTo>
                    <a:lnTo>
                      <a:pt x="44" y="10"/>
                    </a:lnTo>
                    <a:lnTo>
                      <a:pt x="65" y="14"/>
                    </a:lnTo>
                    <a:lnTo>
                      <a:pt x="0" y="41"/>
                    </a:lnTo>
                    <a:lnTo>
                      <a:pt x="36" y="48"/>
                    </a:lnTo>
                    <a:lnTo>
                      <a:pt x="99" y="21"/>
                    </a:lnTo>
                    <a:lnTo>
                      <a:pt x="120" y="27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754" y="963"/>
                <a:ext cx="60" cy="14"/>
              </a:xfrm>
              <a:custGeom>
                <a:avLst/>
                <a:gdLst>
                  <a:gd name="T0" fmla="*/ 0 w 145"/>
                  <a:gd name="T1" fmla="*/ 0 h 37"/>
                  <a:gd name="T2" fmla="*/ 0 w 145"/>
                  <a:gd name="T3" fmla="*/ 0 h 37"/>
                  <a:gd name="T4" fmla="*/ 0 w 145"/>
                  <a:gd name="T5" fmla="*/ 0 h 37"/>
                  <a:gd name="T6" fmla="*/ 0 w 145"/>
                  <a:gd name="T7" fmla="*/ 0 h 37"/>
                  <a:gd name="T8" fmla="*/ 0 w 145"/>
                  <a:gd name="T9" fmla="*/ 0 h 37"/>
                  <a:gd name="T10" fmla="*/ 0 w 145"/>
                  <a:gd name="T11" fmla="*/ 0 h 37"/>
                  <a:gd name="T12" fmla="*/ 0 w 145"/>
                  <a:gd name="T13" fmla="*/ 0 h 37"/>
                  <a:gd name="T14" fmla="*/ 0 w 145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5"/>
                  <a:gd name="T25" fmla="*/ 0 h 37"/>
                  <a:gd name="T26" fmla="*/ 145 w 145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5" h="37">
                    <a:moveTo>
                      <a:pt x="144" y="34"/>
                    </a:moveTo>
                    <a:lnTo>
                      <a:pt x="125" y="9"/>
                    </a:lnTo>
                    <a:lnTo>
                      <a:pt x="106" y="17"/>
                    </a:lnTo>
                    <a:lnTo>
                      <a:pt x="31" y="0"/>
                    </a:lnTo>
                    <a:lnTo>
                      <a:pt x="0" y="13"/>
                    </a:lnTo>
                    <a:lnTo>
                      <a:pt x="75" y="28"/>
                    </a:lnTo>
                    <a:lnTo>
                      <a:pt x="58" y="36"/>
                    </a:lnTo>
                    <a:lnTo>
                      <a:pt x="144" y="3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685" y="965"/>
                <a:ext cx="53" cy="20"/>
              </a:xfrm>
              <a:custGeom>
                <a:avLst/>
                <a:gdLst>
                  <a:gd name="T0" fmla="*/ 0 w 129"/>
                  <a:gd name="T1" fmla="*/ 0 h 49"/>
                  <a:gd name="T2" fmla="*/ 0 w 129"/>
                  <a:gd name="T3" fmla="*/ 0 h 49"/>
                  <a:gd name="T4" fmla="*/ 0 w 129"/>
                  <a:gd name="T5" fmla="*/ 0 h 49"/>
                  <a:gd name="T6" fmla="*/ 0 w 129"/>
                  <a:gd name="T7" fmla="*/ 0 h 49"/>
                  <a:gd name="T8" fmla="*/ 0 w 129"/>
                  <a:gd name="T9" fmla="*/ 0 h 49"/>
                  <a:gd name="T10" fmla="*/ 0 w 129"/>
                  <a:gd name="T11" fmla="*/ 0 h 49"/>
                  <a:gd name="T12" fmla="*/ 0 w 129"/>
                  <a:gd name="T13" fmla="*/ 0 h 49"/>
                  <a:gd name="T14" fmla="*/ 0 w 129"/>
                  <a:gd name="T15" fmla="*/ 0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"/>
                  <a:gd name="T25" fmla="*/ 0 h 49"/>
                  <a:gd name="T26" fmla="*/ 129 w 129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" h="49">
                    <a:moveTo>
                      <a:pt x="0" y="48"/>
                    </a:moveTo>
                    <a:lnTo>
                      <a:pt x="84" y="39"/>
                    </a:lnTo>
                    <a:lnTo>
                      <a:pt x="63" y="33"/>
                    </a:lnTo>
                    <a:lnTo>
                      <a:pt x="128" y="8"/>
                    </a:lnTo>
                    <a:lnTo>
                      <a:pt x="92" y="0"/>
                    </a:lnTo>
                    <a:lnTo>
                      <a:pt x="27" y="25"/>
                    </a:lnTo>
                    <a:lnTo>
                      <a:pt x="6" y="21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4" name="Freeform 25"/>
              <p:cNvSpPr>
                <a:spLocks/>
              </p:cNvSpPr>
              <p:nvPr/>
            </p:nvSpPr>
            <p:spPr bwMode="auto">
              <a:xfrm>
                <a:off x="675" y="946"/>
                <a:ext cx="60" cy="15"/>
              </a:xfrm>
              <a:custGeom>
                <a:avLst/>
                <a:gdLst>
                  <a:gd name="T0" fmla="*/ 0 w 144"/>
                  <a:gd name="T1" fmla="*/ 0 h 37"/>
                  <a:gd name="T2" fmla="*/ 0 w 144"/>
                  <a:gd name="T3" fmla="*/ 0 h 37"/>
                  <a:gd name="T4" fmla="*/ 0 w 144"/>
                  <a:gd name="T5" fmla="*/ 0 h 37"/>
                  <a:gd name="T6" fmla="*/ 0 w 144"/>
                  <a:gd name="T7" fmla="*/ 0 h 37"/>
                  <a:gd name="T8" fmla="*/ 0 w 144"/>
                  <a:gd name="T9" fmla="*/ 0 h 37"/>
                  <a:gd name="T10" fmla="*/ 0 w 144"/>
                  <a:gd name="T11" fmla="*/ 0 h 37"/>
                  <a:gd name="T12" fmla="*/ 0 w 144"/>
                  <a:gd name="T13" fmla="*/ 0 h 37"/>
                  <a:gd name="T14" fmla="*/ 0 w 144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7"/>
                  <a:gd name="T26" fmla="*/ 144 w 144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7">
                    <a:moveTo>
                      <a:pt x="0" y="2"/>
                    </a:moveTo>
                    <a:lnTo>
                      <a:pt x="19" y="26"/>
                    </a:lnTo>
                    <a:lnTo>
                      <a:pt x="36" y="21"/>
                    </a:lnTo>
                    <a:lnTo>
                      <a:pt x="111" y="36"/>
                    </a:lnTo>
                    <a:lnTo>
                      <a:pt x="143" y="25"/>
                    </a:lnTo>
                    <a:lnTo>
                      <a:pt x="67" y="7"/>
                    </a:lnTo>
                    <a:lnTo>
                      <a:pt x="86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>
                  <a:defRPr/>
                </a:pPr>
                <a:endParaRPr lang="en-GB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sp>
          <p:nvSpPr>
            <p:cNvPr id="49" name="CuadroTexto 48"/>
            <p:cNvSpPr txBox="1"/>
            <p:nvPr/>
          </p:nvSpPr>
          <p:spPr>
            <a:xfrm>
              <a:off x="1105501" y="1556792"/>
              <a:ext cx="1018227" cy="538182"/>
            </a:xfrm>
            <a:prstGeom prst="rect">
              <a:avLst/>
            </a:prstGeom>
            <a:noFill/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  <a:defRPr/>
              </a:pPr>
              <a:r>
                <a:rPr lang="en-GB" b="1" kern="0" dirty="0">
                  <a:latin typeface="Calibri"/>
                </a:rPr>
                <a:t>Data </a:t>
              </a:r>
              <a:br>
                <a:rPr lang="en-GB" b="1" kern="0" dirty="0">
                  <a:latin typeface="Calibri"/>
                </a:rPr>
              </a:br>
              <a:r>
                <a:rPr lang="en-GB" b="1" kern="0" dirty="0">
                  <a:latin typeface="Calibri"/>
                </a:rPr>
                <a:t>Center B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763688" y="2305402"/>
            <a:ext cx="5556753" cy="691550"/>
            <a:chOff x="1763688" y="2325147"/>
            <a:chExt cx="5556753" cy="691550"/>
          </a:xfrm>
        </p:grpSpPr>
        <p:pic>
          <p:nvPicPr>
            <p:cNvPr id="36" name="Imagen 35" descr="osa_vp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325147"/>
              <a:ext cx="573668" cy="573668"/>
            </a:xfrm>
            <a:prstGeom prst="rect">
              <a:avLst/>
            </a:prstGeom>
          </p:spPr>
        </p:pic>
        <p:pic>
          <p:nvPicPr>
            <p:cNvPr id="40" name="Imagen 39" descr="osa_vp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2325147"/>
              <a:ext cx="573668" cy="573668"/>
            </a:xfrm>
            <a:prstGeom prst="rect">
              <a:avLst/>
            </a:prstGeom>
          </p:spPr>
        </p:pic>
        <p:sp>
          <p:nvSpPr>
            <p:cNvPr id="53" name="CuadroTexto 52"/>
            <p:cNvSpPr txBox="1"/>
            <p:nvPr/>
          </p:nvSpPr>
          <p:spPr>
            <a:xfrm>
              <a:off x="1773095" y="2708920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GB" sz="1400" b="1" kern="0" dirty="0" smtClean="0">
                  <a:solidFill>
                    <a:sysClr val="windowText" lastClr="000000"/>
                  </a:solidFill>
                  <a:latin typeface="Calibri"/>
                </a:rPr>
                <a:t>WOC</a:t>
              </a:r>
              <a:endParaRPr lang="en-GB" sz="14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6751054" y="2708920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GB" sz="1400" b="1" kern="0" dirty="0" smtClean="0">
                  <a:solidFill>
                    <a:sysClr val="windowText" lastClr="000000"/>
                  </a:solidFill>
                  <a:latin typeface="Calibri"/>
                </a:rPr>
                <a:t>WOC</a:t>
              </a:r>
              <a:endParaRPr lang="en-GB" sz="1400" b="1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81" name="Rectángulo 80"/>
          <p:cNvSpPr/>
          <p:nvPr/>
        </p:nvSpPr>
        <p:spPr bwMode="auto">
          <a:xfrm>
            <a:off x="6588224" y="5448756"/>
            <a:ext cx="936104" cy="216024"/>
          </a:xfrm>
          <a:prstGeom prst="rect">
            <a:avLst/>
          </a:prstGeom>
          <a:solidFill>
            <a:srgbClr val="FFD525"/>
          </a:solidFill>
          <a:ln w="3175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  <a:latin typeface="Britannic Bold" pitchFamily="34" charset="0"/>
            </a:endParaRPr>
          </a:p>
        </p:txBody>
      </p:sp>
      <p:sp>
        <p:nvSpPr>
          <p:cNvPr id="82" name="Rectángulo 81"/>
          <p:cNvSpPr/>
          <p:nvPr/>
        </p:nvSpPr>
        <p:spPr bwMode="auto">
          <a:xfrm>
            <a:off x="1597447" y="5047188"/>
            <a:ext cx="936104" cy="216024"/>
          </a:xfrm>
          <a:prstGeom prst="rect">
            <a:avLst/>
          </a:prstGeom>
          <a:solidFill>
            <a:srgbClr val="BEE1E3"/>
          </a:solidFill>
          <a:ln w="3175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  <a:latin typeface="Britannic Bold" pitchFamily="34" charset="0"/>
            </a:endParaRPr>
          </a:p>
        </p:txBody>
      </p:sp>
      <p:grpSp>
        <p:nvGrpSpPr>
          <p:cNvPr id="21" name="Agrupar 20"/>
          <p:cNvGrpSpPr/>
          <p:nvPr/>
        </p:nvGrpSpPr>
        <p:grpSpPr>
          <a:xfrm>
            <a:off x="1691680" y="4981808"/>
            <a:ext cx="576064" cy="754980"/>
            <a:chOff x="1691680" y="5194300"/>
            <a:chExt cx="576064" cy="754980"/>
          </a:xfrm>
        </p:grpSpPr>
        <p:grpSp>
          <p:nvGrpSpPr>
            <p:cNvPr id="4" name="Agrupar 3"/>
            <p:cNvGrpSpPr/>
            <p:nvPr/>
          </p:nvGrpSpPr>
          <p:grpSpPr>
            <a:xfrm>
              <a:off x="1763688" y="5259680"/>
              <a:ext cx="432048" cy="617592"/>
              <a:chOff x="1763688" y="5259680"/>
              <a:chExt cx="432048" cy="617592"/>
            </a:xfrm>
          </p:grpSpPr>
          <p:sp>
            <p:nvSpPr>
              <p:cNvPr id="64" name="Rectángulo 63"/>
              <p:cNvSpPr/>
              <p:nvPr/>
            </p:nvSpPr>
            <p:spPr bwMode="auto">
              <a:xfrm>
                <a:off x="1763688" y="5661248"/>
                <a:ext cx="432048" cy="216024"/>
              </a:xfrm>
              <a:prstGeom prst="rect">
                <a:avLst/>
              </a:prstGeom>
              <a:solidFill>
                <a:srgbClr val="FF6600"/>
              </a:solidFill>
              <a:ln w="3175" cap="sq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000000"/>
                  </a:solidFill>
                  <a:latin typeface="Britannic Bold" pitchFamily="34" charset="0"/>
                </a:endParaRPr>
              </a:p>
            </p:txBody>
          </p:sp>
          <p:sp>
            <p:nvSpPr>
              <p:cNvPr id="83" name="Rectángulo 82"/>
              <p:cNvSpPr/>
              <p:nvPr/>
            </p:nvSpPr>
            <p:spPr bwMode="auto">
              <a:xfrm>
                <a:off x="1763688" y="5259680"/>
                <a:ext cx="432048" cy="216024"/>
              </a:xfrm>
              <a:prstGeom prst="rect">
                <a:avLst/>
              </a:prstGeom>
              <a:solidFill>
                <a:srgbClr val="FF6600"/>
              </a:solidFill>
              <a:ln w="3175" cap="sq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rgbClr val="000000"/>
                  </a:solidFill>
                  <a:latin typeface="Britannic Bold" pitchFamily="34" charset="0"/>
                </a:endParaRPr>
              </a:p>
            </p:txBody>
          </p:sp>
        </p:grpSp>
        <p:sp>
          <p:nvSpPr>
            <p:cNvPr id="5" name="Rectángulo 4"/>
            <p:cNvSpPr/>
            <p:nvPr/>
          </p:nvSpPr>
          <p:spPr bwMode="auto">
            <a:xfrm>
              <a:off x="1691680" y="5194300"/>
              <a:ext cx="576064" cy="754980"/>
            </a:xfrm>
            <a:prstGeom prst="rect">
              <a:avLst/>
            </a:prstGeom>
            <a:noFill/>
            <a:ln w="12700" cap="sq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</p:grpSp>
      <p:sp>
        <p:nvSpPr>
          <p:cNvPr id="90" name="Rectángulo 89"/>
          <p:cNvSpPr/>
          <p:nvPr/>
        </p:nvSpPr>
        <p:spPr bwMode="auto">
          <a:xfrm>
            <a:off x="6732240" y="5445224"/>
            <a:ext cx="432048" cy="216024"/>
          </a:xfrm>
          <a:prstGeom prst="rect">
            <a:avLst/>
          </a:prstGeom>
          <a:solidFill>
            <a:srgbClr val="FF6600"/>
          </a:solidFill>
          <a:ln w="3175" cap="sq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  <a:latin typeface="Britannic Bold" pitchFamily="34" charset="0"/>
            </a:endParaRPr>
          </a:p>
        </p:txBody>
      </p:sp>
      <p:grpSp>
        <p:nvGrpSpPr>
          <p:cNvPr id="92" name="Agrupar 91"/>
          <p:cNvGrpSpPr/>
          <p:nvPr/>
        </p:nvGrpSpPr>
        <p:grpSpPr>
          <a:xfrm>
            <a:off x="6763608" y="3429000"/>
            <a:ext cx="576064" cy="216024"/>
            <a:chOff x="323528" y="4293096"/>
            <a:chExt cx="576064" cy="216024"/>
          </a:xfrm>
        </p:grpSpPr>
        <p:sp>
          <p:nvSpPr>
            <p:cNvPr id="93" name="Rectángulo 92"/>
            <p:cNvSpPr/>
            <p:nvPr/>
          </p:nvSpPr>
          <p:spPr bwMode="auto">
            <a:xfrm>
              <a:off x="323528" y="4293096"/>
              <a:ext cx="576064" cy="216024"/>
            </a:xfrm>
            <a:prstGeom prst="rect">
              <a:avLst/>
            </a:prstGeom>
            <a:solidFill>
              <a:srgbClr val="BEE1E3"/>
            </a:solidFill>
            <a:ln w="3175" cap="sq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  <p:sp>
          <p:nvSpPr>
            <p:cNvPr id="94" name="Rectángulo 93"/>
            <p:cNvSpPr/>
            <p:nvPr/>
          </p:nvSpPr>
          <p:spPr bwMode="auto">
            <a:xfrm>
              <a:off x="467544" y="4293096"/>
              <a:ext cx="72008" cy="216024"/>
            </a:xfrm>
            <a:prstGeom prst="rect">
              <a:avLst/>
            </a:prstGeom>
            <a:solidFill>
              <a:srgbClr val="800000"/>
            </a:solidFill>
            <a:ln w="3175" cap="sq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</p:grpSp>
      <p:sp>
        <p:nvSpPr>
          <p:cNvPr id="101" name="Llamada rectangular redondeada 100"/>
          <p:cNvSpPr/>
          <p:nvPr/>
        </p:nvSpPr>
        <p:spPr bwMode="auto">
          <a:xfrm>
            <a:off x="3995936" y="3789040"/>
            <a:ext cx="1872208" cy="1368152"/>
          </a:xfrm>
          <a:prstGeom prst="wedgeRoundRectCallout">
            <a:avLst>
              <a:gd name="adj1" fmla="val 104000"/>
              <a:gd name="adj2" fmla="val -65624"/>
              <a:gd name="adj3" fmla="val 16667"/>
            </a:avLst>
          </a:prstGeom>
          <a:solidFill>
            <a:srgbClr val="FFFF66"/>
          </a:solidFill>
          <a:ln w="12700" cap="sq" cmpd="sng" algn="ctr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65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kern="0" dirty="0">
                <a:solidFill>
                  <a:srgbClr val="3345B8"/>
                </a:solidFill>
                <a:latin typeface="Calibri"/>
              </a:rPr>
              <a:t>Original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kern="0" dirty="0" err="1">
                <a:solidFill>
                  <a:srgbClr val="3345B8"/>
                </a:solidFill>
                <a:latin typeface="Calibri"/>
              </a:rPr>
              <a:t>info</a:t>
            </a:r>
            <a:r>
              <a:rPr lang="es-ES" sz="2400" b="1" kern="0" dirty="0">
                <a:solidFill>
                  <a:srgbClr val="3345B8"/>
                </a:solidFill>
                <a:latin typeface="Calibri"/>
              </a:rPr>
              <a:t> block </a:t>
            </a:r>
            <a:r>
              <a:rPr lang="es-ES" sz="2400" b="1" kern="0" dirty="0" err="1">
                <a:solidFill>
                  <a:srgbClr val="3345B8"/>
                </a:solidFill>
                <a:latin typeface="Calibri"/>
              </a:rPr>
              <a:t>recovered</a:t>
            </a:r>
            <a:endParaRPr lang="es-ES" sz="2400" b="1" kern="0" dirty="0">
              <a:solidFill>
                <a:srgbClr val="3345B8"/>
              </a:solidFill>
              <a:latin typeface="Calibri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sz="2400" b="1" kern="0" dirty="0">
              <a:solidFill>
                <a:srgbClr val="3345B8"/>
              </a:solidFill>
              <a:latin typeface="Calibri"/>
            </a:endParaRPr>
          </a:p>
        </p:txBody>
      </p:sp>
      <p:grpSp>
        <p:nvGrpSpPr>
          <p:cNvPr id="105" name="Agrupar 104"/>
          <p:cNvGrpSpPr/>
          <p:nvPr/>
        </p:nvGrpSpPr>
        <p:grpSpPr>
          <a:xfrm>
            <a:off x="6588224" y="3429000"/>
            <a:ext cx="936104" cy="216024"/>
            <a:chOff x="6588224" y="3429000"/>
            <a:chExt cx="936104" cy="216024"/>
          </a:xfrm>
        </p:grpSpPr>
        <p:sp>
          <p:nvSpPr>
            <p:cNvPr id="106" name="Rectángulo 105"/>
            <p:cNvSpPr/>
            <p:nvPr/>
          </p:nvSpPr>
          <p:spPr bwMode="auto">
            <a:xfrm>
              <a:off x="6588224" y="3429000"/>
              <a:ext cx="936104" cy="216024"/>
            </a:xfrm>
            <a:prstGeom prst="rect">
              <a:avLst/>
            </a:prstGeom>
            <a:solidFill>
              <a:srgbClr val="BEE1E3"/>
            </a:solidFill>
            <a:ln w="3175" cap="sq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  <p:sp>
          <p:nvSpPr>
            <p:cNvPr id="107" name="Rectángulo 106"/>
            <p:cNvSpPr/>
            <p:nvPr/>
          </p:nvSpPr>
          <p:spPr bwMode="auto">
            <a:xfrm>
              <a:off x="6732240" y="3429000"/>
              <a:ext cx="432048" cy="216024"/>
            </a:xfrm>
            <a:prstGeom prst="rect">
              <a:avLst/>
            </a:prstGeom>
            <a:solidFill>
              <a:srgbClr val="FF6600"/>
            </a:solidFill>
            <a:ln w="3175" cap="sq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chemeClr val="bg1">
                  <a:lumMod val="75000"/>
                  <a:alpha val="43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s-ES" smtClean="0">
                <a:solidFill>
                  <a:srgbClr val="000000"/>
                </a:solidFill>
                <a:latin typeface="Britannic Bold" pitchFamily="34" charset="0"/>
              </a:endParaRPr>
            </a:p>
          </p:txBody>
        </p:sp>
      </p:grpSp>
      <p:sp>
        <p:nvSpPr>
          <p:cNvPr id="100" name="Llamada rectangular redondeada 99"/>
          <p:cNvSpPr/>
          <p:nvPr/>
        </p:nvSpPr>
        <p:spPr bwMode="auto">
          <a:xfrm>
            <a:off x="3995936" y="3789040"/>
            <a:ext cx="1872208" cy="1368152"/>
          </a:xfrm>
          <a:prstGeom prst="wedgeRoundRectCallout">
            <a:avLst>
              <a:gd name="adj1" fmla="val 103457"/>
              <a:gd name="adj2" fmla="val 72501"/>
              <a:gd name="adj3" fmla="val 16667"/>
            </a:avLst>
          </a:prstGeom>
          <a:solidFill>
            <a:srgbClr val="FFFF66"/>
          </a:solidFill>
          <a:ln w="12700" cap="sq" cmpd="sng" algn="ctr">
            <a:solidFill>
              <a:srgbClr val="FFCC6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chemeClr val="bg1">
                <a:lumMod val="65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kern="0" dirty="0">
                <a:solidFill>
                  <a:srgbClr val="3345B8"/>
                </a:solidFill>
                <a:latin typeface="Calibri"/>
              </a:rPr>
              <a:t>Original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kern="0" dirty="0" err="1">
                <a:solidFill>
                  <a:srgbClr val="3345B8"/>
                </a:solidFill>
                <a:latin typeface="Calibri"/>
              </a:rPr>
              <a:t>info</a:t>
            </a:r>
            <a:r>
              <a:rPr lang="es-ES" sz="2000" b="1" kern="0" dirty="0">
                <a:solidFill>
                  <a:srgbClr val="3345B8"/>
                </a:solidFill>
                <a:latin typeface="Calibri"/>
              </a:rPr>
              <a:t> block </a:t>
            </a:r>
            <a:r>
              <a:rPr lang="es-ES" sz="2000" b="1" kern="0" dirty="0" err="1">
                <a:solidFill>
                  <a:srgbClr val="3345B8"/>
                </a:solidFill>
                <a:latin typeface="Calibri"/>
              </a:rPr>
              <a:t>recovered</a:t>
            </a:r>
            <a:endParaRPr lang="es-ES" sz="2000" b="1" kern="0" dirty="0">
              <a:solidFill>
                <a:srgbClr val="3345B8"/>
              </a:solidFill>
              <a:latin typeface="Calibri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sz="2000" b="1" kern="0" dirty="0">
              <a:solidFill>
                <a:srgbClr val="3345B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05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1.38889E-6 0.236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0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11025 -4.07407E-6 " pathEditMode="relative" ptsTypes="AA">
                                      <p:cBhvr>
                                        <p:cTn id="3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1" grpId="1" animBg="1"/>
      <p:bldP spid="100" grpId="0" animBg="1"/>
      <p:bldP spid="10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SoloWAN rationale</a:t>
            </a:r>
          </a:p>
        </p:txBody>
      </p:sp>
      <p:sp>
        <p:nvSpPr>
          <p:cNvPr id="6" name="Flecha derecha 5"/>
          <p:cNvSpPr/>
          <p:nvPr/>
        </p:nvSpPr>
        <p:spPr bwMode="auto">
          <a:xfrm rot="20026854">
            <a:off x="10656843" y="2221121"/>
            <a:ext cx="1152128" cy="432048"/>
          </a:xfrm>
          <a:prstGeom prst="rightArrow">
            <a:avLst/>
          </a:prstGeom>
          <a:solidFill>
            <a:srgbClr val="FF0000">
              <a:alpha val="70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18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 smtClean="0"/>
              <a:t>Commercial WOC solutions:</a:t>
            </a:r>
          </a:p>
          <a:p>
            <a:pPr lvl="1"/>
            <a:r>
              <a:rPr lang="en-GB" dirty="0" smtClean="0"/>
              <a:t>Complex systems</a:t>
            </a:r>
          </a:p>
          <a:p>
            <a:pPr lvl="1"/>
            <a:r>
              <a:rPr lang="en-GB" dirty="0" smtClean="0"/>
              <a:t>Scalability and elasticity issues</a:t>
            </a:r>
          </a:p>
          <a:p>
            <a:pPr lvl="1"/>
            <a:r>
              <a:rPr lang="en-GB" dirty="0" smtClean="0"/>
              <a:t>High cost in terms of equipment and licensing</a:t>
            </a:r>
          </a:p>
        </p:txBody>
      </p:sp>
      <p:sp>
        <p:nvSpPr>
          <p:cNvPr id="19" name="Rectángulo redondeado 18"/>
          <p:cNvSpPr/>
          <p:nvPr/>
        </p:nvSpPr>
        <p:spPr bwMode="auto">
          <a:xfrm>
            <a:off x="457200" y="4258803"/>
            <a:ext cx="8080754" cy="1440160"/>
          </a:xfrm>
          <a:prstGeom prst="roundRect">
            <a:avLst/>
          </a:prstGeom>
          <a:solidFill>
            <a:srgbClr val="CCFF66">
              <a:alpha val="90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GB" sz="3600" dirty="0">
                <a:solidFill>
                  <a:srgbClr val="000000"/>
                </a:solidFill>
                <a:latin typeface="Calibri"/>
              </a:rPr>
              <a:t>What about open source </a:t>
            </a:r>
            <a:r>
              <a:rPr lang="en-GB" sz="3600" dirty="0" smtClean="0">
                <a:solidFill>
                  <a:srgbClr val="000000"/>
                </a:solidFill>
                <a:latin typeface="Calibri"/>
              </a:rPr>
              <a:t>software (OSS) based WAN optimization </a:t>
            </a:r>
            <a:r>
              <a:rPr lang="en-GB" sz="3600" dirty="0">
                <a:solidFill>
                  <a:srgbClr val="000000"/>
                </a:solidFill>
                <a:latin typeface="Calibri"/>
              </a:rPr>
              <a:t>solutions?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sz="2800" dirty="0" smtClean="0">
              <a:solidFill>
                <a:srgbClr val="00000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96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 bwMode="auto">
          <a:xfrm>
            <a:off x="323528" y="1484784"/>
            <a:ext cx="8568952" cy="4032448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800" dirty="0"/>
              <a:t>Evaluate the use of Open Source Software (OSS) for WAN optimization in the context of corporate communications </a:t>
            </a:r>
            <a:endParaRPr lang="en-GB" sz="2800" dirty="0" smtClean="0"/>
          </a:p>
          <a:p>
            <a:pPr marL="800100" lvl="1" indent="-342900">
              <a:buFont typeface="Arial"/>
              <a:buChar char="•"/>
            </a:pPr>
            <a:r>
              <a:rPr lang="en-GB" sz="2800" dirty="0" smtClean="0"/>
              <a:t>Study </a:t>
            </a:r>
            <a:r>
              <a:rPr lang="en-GB" sz="2800" dirty="0"/>
              <a:t>of </a:t>
            </a:r>
            <a:r>
              <a:rPr lang="en-GB" sz="2800" dirty="0" smtClean="0"/>
              <a:t>available </a:t>
            </a:r>
            <a:r>
              <a:rPr lang="en-GB" sz="2800" dirty="0"/>
              <a:t>solutions </a:t>
            </a:r>
            <a:endParaRPr lang="en-GB" sz="2800" dirty="0" smtClean="0"/>
          </a:p>
          <a:p>
            <a:pPr marL="800100" lvl="1" indent="-342900">
              <a:buFont typeface="Arial"/>
              <a:buChar char="•"/>
            </a:pPr>
            <a:r>
              <a:rPr lang="en-GB" sz="2800" dirty="0" smtClean="0"/>
              <a:t>Creation </a:t>
            </a:r>
            <a:r>
              <a:rPr lang="en-GB" sz="2800" dirty="0"/>
              <a:t>of virtual and real testing </a:t>
            </a:r>
            <a:r>
              <a:rPr lang="en-GB" sz="2800" dirty="0" smtClean="0"/>
              <a:t>environments</a:t>
            </a:r>
          </a:p>
          <a:p>
            <a:pPr marL="800100" lvl="1" indent="-342900">
              <a:buFont typeface="Arial"/>
              <a:buChar char="•"/>
            </a:pPr>
            <a:r>
              <a:rPr lang="en-GB" sz="2800" dirty="0" smtClean="0"/>
              <a:t>Test </a:t>
            </a:r>
            <a:r>
              <a:rPr lang="en-GB" sz="2800" dirty="0"/>
              <a:t>OSS solutions and conclude recommendations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 bwMode="auto">
          <a:xfrm>
            <a:off x="0" y="1345159"/>
            <a:ext cx="9028003" cy="4248472"/>
          </a:xfrm>
          <a:prstGeom prst="roundRect">
            <a:avLst/>
          </a:prstGeom>
          <a:solidFill>
            <a:schemeClr val="bg1">
              <a:alpha val="77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SoloWAN</a:t>
            </a:r>
            <a:r>
              <a:rPr lang="en-GB" dirty="0" smtClean="0"/>
              <a:t> initial objective</a:t>
            </a:r>
            <a:endParaRPr lang="en-GB" dirty="0"/>
          </a:p>
        </p:txBody>
      </p:sp>
      <p:sp>
        <p:nvSpPr>
          <p:cNvPr id="5" name="Rectángulo redondeado 4"/>
          <p:cNvSpPr/>
          <p:nvPr/>
        </p:nvSpPr>
        <p:spPr bwMode="auto">
          <a:xfrm>
            <a:off x="971600" y="4005064"/>
            <a:ext cx="7876973" cy="2592288"/>
          </a:xfrm>
          <a:prstGeom prst="roundRect">
            <a:avLst/>
          </a:prstGeom>
          <a:solidFill>
            <a:srgbClr val="CCFF66">
              <a:alpha val="90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800" dirty="0" smtClean="0"/>
              <a:t>Objective </a:t>
            </a:r>
            <a:r>
              <a:rPr lang="en-GB" sz="2800" dirty="0"/>
              <a:t>reoriented </a:t>
            </a:r>
            <a:r>
              <a:rPr lang="en-GB" sz="2800" dirty="0" smtClean="0"/>
              <a:t>to enhance OSS </a:t>
            </a:r>
            <a:r>
              <a:rPr lang="en-GB" sz="2800" dirty="0" err="1" smtClean="0"/>
              <a:t>OpenNOP</a:t>
            </a:r>
            <a:r>
              <a:rPr lang="en-GB" sz="2800" dirty="0" smtClean="0"/>
              <a:t> WAN optimization platform with:</a:t>
            </a:r>
          </a:p>
          <a:p>
            <a:pPr marL="800100" lvl="1" indent="-342900">
              <a:buFont typeface="Arial"/>
              <a:buChar char="•"/>
            </a:pPr>
            <a:r>
              <a:rPr lang="en-GB" sz="2800" dirty="0" smtClean="0"/>
              <a:t>Efficient </a:t>
            </a:r>
            <a:r>
              <a:rPr lang="en-GB" sz="2800" dirty="0" err="1"/>
              <a:t>deduplication</a:t>
            </a:r>
            <a:r>
              <a:rPr lang="en-GB" sz="2800" dirty="0"/>
              <a:t> </a:t>
            </a:r>
            <a:r>
              <a:rPr lang="en-GB" sz="2800" dirty="0" smtClean="0"/>
              <a:t>algorithm</a:t>
            </a:r>
          </a:p>
          <a:p>
            <a:pPr marL="800100" lvl="1" indent="-342900">
              <a:buFont typeface="Arial"/>
              <a:buChar char="•"/>
            </a:pPr>
            <a:r>
              <a:rPr lang="en-GB" sz="2800" dirty="0" smtClean="0"/>
              <a:t>Scalable </a:t>
            </a:r>
            <a:r>
              <a:rPr lang="en-GB" sz="2800" dirty="0"/>
              <a:t>and elastic architecture running on standard hardware</a:t>
            </a:r>
            <a:endParaRPr lang="en-GB" sz="3200" dirty="0"/>
          </a:p>
          <a:p>
            <a:endParaRPr lang="en-GB" sz="2800" dirty="0"/>
          </a:p>
          <a:p>
            <a:endParaRPr lang="en-GB" sz="2800" dirty="0"/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grpSp>
        <p:nvGrpSpPr>
          <p:cNvPr id="36" name="Agrupar 35"/>
          <p:cNvGrpSpPr/>
          <p:nvPr/>
        </p:nvGrpSpPr>
        <p:grpSpPr>
          <a:xfrm>
            <a:off x="2195736" y="1245230"/>
            <a:ext cx="4824536" cy="2903849"/>
            <a:chOff x="2195736" y="1245230"/>
            <a:chExt cx="4824536" cy="2903849"/>
          </a:xfrm>
        </p:grpSpPr>
        <p:cxnSp>
          <p:nvCxnSpPr>
            <p:cNvPr id="12" name="Conector recto de flecha 11"/>
            <p:cNvCxnSpPr/>
            <p:nvPr/>
          </p:nvCxnSpPr>
          <p:spPr bwMode="auto">
            <a:xfrm>
              <a:off x="6264696" y="2333935"/>
              <a:ext cx="755576" cy="0"/>
            </a:xfrm>
            <a:prstGeom prst="straightConnector1">
              <a:avLst/>
            </a:prstGeom>
            <a:solidFill>
              <a:schemeClr val="accent1"/>
            </a:solidFill>
            <a:ln w="57150" cap="sq" cmpd="sng" algn="ctr">
              <a:solidFill>
                <a:srgbClr val="3345B8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8" name="Decisión 7"/>
            <p:cNvSpPr/>
            <p:nvPr/>
          </p:nvSpPr>
          <p:spPr bwMode="auto">
            <a:xfrm>
              <a:off x="2951346" y="1245230"/>
              <a:ext cx="3377518" cy="2164212"/>
            </a:xfrm>
            <a:prstGeom prst="flowChartDecision">
              <a:avLst/>
            </a:prstGeom>
            <a:solidFill>
              <a:srgbClr val="FFFFFF"/>
            </a:solidFill>
            <a:ln w="57150" cap="sq" cmpd="sng" algn="ctr">
              <a:solidFill>
                <a:srgbClr val="3345B8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sp>
          <p:nvSpPr>
            <p:cNvPr id="7" name="Rectángulo redondeado 6"/>
            <p:cNvSpPr/>
            <p:nvPr/>
          </p:nvSpPr>
          <p:spPr bwMode="auto">
            <a:xfrm>
              <a:off x="3023354" y="1803736"/>
              <a:ext cx="3240360" cy="1256639"/>
            </a:xfrm>
            <a:prstGeom prst="roundRect">
              <a:avLst/>
            </a:prstGeom>
            <a:noFill/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2400" dirty="0" smtClean="0"/>
                <a:t>Any OSS </a:t>
              </a:r>
              <a:r>
                <a:rPr lang="en-GB" sz="2400" dirty="0"/>
                <a:t>mature </a:t>
              </a:r>
              <a:r>
                <a:rPr lang="en-GB" sz="2400" dirty="0" smtClean="0"/>
                <a:t>solution found?</a:t>
              </a:r>
              <a:endParaRPr lang="en-GB" sz="2400" dirty="0"/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cxnSp>
          <p:nvCxnSpPr>
            <p:cNvPr id="13" name="Conector recto de flecha 12"/>
            <p:cNvCxnSpPr/>
            <p:nvPr/>
          </p:nvCxnSpPr>
          <p:spPr bwMode="auto">
            <a:xfrm rot="5400000">
              <a:off x="4277734" y="3782806"/>
              <a:ext cx="732547" cy="0"/>
            </a:xfrm>
            <a:prstGeom prst="straightConnector1">
              <a:avLst/>
            </a:prstGeom>
            <a:solidFill>
              <a:schemeClr val="accent1"/>
            </a:solidFill>
            <a:ln w="57150" cap="sq" cmpd="sng" algn="ctr">
              <a:solidFill>
                <a:srgbClr val="3345B8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" name="CuadroTexto 20"/>
            <p:cNvSpPr txBox="1"/>
            <p:nvPr/>
          </p:nvSpPr>
          <p:spPr>
            <a:xfrm>
              <a:off x="6191706" y="2362243"/>
              <a:ext cx="626343" cy="447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/>
                <a:t>YES</a:t>
              </a:r>
              <a:endParaRPr lang="es-ES" sz="2400" dirty="0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4629259" y="3310914"/>
              <a:ext cx="587120" cy="447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/>
                <a:t>NO</a:t>
              </a:r>
              <a:endParaRPr lang="es-ES" sz="2400" dirty="0"/>
            </a:p>
          </p:txBody>
        </p:sp>
        <p:cxnSp>
          <p:nvCxnSpPr>
            <p:cNvPr id="25" name="Conector recto de flecha 24"/>
            <p:cNvCxnSpPr/>
            <p:nvPr/>
          </p:nvCxnSpPr>
          <p:spPr bwMode="auto">
            <a:xfrm>
              <a:off x="2195736" y="2338720"/>
              <a:ext cx="755576" cy="0"/>
            </a:xfrm>
            <a:prstGeom prst="straightConnector1">
              <a:avLst/>
            </a:prstGeom>
            <a:solidFill>
              <a:schemeClr val="accent1"/>
            </a:solidFill>
            <a:ln w="57150" cap="sq" cmpd="sng" algn="ctr">
              <a:solidFill>
                <a:srgbClr val="3345B8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7" name="Agrupar 16"/>
          <p:cNvGrpSpPr/>
          <p:nvPr/>
        </p:nvGrpSpPr>
        <p:grpSpPr>
          <a:xfrm>
            <a:off x="7020272" y="2132856"/>
            <a:ext cx="360040" cy="360040"/>
            <a:chOff x="8244408" y="476672"/>
            <a:chExt cx="360040" cy="360040"/>
          </a:xfrm>
        </p:grpSpPr>
        <p:cxnSp>
          <p:nvCxnSpPr>
            <p:cNvPr id="11" name="Conector recto 10"/>
            <p:cNvCxnSpPr/>
            <p:nvPr/>
          </p:nvCxnSpPr>
          <p:spPr bwMode="auto">
            <a:xfrm>
              <a:off x="8244408" y="476672"/>
              <a:ext cx="360040" cy="360040"/>
            </a:xfrm>
            <a:prstGeom prst="line">
              <a:avLst/>
            </a:prstGeom>
            <a:solidFill>
              <a:schemeClr val="accent1"/>
            </a:solidFill>
            <a:ln w="889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6" name="Conector recto 25"/>
            <p:cNvCxnSpPr/>
            <p:nvPr/>
          </p:nvCxnSpPr>
          <p:spPr bwMode="auto">
            <a:xfrm flipH="1">
              <a:off x="8244408" y="476672"/>
              <a:ext cx="360040" cy="360040"/>
            </a:xfrm>
            <a:prstGeom prst="line">
              <a:avLst/>
            </a:prstGeom>
            <a:solidFill>
              <a:schemeClr val="accent1"/>
            </a:solidFill>
            <a:ln w="889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34" name="Agrupar 33"/>
          <p:cNvGrpSpPr/>
          <p:nvPr/>
        </p:nvGrpSpPr>
        <p:grpSpPr>
          <a:xfrm>
            <a:off x="172138" y="1484784"/>
            <a:ext cx="2304256" cy="2304256"/>
            <a:chOff x="172138" y="1484784"/>
            <a:chExt cx="2304256" cy="2304256"/>
          </a:xfrm>
        </p:grpSpPr>
        <p:sp>
          <p:nvSpPr>
            <p:cNvPr id="18" name="Rectángulo redondeado 17"/>
            <p:cNvSpPr/>
            <p:nvPr/>
          </p:nvSpPr>
          <p:spPr bwMode="auto">
            <a:xfrm>
              <a:off x="172138" y="1484784"/>
              <a:ext cx="2304256" cy="2304256"/>
            </a:xfrm>
            <a:prstGeom prst="roundRect">
              <a:avLst>
                <a:gd name="adj" fmla="val 7716"/>
              </a:avLst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pic>
          <p:nvPicPr>
            <p:cNvPr id="20" name="Immagine 6" descr="OpenNop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81" y="1700808"/>
              <a:ext cx="1822659" cy="520201"/>
            </a:xfrm>
            <a:prstGeom prst="rect">
              <a:avLst/>
            </a:prstGeom>
          </p:spPr>
        </p:pic>
        <p:sp>
          <p:nvSpPr>
            <p:cNvPr id="24" name="Rettangolo arrotondato 9"/>
            <p:cNvSpPr/>
            <p:nvPr/>
          </p:nvSpPr>
          <p:spPr bwMode="auto">
            <a:xfrm>
              <a:off x="418981" y="2924944"/>
              <a:ext cx="1779476" cy="593159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ap="sq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endParaRPr>
            </a:p>
          </p:txBody>
        </p:sp>
        <p:pic>
          <p:nvPicPr>
            <p:cNvPr id="28" name="Immagine 7" descr="TrafficSqueezer_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15" y="2966194"/>
              <a:ext cx="1608763" cy="495004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5"/>
            <a:srcRect b="10214"/>
            <a:stretch/>
          </p:blipFill>
          <p:spPr>
            <a:xfrm>
              <a:off x="360839" y="2428429"/>
              <a:ext cx="1906905" cy="352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58802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SoloWAN Architecture</a:t>
            </a:r>
            <a:endParaRPr lang="en-GB" dirty="0"/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Based on Open Network Optimization Platform (</a:t>
            </a:r>
            <a:r>
              <a:rPr lang="en-GB" sz="2400" dirty="0" err="1" smtClean="0"/>
              <a:t>OpenNOP</a:t>
            </a:r>
            <a:r>
              <a:rPr lang="en-GB" sz="2400" dirty="0" smtClean="0"/>
              <a:t>, </a:t>
            </a:r>
            <a:r>
              <a:rPr lang="en-GB" sz="2400" dirty="0" err="1" smtClean="0"/>
              <a:t>www.opennop.org</a:t>
            </a:r>
            <a:r>
              <a:rPr lang="en-GB" sz="2400" dirty="0" smtClean="0"/>
              <a:t>)  </a:t>
            </a:r>
          </a:p>
          <a:p>
            <a:endParaRPr lang="es-ES_tradnl" sz="2400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5940152" y="3356992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-169200">
              <a:spcBef>
                <a:spcPts val="384"/>
              </a:spcBef>
            </a:pPr>
            <a:r>
              <a:rPr lang="en-GB" sz="1600" dirty="0" smtClean="0">
                <a:solidFill>
                  <a:srgbClr val="006BA3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</a:rPr>
              <a:t>Linux kernel </a:t>
            </a:r>
            <a:r>
              <a:rPr lang="en-GB" sz="1600" dirty="0">
                <a:solidFill>
                  <a:srgbClr val="006BA3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</a:rPr>
              <a:t>module + application in user-space</a:t>
            </a:r>
          </a:p>
          <a:p>
            <a:pPr indent="-169200">
              <a:spcBef>
                <a:spcPts val="384"/>
              </a:spcBef>
            </a:pPr>
            <a:r>
              <a:rPr lang="en-GB" sz="1600" dirty="0">
                <a:solidFill>
                  <a:srgbClr val="006BA3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</a:rPr>
              <a:t>Use of </a:t>
            </a:r>
            <a:r>
              <a:rPr lang="en-GB" sz="1600" dirty="0" err="1">
                <a:solidFill>
                  <a:srgbClr val="006BA3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</a:rPr>
              <a:t>netfilter</a:t>
            </a:r>
            <a:r>
              <a:rPr lang="en-GB" sz="1600" dirty="0">
                <a:solidFill>
                  <a:srgbClr val="006BA3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</a:rPr>
              <a:t> to capture traffic</a:t>
            </a:r>
          </a:p>
          <a:p>
            <a:pPr indent="-169200">
              <a:spcBef>
                <a:spcPts val="384"/>
              </a:spcBef>
            </a:pPr>
            <a:r>
              <a:rPr lang="en-GB" sz="1600" dirty="0">
                <a:solidFill>
                  <a:srgbClr val="006BA3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</a:rPr>
              <a:t>Multithread (worker)</a:t>
            </a:r>
          </a:p>
          <a:p>
            <a:pPr indent="-169200">
              <a:spcBef>
                <a:spcPts val="384"/>
              </a:spcBef>
            </a:pPr>
            <a:r>
              <a:rPr lang="en-GB" sz="1600" dirty="0">
                <a:solidFill>
                  <a:srgbClr val="006BA3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ＭＳ Ｐゴシック" charset="0"/>
                <a:cs typeface="Trebuchet MS"/>
              </a:rPr>
              <a:t>Written in C </a:t>
            </a:r>
          </a:p>
          <a:p>
            <a:pPr marL="0" indent="0">
              <a:buNone/>
            </a:pPr>
            <a:endParaRPr lang="en-GB" sz="1050" dirty="0"/>
          </a:p>
        </p:txBody>
      </p:sp>
      <p:pic>
        <p:nvPicPr>
          <p:cNvPr id="13" name="Segnaposto contenuto 4" descr="openNOP_arquitectur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31640" y="2564904"/>
            <a:ext cx="4615787" cy="344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6" descr="OpenNop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76872"/>
            <a:ext cx="1822659" cy="520201"/>
          </a:xfrm>
          <a:prstGeom prst="rect">
            <a:avLst/>
          </a:prstGeom>
        </p:spPr>
      </p:pic>
      <p:cxnSp>
        <p:nvCxnSpPr>
          <p:cNvPr id="16" name="Conector recto 15"/>
          <p:cNvCxnSpPr/>
          <p:nvPr/>
        </p:nvCxnSpPr>
        <p:spPr bwMode="auto">
          <a:xfrm>
            <a:off x="2786857" y="5824719"/>
            <a:ext cx="0" cy="43204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Conector recto 16"/>
          <p:cNvCxnSpPr/>
          <p:nvPr/>
        </p:nvCxnSpPr>
        <p:spPr bwMode="auto">
          <a:xfrm>
            <a:off x="5527560" y="5809156"/>
            <a:ext cx="0" cy="43204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8" name="CuadroTexto 17"/>
          <p:cNvSpPr txBox="1"/>
          <p:nvPr/>
        </p:nvSpPr>
        <p:spPr>
          <a:xfrm>
            <a:off x="457200" y="4869160"/>
            <a:ext cx="839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Linux</a:t>
            </a:r>
          </a:p>
          <a:p>
            <a:r>
              <a:rPr lang="es-ES_tradnl" dirty="0" err="1" smtClean="0"/>
              <a:t>Kernel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92309" y="3212976"/>
            <a:ext cx="839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Linux</a:t>
            </a:r>
          </a:p>
          <a:p>
            <a:r>
              <a:rPr lang="es-ES_tradnl" dirty="0" err="1" smtClean="0"/>
              <a:t>User</a:t>
            </a:r>
            <a:r>
              <a:rPr lang="es-ES_tradnl" dirty="0"/>
              <a:t> </a:t>
            </a:r>
            <a:r>
              <a:rPr lang="es-ES_tradnl" dirty="0" err="1" smtClean="0"/>
              <a:t>Space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36378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itannic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itannic Bold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Personalizar 1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212267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29257</TotalTime>
  <Words>1599</Words>
  <Application>Microsoft Macintosh PowerPoint</Application>
  <PresentationFormat>Presentación en pantalla (4:3)</PresentationFormat>
  <Paragraphs>519</Paragraphs>
  <Slides>31</Slides>
  <Notes>17</Notes>
  <HiddenSlides>1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44" baseType="lpstr">
      <vt:lpstr>Arial Rounded MT Bold</vt:lpstr>
      <vt:lpstr>Britannic Bold</vt:lpstr>
      <vt:lpstr>Calibri</vt:lpstr>
      <vt:lpstr>Droid Sans Fallback</vt:lpstr>
      <vt:lpstr>ＭＳ Ｐゴシック</vt:lpstr>
      <vt:lpstr>Tahoma</vt:lpstr>
      <vt:lpstr>Times New Roman</vt:lpstr>
      <vt:lpstr>Trebuchet MS</vt:lpstr>
      <vt:lpstr>Verdana</vt:lpstr>
      <vt:lpstr>Wingdings</vt:lpstr>
      <vt:lpstr>Arial</vt:lpstr>
      <vt:lpstr>Diseño predeterminado</vt:lpstr>
      <vt:lpstr>Diseño personalizado</vt:lpstr>
      <vt:lpstr>SoloWAN: open source WAN optimization</vt:lpstr>
      <vt:lpstr>Contents</vt:lpstr>
      <vt:lpstr>WAN Optimization Techniques</vt:lpstr>
      <vt:lpstr>WAN optimization based on deduplication</vt:lpstr>
      <vt:lpstr>WAN optimization based on deduplication</vt:lpstr>
      <vt:lpstr>WAN optimization based on deduplication</vt:lpstr>
      <vt:lpstr>SoloWAN rationale</vt:lpstr>
      <vt:lpstr>SoloWAN initial objective</vt:lpstr>
      <vt:lpstr>SoloWAN Architecture</vt:lpstr>
      <vt:lpstr>Deduplication Algorithm</vt:lpstr>
      <vt:lpstr>SoloWAN characteristics</vt:lpstr>
      <vt:lpstr>SoloWAN Scenarios</vt:lpstr>
      <vt:lpstr>SoloWAN Tests</vt:lpstr>
      <vt:lpstr>Web application interface</vt:lpstr>
      <vt:lpstr>SoloWAN in German IT press</vt:lpstr>
      <vt:lpstr>SoloWAN Scenarios</vt:lpstr>
      <vt:lpstr>SoloWAN cloud architecture</vt:lpstr>
      <vt:lpstr>SDN based SoloWAN  cloud architecture</vt:lpstr>
      <vt:lpstr>Scalable architecture Tests</vt:lpstr>
      <vt:lpstr>WAN Optimization as a Service</vt:lpstr>
      <vt:lpstr>Typical Openstack Scenario </vt:lpstr>
      <vt:lpstr>WAN Optimization as a Service</vt:lpstr>
      <vt:lpstr>WOaaS Complete Test Scenario (I)</vt:lpstr>
      <vt:lpstr>WOaaS Complete Test Scenario (II)</vt:lpstr>
      <vt:lpstr>WAN Optimization as a Service</vt:lpstr>
      <vt:lpstr>Virtual Testbeds</vt:lpstr>
      <vt:lpstr>VNX: Virtual Networks over LinuX</vt:lpstr>
      <vt:lpstr>SoloWAN Demo VM</vt:lpstr>
      <vt:lpstr>VNX Example scenario:     Collaborative OSPF/BGP Practice</vt:lpstr>
      <vt:lpstr>References</vt:lpstr>
      <vt:lpstr>  Thanks for your attention  Any questions? </vt:lpstr>
    </vt:vector>
  </TitlesOfParts>
  <Manager/>
  <Company>DIT-UPM</Company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SoloWAN: open source WAN optimization</dc:title>
  <dc:subject/>
  <dc:creator>David Fernández (david@dit.upm.es)</dc:creator>
  <cp:keywords/>
  <dc:description/>
  <cp:lastModifiedBy>david@dit.upm.es</cp:lastModifiedBy>
  <cp:revision>786</cp:revision>
  <cp:lastPrinted>2016-09-24T03:00:37Z</cp:lastPrinted>
  <dcterms:created xsi:type="dcterms:W3CDTF">2010-06-09T09:40:17Z</dcterms:created>
  <dcterms:modified xsi:type="dcterms:W3CDTF">2016-10-25T00:45:14Z</dcterms:modified>
  <cp:category/>
</cp:coreProperties>
</file>